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6" r:id="rId2"/>
    <p:sldId id="257" r:id="rId3"/>
    <p:sldId id="258" r:id="rId4"/>
    <p:sldId id="259" r:id="rId5"/>
    <p:sldId id="261" r:id="rId6"/>
    <p:sldId id="262" r:id="rId7"/>
    <p:sldId id="264" r:id="rId8"/>
    <p:sldId id="265" r:id="rId9"/>
    <p:sldId id="263" r:id="rId10"/>
    <p:sldId id="266" r:id="rId11"/>
    <p:sldId id="267" r:id="rId12"/>
    <p:sldId id="273" r:id="rId13"/>
    <p:sldId id="274" r:id="rId14"/>
    <p:sldId id="275" r:id="rId15"/>
    <p:sldId id="270" r:id="rId16"/>
    <p:sldId id="272" r:id="rId17"/>
    <p:sldId id="276" r:id="rId18"/>
    <p:sldId id="277" r:id="rId19"/>
    <p:sldId id="386" r:id="rId20"/>
    <p:sldId id="358" r:id="rId21"/>
    <p:sldId id="390" r:id="rId22"/>
    <p:sldId id="360" r:id="rId23"/>
    <p:sldId id="391" r:id="rId24"/>
    <p:sldId id="392" r:id="rId25"/>
    <p:sldId id="361" r:id="rId26"/>
    <p:sldId id="387" r:id="rId27"/>
    <p:sldId id="362" r:id="rId28"/>
    <p:sldId id="363" r:id="rId29"/>
    <p:sldId id="371" r:id="rId30"/>
    <p:sldId id="373" r:id="rId31"/>
    <p:sldId id="374" r:id="rId32"/>
    <p:sldId id="364" r:id="rId33"/>
    <p:sldId id="375" r:id="rId34"/>
    <p:sldId id="365" r:id="rId35"/>
    <p:sldId id="376" r:id="rId36"/>
    <p:sldId id="377" r:id="rId37"/>
    <p:sldId id="378" r:id="rId38"/>
    <p:sldId id="379" r:id="rId39"/>
    <p:sldId id="366" r:id="rId40"/>
    <p:sldId id="381" r:id="rId41"/>
    <p:sldId id="380" r:id="rId42"/>
    <p:sldId id="368" r:id="rId43"/>
    <p:sldId id="382" r:id="rId44"/>
    <p:sldId id="369" r:id="rId45"/>
    <p:sldId id="385" r:id="rId46"/>
    <p:sldId id="388" r:id="rId47"/>
    <p:sldId id="389" r:id="rId48"/>
    <p:sldId id="384" r:id="rId49"/>
    <p:sldId id="370"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 id="321" r:id="rId93"/>
    <p:sldId id="322" r:id="rId94"/>
    <p:sldId id="323" r:id="rId95"/>
    <p:sldId id="324" r:id="rId96"/>
    <p:sldId id="325" r:id="rId97"/>
    <p:sldId id="326" r:id="rId98"/>
    <p:sldId id="327" r:id="rId99"/>
    <p:sldId id="328" r:id="rId100"/>
    <p:sldId id="329" r:id="rId101"/>
    <p:sldId id="330" r:id="rId102"/>
    <p:sldId id="331" r:id="rId103"/>
    <p:sldId id="332" r:id="rId104"/>
    <p:sldId id="333" r:id="rId105"/>
    <p:sldId id="334" r:id="rId106"/>
    <p:sldId id="335" r:id="rId107"/>
    <p:sldId id="336" r:id="rId108"/>
    <p:sldId id="337" r:id="rId109"/>
    <p:sldId id="338" r:id="rId110"/>
    <p:sldId id="339" r:id="rId111"/>
    <p:sldId id="340" r:id="rId112"/>
    <p:sldId id="341" r:id="rId113"/>
    <p:sldId id="342" r:id="rId114"/>
    <p:sldId id="343" r:id="rId115"/>
    <p:sldId id="344" r:id="rId116"/>
    <p:sldId id="345" r:id="rId117"/>
    <p:sldId id="346" r:id="rId118"/>
    <p:sldId id="347" r:id="rId119"/>
    <p:sldId id="348" r:id="rId120"/>
    <p:sldId id="349" r:id="rId121"/>
    <p:sldId id="350" r:id="rId122"/>
    <p:sldId id="351" r:id="rId123"/>
    <p:sldId id="352" r:id="rId124"/>
    <p:sldId id="353" r:id="rId125"/>
    <p:sldId id="354" r:id="rId126"/>
    <p:sldId id="355" r:id="rId127"/>
    <p:sldId id="356" r:id="rId128"/>
    <p:sldId id="357" r:id="rId129"/>
  </p:sldIdLst>
  <p:sldSz cx="9144000" cy="5715000" type="screen16x1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E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92272" autoAdjust="0"/>
  </p:normalViewPr>
  <p:slideViewPr>
    <p:cSldViewPr>
      <p:cViewPr varScale="1">
        <p:scale>
          <a:sx n="82" d="100"/>
          <a:sy n="82" d="100"/>
        </p:scale>
        <p:origin x="-90" y="-93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E9B49E-B919-4CDF-B0AF-611CB42A8917}" type="datetimeFigureOut">
              <a:rPr lang="ko-KR" altLang="en-US" smtClean="0"/>
              <a:t>2021-05-25</a:t>
            </a:fld>
            <a:endParaRPr lang="ko-KR" altLang="en-US"/>
          </a:p>
        </p:txBody>
      </p:sp>
      <p:sp>
        <p:nvSpPr>
          <p:cNvPr id="4" name="슬라이드 이미지 개체 틀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465E77-9825-4D0C-A506-1435B988476E}" type="slidenum">
              <a:rPr lang="ko-KR" altLang="en-US" smtClean="0"/>
              <a:t>‹#›</a:t>
            </a:fld>
            <a:endParaRPr lang="ko-KR" altLang="en-US"/>
          </a:p>
        </p:txBody>
      </p:sp>
    </p:spTree>
    <p:extLst>
      <p:ext uri="{BB962C8B-B14F-4D97-AF65-F5344CB8AC3E}">
        <p14:creationId xmlns:p14="http://schemas.microsoft.com/office/powerpoint/2010/main" val="198077031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pyimagesearch.com/2020/06/29/opencv-selective-search-for-object-detection/"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m.blog.naver.com/laonple/220918802749"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herbwood.tistory.com/11"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anghee-lee.tistory.com/33"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yimagesearch.com/2020/06/22/turning-any-cnn-image-classifier-into-an-object-detector-with-keras-tensorflow-and-opencv/"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anghee-lee.tistory.com/33"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ganghee-lee.tistory.com/33"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hwiyong.tistory.com/45"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VAo84c1hQX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6D465E77-9825-4D0C-A506-1435B988476E}" type="slidenum">
              <a:rPr lang="ko-KR" altLang="en-US" smtClean="0"/>
              <a:t>1</a:t>
            </a:fld>
            <a:endParaRPr lang="ko-KR" altLang="en-US"/>
          </a:p>
        </p:txBody>
      </p:sp>
    </p:spTree>
    <p:extLst>
      <p:ext uri="{BB962C8B-B14F-4D97-AF65-F5344CB8AC3E}">
        <p14:creationId xmlns:p14="http://schemas.microsoft.com/office/powerpoint/2010/main" val="2616338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29576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7656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1227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86785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8495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1485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d9a54310e3_0_6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7" name="Google Shape;887;gd9a54310e3_0_6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d99bf5a1cc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d99bf5a1cc_0_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66718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d99bf5a1cc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d99bf5a1cc_0_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8482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d99bf5a1cc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d99bf5a1cc_0_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662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d99bf5a1cc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d99bf5a1cc_0_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56499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d9a54310e3_0_7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gd9a54310e3_0_7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https://github.com/ssut/py-hanspell</a:t>
            </a:r>
            <a:endParaRPr/>
          </a:p>
        </p:txBody>
      </p:sp>
      <p:sp>
        <p:nvSpPr>
          <p:cNvPr id="916" name="Google Shape;916;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d9a54310e3_0_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https://github.com/ssut/py-hanspell</a:t>
            </a:r>
            <a:endParaRPr/>
          </a:p>
        </p:txBody>
      </p:sp>
      <p:sp>
        <p:nvSpPr>
          <p:cNvPr id="937" name="Google Shape;937;gd9a54310e3_0_2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d8e17350ad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gd8e17350ad_0_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Shape</a:t>
            </a:r>
            <a:r>
              <a:rPr lang="ko-KR" altLang="en-US" dirty="0" smtClean="0"/>
              <a:t>로 이미지 픽셀의 길이를 구했고</a:t>
            </a:r>
            <a:endParaRPr lang="en-US" altLang="ko-KR" dirty="0" smtClean="0"/>
          </a:p>
        </p:txBody>
      </p:sp>
      <p:sp>
        <p:nvSpPr>
          <p:cNvPr id="4" name="슬라이드 번호 개체 틀 3"/>
          <p:cNvSpPr>
            <a:spLocks noGrp="1"/>
          </p:cNvSpPr>
          <p:nvPr>
            <p:ph type="sldNum" sz="quarter" idx="10"/>
          </p:nvPr>
        </p:nvSpPr>
        <p:spPr/>
        <p:txBody>
          <a:bodyPr/>
          <a:lstStyle/>
          <a:p>
            <a:fld id="{6D465E77-9825-4D0C-A506-1435B988476E}" type="slidenum">
              <a:rPr lang="ko-KR" altLang="en-US" smtClean="0"/>
              <a:t>7</a:t>
            </a:fld>
            <a:endParaRPr lang="ko-KR" altLang="en-US"/>
          </a:p>
        </p:txBody>
      </p:sp>
    </p:spTree>
    <p:extLst>
      <p:ext uri="{BB962C8B-B14F-4D97-AF65-F5344CB8AC3E}">
        <p14:creationId xmlns:p14="http://schemas.microsoft.com/office/powerpoint/2010/main" val="3632072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커널 사이즈는  글자 특성을 고려해서 만들었다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67B9F8EB-3570-4506-B101-577FDE854583}" type="slidenum">
              <a:rPr lang="ko-KR" altLang="en-US" smtClean="0"/>
              <a:t>15</a:t>
            </a:fld>
            <a:endParaRPr lang="ko-KR" altLang="en-US"/>
          </a:p>
        </p:txBody>
      </p:sp>
    </p:spTree>
    <p:extLst>
      <p:ext uri="{BB962C8B-B14F-4D97-AF65-F5344CB8AC3E}">
        <p14:creationId xmlns:p14="http://schemas.microsoft.com/office/powerpoint/2010/main" val="1731303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dirty="0"/>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dirty="0"/>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dirty="0"/>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dirty="0"/>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OpenCV Selective Search for Object Detection - PyImageSearch</a:t>
            </a:r>
            <a:endParaRPr/>
          </a:p>
          <a:p>
            <a:pPr marL="0" lvl="0" indent="0" algn="l" rtl="0">
              <a:spcBef>
                <a:spcPts val="0"/>
              </a:spcBef>
              <a:spcAft>
                <a:spcPts val="0"/>
              </a:spcAft>
              <a:buNone/>
            </a:pPr>
            <a:endParaRPr/>
          </a:p>
          <a:p>
            <a:pPr marL="101600" lvl="0" indent="0" algn="l" rtl="0">
              <a:lnSpc>
                <a:spcPct val="115000"/>
              </a:lnSpc>
              <a:spcBef>
                <a:spcPts val="0"/>
              </a:spcBef>
              <a:spcAft>
                <a:spcPts val="0"/>
              </a:spcAft>
              <a:buClr>
                <a:schemeClr val="dk1"/>
              </a:buClr>
              <a:buSzPts val="1100"/>
              <a:buFont typeface="Arial"/>
              <a:buNone/>
            </a:pPr>
            <a:r>
              <a:rPr lang="ko-KR" sz="900">
                <a:highlight>
                  <a:srgbClr val="F7F7F7"/>
                </a:highlight>
                <a:latin typeface="Courier New"/>
                <a:ea typeface="Courier New"/>
                <a:cs typeface="Courier New"/>
                <a:sym typeface="Courier New"/>
              </a:rPr>
              <a:t>ss = cv2.ximgproc.segmentation.</a:t>
            </a:r>
            <a:r>
              <a:rPr lang="ko-KR" sz="900">
                <a:solidFill>
                  <a:srgbClr val="004ED0"/>
                </a:solidFill>
                <a:highlight>
                  <a:srgbClr val="F7F7F7"/>
                </a:highlight>
                <a:latin typeface="Courier New"/>
                <a:ea typeface="Courier New"/>
                <a:cs typeface="Courier New"/>
                <a:sym typeface="Courier New"/>
              </a:rPr>
              <a:t>createSelectiveSearchSegmentation</a:t>
            </a:r>
            <a:r>
              <a:rPr lang="ko-KR" sz="900">
                <a:highlight>
                  <a:srgbClr val="F7F7F7"/>
                </a:highlight>
                <a:latin typeface="Courier New"/>
                <a:ea typeface="Courier New"/>
                <a:cs typeface="Courier New"/>
                <a:sym typeface="Courier New"/>
              </a:rPr>
              <a:t>()</a:t>
            </a:r>
            <a:endParaRPr sz="900">
              <a:highlight>
                <a:srgbClr val="F7F7F7"/>
              </a:highlight>
              <a:latin typeface="Courier New"/>
              <a:ea typeface="Courier New"/>
              <a:cs typeface="Courier New"/>
              <a:sym typeface="Courier New"/>
            </a:endParaRPr>
          </a:p>
          <a:p>
            <a:pPr marL="101600" lvl="0" indent="0" algn="l" rtl="0">
              <a:lnSpc>
                <a:spcPct val="115000"/>
              </a:lnSpc>
              <a:spcBef>
                <a:spcPts val="0"/>
              </a:spcBef>
              <a:spcAft>
                <a:spcPts val="0"/>
              </a:spcAft>
              <a:buClr>
                <a:schemeClr val="dk1"/>
              </a:buClr>
              <a:buSzPts val="1100"/>
              <a:buFont typeface="Arial"/>
              <a:buNone/>
            </a:pPr>
            <a:r>
              <a:rPr lang="ko-KR" sz="900">
                <a:latin typeface="Courier New"/>
                <a:ea typeface="Courier New"/>
                <a:cs typeface="Courier New"/>
                <a:sym typeface="Courier New"/>
              </a:rPr>
              <a:t>ss.</a:t>
            </a:r>
            <a:r>
              <a:rPr lang="ko-KR" sz="900">
                <a:solidFill>
                  <a:srgbClr val="004ED0"/>
                </a:solidFill>
                <a:latin typeface="Courier New"/>
                <a:ea typeface="Courier New"/>
                <a:cs typeface="Courier New"/>
                <a:sym typeface="Courier New"/>
              </a:rPr>
              <a:t>setBaseImage</a:t>
            </a:r>
            <a:r>
              <a:rPr lang="ko-KR" sz="900">
                <a:latin typeface="Courier New"/>
                <a:ea typeface="Courier New"/>
                <a:cs typeface="Courier New"/>
                <a:sym typeface="Courier New"/>
              </a:rPr>
              <a:t>(image)</a:t>
            </a:r>
            <a:endParaRPr sz="900">
              <a:latin typeface="Courier New"/>
              <a:ea typeface="Courier New"/>
              <a:cs typeface="Courier New"/>
              <a:sym typeface="Courier New"/>
            </a:endParaRPr>
          </a:p>
          <a:p>
            <a:pPr marL="0" lvl="0" indent="0" algn="l" rtl="0">
              <a:spcBef>
                <a:spcPts val="0"/>
              </a:spcBef>
              <a:spcAft>
                <a:spcPts val="0"/>
              </a:spcAft>
              <a:buNone/>
            </a:pPr>
            <a:endParaRPr/>
          </a:p>
          <a:p>
            <a:pPr marL="0" lvl="0" indent="0" algn="l" rtl="0">
              <a:spcBef>
                <a:spcPts val="0"/>
              </a:spcBef>
              <a:spcAft>
                <a:spcPts val="0"/>
              </a:spcAft>
              <a:buNone/>
            </a:pPr>
            <a:r>
              <a:rPr lang="ko-KR" sz="1100" u="sng">
                <a:solidFill>
                  <a:schemeClr val="hlink"/>
                </a:solidFill>
                <a:latin typeface="Arial"/>
                <a:ea typeface="Arial"/>
                <a:cs typeface="Arial"/>
                <a:sym typeface="Arial"/>
                <a:hlinkClick r:id="rId4"/>
              </a:rPr>
              <a:t>[Part Ⅶ. Semantic Segmentation] 2. Selective Search [1] - 라온피플 머신러닝 아카데미 - : 네이버 블로그 (naver.com)</a:t>
            </a:r>
            <a:endParaRPr/>
          </a:p>
        </p:txBody>
      </p:sp>
      <p:sp>
        <p:nvSpPr>
          <p:cNvPr id="324" name="Google Shape;324;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Pytorch로 구현한 Faster R-CNN 모델 (tistory.com)</a:t>
            </a:r>
            <a:endParaRPr/>
          </a:p>
          <a:p>
            <a:pPr marL="0" lvl="0" indent="0" algn="l" rtl="0">
              <a:spcBef>
                <a:spcPts val="0"/>
              </a:spcBef>
              <a:spcAft>
                <a:spcPts val="0"/>
              </a:spcAft>
              <a:buNone/>
            </a:pPr>
            <a:endParaRPr/>
          </a:p>
        </p:txBody>
      </p:sp>
      <p:sp>
        <p:nvSpPr>
          <p:cNvPr id="336" name="Google Shape;336;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커널 사이즈는  글자 특성을 고려해서 만들었다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67B9F8EB-3570-4506-B101-577FDE854583}" type="slidenum">
              <a:rPr lang="ko-KR" altLang="en-US" smtClean="0"/>
              <a:t>16</a:t>
            </a:fld>
            <a:endParaRPr lang="ko-KR" altLang="en-US"/>
          </a:p>
        </p:txBody>
      </p:sp>
    </p:spTree>
    <p:extLst>
      <p:ext uri="{BB962C8B-B14F-4D97-AF65-F5344CB8AC3E}">
        <p14:creationId xmlns:p14="http://schemas.microsoft.com/office/powerpoint/2010/main" val="141396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https://seoyoungh.github.io/machine-learning/ml-logloss/</a:t>
            </a:r>
            <a:endParaRPr/>
          </a:p>
          <a:p>
            <a:pPr marL="0" lvl="0" indent="0" algn="l" rtl="0">
              <a:spcBef>
                <a:spcPts val="0"/>
              </a:spcBef>
              <a:spcAft>
                <a:spcPts val="0"/>
              </a:spcAft>
              <a:buNone/>
            </a:pPr>
            <a:r>
              <a:rPr lang="ko-KR" u="sng">
                <a:solidFill>
                  <a:schemeClr val="hlink"/>
                </a:solidFill>
                <a:hlinkClick r:id="rId3"/>
              </a:rPr>
              <a:t>https://ganghee-lee.tistory.com/33</a:t>
            </a:r>
            <a:endParaRPr/>
          </a:p>
          <a:p>
            <a:pPr marL="0" lvl="0" indent="0" algn="l" rtl="0">
              <a:spcBef>
                <a:spcPts val="0"/>
              </a:spcBef>
              <a:spcAft>
                <a:spcPts val="0"/>
              </a:spcAft>
              <a:buNone/>
            </a:pPr>
            <a:endParaRPr/>
          </a:p>
          <a:p>
            <a:pPr marL="0" lvl="0" indent="0" algn="l" rtl="0">
              <a:spcBef>
                <a:spcPts val="0"/>
              </a:spcBef>
              <a:spcAft>
                <a:spcPts val="0"/>
              </a:spcAft>
              <a:buNone/>
            </a:pPr>
            <a:r>
              <a:rPr lang="ko-KR"/>
              <a:t>The Smooth L1 loss is used for doing box regression on some object detection systems, (SSD, Fast/Faster RCNN) according to those papers this loss is less sensitive to outliers, than other regression loss, like L2 which is used on R-CNN and SPPNet. On the Fast RCNN paper, section 2.3 is claimed that the L2 loss need a smaller learning rate to avoid exploding gradients.</a:t>
            </a:r>
            <a:endParaRPr/>
          </a:p>
        </p:txBody>
      </p:sp>
      <p:sp>
        <p:nvSpPr>
          <p:cNvPr id="452" name="Google Shape;452;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53</a:t>
            </a:fld>
            <a:endParaRPr/>
          </a:p>
        </p:txBody>
      </p:sp>
    </p:spTree>
    <p:extLst>
      <p:ext uri="{BB962C8B-B14F-4D97-AF65-F5344CB8AC3E}">
        <p14:creationId xmlns:p14="http://schemas.microsoft.com/office/powerpoint/2010/main" val="15814074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99bf5a1cc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d99bf5a1cc_0_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00" name="Google Shape;40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Turning any CNN image classifier into an object detector with Keras, TensorFlow, and OpenCV - PyImageSearch</a:t>
            </a:r>
            <a:endParaRPr/>
          </a:p>
        </p:txBody>
      </p:sp>
      <p:sp>
        <p:nvSpPr>
          <p:cNvPr id="297" name="Google Shape;297;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24" name="Google Shape;424;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62</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5" name="Google Shape;37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https://seoyoungh.github.io/machine-learning/ml-logloss/</a:t>
            </a:r>
            <a:endParaRPr/>
          </a:p>
          <a:p>
            <a:pPr marL="0" lvl="0" indent="0" algn="l" rtl="0">
              <a:spcBef>
                <a:spcPts val="0"/>
              </a:spcBef>
              <a:spcAft>
                <a:spcPts val="0"/>
              </a:spcAft>
              <a:buNone/>
            </a:pPr>
            <a:r>
              <a:rPr lang="ko-KR" u="sng">
                <a:solidFill>
                  <a:schemeClr val="hlink"/>
                </a:solidFill>
                <a:hlinkClick r:id="rId3"/>
              </a:rPr>
              <a:t>https://ganghee-lee.tistory.com/33</a:t>
            </a:r>
            <a:endParaRPr/>
          </a:p>
          <a:p>
            <a:pPr marL="0" lvl="0" indent="0" algn="l" rtl="0">
              <a:spcBef>
                <a:spcPts val="0"/>
              </a:spcBef>
              <a:spcAft>
                <a:spcPts val="0"/>
              </a:spcAft>
              <a:buNone/>
            </a:pPr>
            <a:endParaRPr/>
          </a:p>
          <a:p>
            <a:pPr marL="0" lvl="0" indent="0" algn="l" rtl="0">
              <a:spcBef>
                <a:spcPts val="0"/>
              </a:spcBef>
              <a:spcAft>
                <a:spcPts val="0"/>
              </a:spcAft>
              <a:buNone/>
            </a:pPr>
            <a:r>
              <a:rPr lang="ko-KR"/>
              <a:t>The Smooth L1 loss is used for doing box regression on some object detection systems, (SSD, Fast/Faster RCNN) according to those papers this loss is less sensitive to outliers, than other regression loss, like L2 which is used on R-CNN and SPPNet. On the Fast RCNN paper, section 2.3 is claimed that the L2 loss need a smaller learning rate to avoid exploding gradients.</a:t>
            </a:r>
            <a:endParaRPr/>
          </a:p>
        </p:txBody>
      </p:sp>
      <p:sp>
        <p:nvSpPr>
          <p:cNvPr id="452" name="Google Shape;452;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64</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421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333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56895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3975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970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498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d99bf5a1cc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d99bf5a1cc_0_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1192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https://seoyoungh.github.io/machine-learning/ml-logloss/</a:t>
            </a:r>
            <a:endParaRPr/>
          </a:p>
          <a:p>
            <a:pPr marL="0" lvl="0" indent="0" algn="l" rtl="0">
              <a:spcBef>
                <a:spcPts val="0"/>
              </a:spcBef>
              <a:spcAft>
                <a:spcPts val="0"/>
              </a:spcAft>
              <a:buNone/>
            </a:pPr>
            <a:r>
              <a:rPr lang="ko-KR" u="sng">
                <a:solidFill>
                  <a:schemeClr val="hlink"/>
                </a:solidFill>
                <a:hlinkClick r:id="rId3"/>
              </a:rPr>
              <a:t>https://ganghee-lee.tistory.com/33</a:t>
            </a:r>
            <a:endParaRPr/>
          </a:p>
          <a:p>
            <a:pPr marL="0" lvl="0" indent="0" algn="l" rtl="0">
              <a:spcBef>
                <a:spcPts val="0"/>
              </a:spcBef>
              <a:spcAft>
                <a:spcPts val="0"/>
              </a:spcAft>
              <a:buNone/>
            </a:pPr>
            <a:endParaRPr/>
          </a:p>
          <a:p>
            <a:pPr marL="0" lvl="0" indent="0" algn="l" rtl="0">
              <a:spcBef>
                <a:spcPts val="0"/>
              </a:spcBef>
              <a:spcAft>
                <a:spcPts val="0"/>
              </a:spcAft>
              <a:buNone/>
            </a:pPr>
            <a:r>
              <a:rPr lang="ko-KR"/>
              <a:t>The Smooth L1 loss is used for doing box regression on some object detection systems, (SSD, Fast/Faster RCNN) according to those papers this loss is less sensitive to outliers, than other regression loss, like L2 which is used on R-CNN and SPPNet. On the Fast RCNN paper, section 2.3 is claimed that the L2 loss need a smaller learning rate to avoid exploding gradients.</a:t>
            </a:r>
            <a:endParaRPr/>
          </a:p>
        </p:txBody>
      </p:sp>
      <p:sp>
        <p:nvSpPr>
          <p:cNvPr id="452" name="Google Shape;452;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77</a:t>
            </a:fld>
            <a:endParaRPr/>
          </a:p>
        </p:txBody>
      </p:sp>
    </p:spTree>
    <p:extLst>
      <p:ext uri="{BB962C8B-B14F-4D97-AF65-F5344CB8AC3E}">
        <p14:creationId xmlns:p14="http://schemas.microsoft.com/office/powerpoint/2010/main" val="15814074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9a54310e3_0_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d9a54310e3_0_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d9a54310e3_0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gd9a54310e3_0_5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d99bf5a1cc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d99bf5a1cc_0_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d9a54310e3_0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gd9a54310e3_0_7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d9a54310e3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gd9a54310e3_0_1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d9a54310e3_0_1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d9a54310e3_0_1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d9a54310e3_0_1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d9a54310e3_0_16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d9a54310e3_0_5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d9a54310e3_0_5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9a54310e3_0_2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gd9a54310e3_0_20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9a54310e3_0_1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d9a54310e3_0_19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1319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9801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0459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1x1 convolution이란, :: 대학원생이 쉽게 설명해보기 (tistory.com)</a:t>
            </a:r>
            <a:endParaRPr/>
          </a:p>
        </p:txBody>
      </p:sp>
      <p:sp>
        <p:nvSpPr>
          <p:cNvPr id="469" name="Google Shape;469;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954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d9a54310e3_0_4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d9a54310e3_0_48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47025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5795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58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8027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91702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5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00" u="sng">
                <a:solidFill>
                  <a:schemeClr val="hlink"/>
                </a:solidFill>
                <a:latin typeface="Arial"/>
                <a:ea typeface="Arial"/>
                <a:cs typeface="Arial"/>
                <a:sym typeface="Arial"/>
                <a:hlinkClick r:id="rId3"/>
              </a:rPr>
              <a:t>C4W3L07 Nonmax Suppression - YouTube</a:t>
            </a:r>
            <a:endParaRPr/>
          </a:p>
        </p:txBody>
      </p:sp>
      <p:sp>
        <p:nvSpPr>
          <p:cNvPr id="480" name="Google Shape;480;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553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d9a54310e3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d9a54310e3_0_2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8533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67411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79527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2429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2950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86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8266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4201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7032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9a54310e3_0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d9a54310e3_0_4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63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775355"/>
            <a:ext cx="7772400" cy="1225021"/>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E1EDC920-F958-4E0D-AE93-1485E5C19445}" type="datetimeFigureOut">
              <a:rPr lang="ko-KR" altLang="en-US" smtClean="0"/>
              <a:t>2021-05-25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8F2EFA6-04E1-4B4C-8654-C045F8770742}" type="slidenum">
              <a:rPr lang="ko-KR" altLang="en-US" smtClean="0"/>
              <a:t>‹#›</a:t>
            </a:fld>
            <a:endParaRPr lang="ko-KR" altLang="en-US"/>
          </a:p>
        </p:txBody>
      </p:sp>
      <p:sp>
        <p:nvSpPr>
          <p:cNvPr id="7" name="직사각형 6"/>
          <p:cNvSpPr/>
          <p:nvPr userDrawn="1"/>
        </p:nvSpPr>
        <p:spPr>
          <a:xfrm>
            <a:off x="0" y="0"/>
            <a:ext cx="9144000" cy="3372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userDrawn="1"/>
        </p:nvSpPr>
        <p:spPr>
          <a:xfrm>
            <a:off x="0" y="5557800"/>
            <a:ext cx="9144000" cy="157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819567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1EDC920-F958-4E0D-AE93-1485E5C19445}" type="datetimeFigureOut">
              <a:rPr lang="ko-KR" altLang="en-US" smtClean="0"/>
              <a:t>2021-05-25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8F2EFA6-04E1-4B4C-8654-C045F8770742}" type="slidenum">
              <a:rPr lang="ko-KR" altLang="en-US" smtClean="0"/>
              <a:t>‹#›</a:t>
            </a:fld>
            <a:endParaRPr lang="ko-KR" altLang="en-US"/>
          </a:p>
        </p:txBody>
      </p:sp>
    </p:spTree>
    <p:extLst>
      <p:ext uri="{BB962C8B-B14F-4D97-AF65-F5344CB8AC3E}">
        <p14:creationId xmlns:p14="http://schemas.microsoft.com/office/powerpoint/2010/main" val="2202613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28865"/>
            <a:ext cx="2057400" cy="4876271"/>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28865"/>
            <a:ext cx="6019800" cy="4876271"/>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1EDC920-F958-4E0D-AE93-1485E5C19445}" type="datetimeFigureOut">
              <a:rPr lang="ko-KR" altLang="en-US" smtClean="0"/>
              <a:t>2021-05-25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8F2EFA6-04E1-4B4C-8654-C045F8770742}" type="slidenum">
              <a:rPr lang="ko-KR" altLang="en-US" smtClean="0"/>
              <a:t>‹#›</a:t>
            </a:fld>
            <a:endParaRPr lang="ko-KR" altLang="en-US"/>
          </a:p>
        </p:txBody>
      </p:sp>
    </p:spTree>
    <p:extLst>
      <p:ext uri="{BB962C8B-B14F-4D97-AF65-F5344CB8AC3E}">
        <p14:creationId xmlns:p14="http://schemas.microsoft.com/office/powerpoint/2010/main" val="3887214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1EDC920-F958-4E0D-AE93-1485E5C19445}" type="datetimeFigureOut">
              <a:rPr lang="ko-KR" altLang="en-US" smtClean="0"/>
              <a:t>2021-05-25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8F2EFA6-04E1-4B4C-8654-C045F8770742}" type="slidenum">
              <a:rPr lang="ko-KR" altLang="en-US" smtClean="0"/>
              <a:t>‹#›</a:t>
            </a:fld>
            <a:endParaRPr lang="ko-KR" altLang="en-US"/>
          </a:p>
        </p:txBody>
      </p:sp>
    </p:spTree>
    <p:extLst>
      <p:ext uri="{BB962C8B-B14F-4D97-AF65-F5344CB8AC3E}">
        <p14:creationId xmlns:p14="http://schemas.microsoft.com/office/powerpoint/2010/main" val="205609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672417"/>
            <a:ext cx="7772400" cy="1135063"/>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E1EDC920-F958-4E0D-AE93-1485E5C19445}" type="datetimeFigureOut">
              <a:rPr lang="ko-KR" altLang="en-US" smtClean="0"/>
              <a:t>2021-05-25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8F2EFA6-04E1-4B4C-8654-C045F8770742}" type="slidenum">
              <a:rPr lang="ko-KR" altLang="en-US" smtClean="0"/>
              <a:t>‹#›</a:t>
            </a:fld>
            <a:endParaRPr lang="ko-KR" altLang="en-US"/>
          </a:p>
        </p:txBody>
      </p:sp>
    </p:spTree>
    <p:extLst>
      <p:ext uri="{BB962C8B-B14F-4D97-AF65-F5344CB8AC3E}">
        <p14:creationId xmlns:p14="http://schemas.microsoft.com/office/powerpoint/2010/main" val="196089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E1EDC920-F958-4E0D-AE93-1485E5C19445}" type="datetimeFigureOut">
              <a:rPr lang="ko-KR" altLang="en-US" smtClean="0"/>
              <a:t>2021-05-25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8F2EFA6-04E1-4B4C-8654-C045F8770742}" type="slidenum">
              <a:rPr lang="ko-KR" altLang="en-US" smtClean="0"/>
              <a:t>‹#›</a:t>
            </a:fld>
            <a:endParaRPr lang="ko-KR" altLang="en-US"/>
          </a:p>
        </p:txBody>
      </p:sp>
    </p:spTree>
    <p:extLst>
      <p:ext uri="{BB962C8B-B14F-4D97-AF65-F5344CB8AC3E}">
        <p14:creationId xmlns:p14="http://schemas.microsoft.com/office/powerpoint/2010/main" val="1826957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E1EDC920-F958-4E0D-AE93-1485E5C19445}" type="datetimeFigureOut">
              <a:rPr lang="ko-KR" altLang="en-US" smtClean="0"/>
              <a:t>2021-05-25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08F2EFA6-04E1-4B4C-8654-C045F8770742}" type="slidenum">
              <a:rPr lang="ko-KR" altLang="en-US" smtClean="0"/>
              <a:t>‹#›</a:t>
            </a:fld>
            <a:endParaRPr lang="ko-KR" altLang="en-US"/>
          </a:p>
        </p:txBody>
      </p:sp>
    </p:spTree>
    <p:extLst>
      <p:ext uri="{BB962C8B-B14F-4D97-AF65-F5344CB8AC3E}">
        <p14:creationId xmlns:p14="http://schemas.microsoft.com/office/powerpoint/2010/main" val="385066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E1EDC920-F958-4E0D-AE93-1485E5C19445}" type="datetimeFigureOut">
              <a:rPr lang="ko-KR" altLang="en-US" smtClean="0"/>
              <a:t>2021-05-25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08F2EFA6-04E1-4B4C-8654-C045F8770742}" type="slidenum">
              <a:rPr lang="ko-KR" altLang="en-US" smtClean="0"/>
              <a:t>‹#›</a:t>
            </a:fld>
            <a:endParaRPr lang="ko-KR" altLang="en-US"/>
          </a:p>
        </p:txBody>
      </p:sp>
    </p:spTree>
    <p:extLst>
      <p:ext uri="{BB962C8B-B14F-4D97-AF65-F5344CB8AC3E}">
        <p14:creationId xmlns:p14="http://schemas.microsoft.com/office/powerpoint/2010/main" val="2575968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1EDC920-F958-4E0D-AE93-1485E5C19445}" type="datetimeFigureOut">
              <a:rPr lang="ko-KR" altLang="en-US" smtClean="0"/>
              <a:t>2021-05-25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08F2EFA6-04E1-4B4C-8654-C045F8770742}" type="slidenum">
              <a:rPr lang="ko-KR" altLang="en-US" smtClean="0"/>
              <a:t>‹#›</a:t>
            </a:fld>
            <a:endParaRPr lang="ko-KR" altLang="en-US"/>
          </a:p>
        </p:txBody>
      </p:sp>
    </p:spTree>
    <p:extLst>
      <p:ext uri="{BB962C8B-B14F-4D97-AF65-F5344CB8AC3E}">
        <p14:creationId xmlns:p14="http://schemas.microsoft.com/office/powerpoint/2010/main" val="88457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27542"/>
            <a:ext cx="3008313" cy="968375"/>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E1EDC920-F958-4E0D-AE93-1485E5C19445}" type="datetimeFigureOut">
              <a:rPr lang="ko-KR" altLang="en-US" smtClean="0"/>
              <a:t>2021-05-25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8F2EFA6-04E1-4B4C-8654-C045F8770742}" type="slidenum">
              <a:rPr lang="ko-KR" altLang="en-US" smtClean="0"/>
              <a:t>‹#›</a:t>
            </a:fld>
            <a:endParaRPr lang="ko-KR" altLang="en-US"/>
          </a:p>
        </p:txBody>
      </p:sp>
    </p:spTree>
    <p:extLst>
      <p:ext uri="{BB962C8B-B14F-4D97-AF65-F5344CB8AC3E}">
        <p14:creationId xmlns:p14="http://schemas.microsoft.com/office/powerpoint/2010/main" val="27572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000500"/>
            <a:ext cx="5486400" cy="472282"/>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E1EDC920-F958-4E0D-AE93-1485E5C19445}" type="datetimeFigureOut">
              <a:rPr lang="ko-KR" altLang="en-US" smtClean="0"/>
              <a:t>2021-05-25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8F2EFA6-04E1-4B4C-8654-C045F8770742}" type="slidenum">
              <a:rPr lang="ko-KR" altLang="en-US" smtClean="0"/>
              <a:t>‹#›</a:t>
            </a:fld>
            <a:endParaRPr lang="ko-KR" altLang="en-US"/>
          </a:p>
        </p:txBody>
      </p:sp>
    </p:spTree>
    <p:extLst>
      <p:ext uri="{BB962C8B-B14F-4D97-AF65-F5344CB8AC3E}">
        <p14:creationId xmlns:p14="http://schemas.microsoft.com/office/powerpoint/2010/main" val="289851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E1EDC920-F958-4E0D-AE93-1485E5C19445}" type="datetimeFigureOut">
              <a:rPr lang="ko-KR" altLang="en-US" smtClean="0"/>
              <a:t>2021-05-25</a:t>
            </a:fld>
            <a:endParaRPr lang="ko-KR" altLang="en-US"/>
          </a:p>
        </p:txBody>
      </p:sp>
      <p:sp>
        <p:nvSpPr>
          <p:cNvPr id="5" name="바닥글 개체 틀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8F2EFA6-04E1-4B4C-8654-C045F8770742}" type="slidenum">
              <a:rPr lang="ko-KR" altLang="en-US" smtClean="0"/>
              <a:t>‹#›</a:t>
            </a:fld>
            <a:endParaRPr lang="ko-KR" altLang="en-US"/>
          </a:p>
        </p:txBody>
      </p:sp>
      <p:sp>
        <p:nvSpPr>
          <p:cNvPr id="7" name="직사각형 6"/>
          <p:cNvSpPr/>
          <p:nvPr userDrawn="1"/>
        </p:nvSpPr>
        <p:spPr>
          <a:xfrm>
            <a:off x="0" y="0"/>
            <a:ext cx="9144000" cy="3372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userDrawn="1"/>
        </p:nvSpPr>
        <p:spPr>
          <a:xfrm>
            <a:off x="0" y="5557800"/>
            <a:ext cx="9144000" cy="157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37209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13.jpeg"/><Relationship Id="rId5" Type="http://schemas.openxmlformats.org/officeDocument/2006/relationships/image" Target="../media/image79.png"/><Relationship Id="rId4" Type="http://schemas.openxmlformats.org/officeDocument/2006/relationships/image" Target="../media/image119.png"/></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21.jpeg"/><Relationship Id="rId4" Type="http://schemas.openxmlformats.org/officeDocument/2006/relationships/image" Target="../media/image120.png"/></Relationships>
</file>

<file path=ppt/slides/_rels/slide1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10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1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21.jpeg"/><Relationship Id="rId4" Type="http://schemas.openxmlformats.org/officeDocument/2006/relationships/image" Target="../media/image120.png"/></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06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051.png"/><Relationship Id="rId5" Type="http://schemas.openxmlformats.org/officeDocument/2006/relationships/image" Target="../media/image1080.png"/></Relationships>
</file>

<file path=ppt/slides/_rels/slide1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070.png"/><Relationship Id="rId4" Type="http://schemas.openxmlformats.org/officeDocument/2006/relationships/image" Target="../media/image128.png"/></Relationships>
</file>

<file path=ppt/slides/_rels/slide1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90.png"/></Relationships>
</file>

<file path=ppt/slides/_rels/slide11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7.png"/><Relationship Id="rId10" Type="http://schemas.openxmlformats.org/officeDocument/2006/relationships/image" Target="../media/image133.jpg"/><Relationship Id="rId4" Type="http://schemas.openxmlformats.org/officeDocument/2006/relationships/image" Target="../media/image126.png"/><Relationship Id="rId9" Type="http://schemas.openxmlformats.org/officeDocument/2006/relationships/image" Target="../media/image132.jpg"/></Relationships>
</file>

<file path=ppt/slides/_rels/slide119.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125.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50.jpg"/></Relationships>
</file>

<file path=ppt/slides/_rels/slide126.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gif"/></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gif"/></Relationships>
</file>

<file path=ppt/slides/_rels/slide7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3.jpg"/><Relationship Id="rId7"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86.png"/><Relationship Id="rId9" Type="http://schemas.openxmlformats.org/officeDocument/2006/relationships/image" Target="../media/image93.jpg"/></Relationships>
</file>

<file path=ppt/slides/_rels/slide8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8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7.jpg"/></Relationships>
</file>

<file path=ppt/slides/_rels/slide8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9.jpg"/></Relationships>
</file>

<file path=ppt/slides/_rels/slide8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02.jpg"/><Relationship Id="rId4" Type="http://schemas.openxmlformats.org/officeDocument/2006/relationships/image" Target="../media/image101.jpg"/></Relationships>
</file>

<file path=ppt/slides/_rels/slide8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05.jpg"/><Relationship Id="rId4" Type="http://schemas.openxmlformats.org/officeDocument/2006/relationships/image" Target="../media/image104.jpg"/></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rot="5400000">
            <a:off x="5873723" y="4904151"/>
            <a:ext cx="900098"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403648" y="1897394"/>
            <a:ext cx="6480720" cy="1200329"/>
          </a:xfrm>
          <a:prstGeom prst="rect">
            <a:avLst/>
          </a:prstGeom>
          <a:noFill/>
        </p:spPr>
        <p:txBody>
          <a:bodyPr wrap="square" rtlCol="0">
            <a:spAutoFit/>
          </a:bodyPr>
          <a:lstStyle/>
          <a:p>
            <a:pPr algn="ctr"/>
            <a:r>
              <a:rPr lang="en-US" altLang="ko-KR" sz="7200" b="1" dirty="0" smtClean="0"/>
              <a:t>OCR </a:t>
            </a:r>
            <a:r>
              <a:rPr lang="en-US" altLang="ko-KR" sz="6000" b="1" dirty="0" smtClean="0"/>
              <a:t>&amp;</a:t>
            </a:r>
            <a:r>
              <a:rPr lang="en-US" altLang="ko-KR" sz="7200" b="1" dirty="0" smtClean="0"/>
              <a:t> TTS</a:t>
            </a:r>
          </a:p>
        </p:txBody>
      </p:sp>
      <p:sp>
        <p:nvSpPr>
          <p:cNvPr id="6" name="TextBox 5"/>
          <p:cNvSpPr txBox="1"/>
          <p:nvPr/>
        </p:nvSpPr>
        <p:spPr>
          <a:xfrm>
            <a:off x="6516216" y="4537687"/>
            <a:ext cx="2425664" cy="769441"/>
          </a:xfrm>
          <a:prstGeom prst="rect">
            <a:avLst/>
          </a:prstGeom>
          <a:noFill/>
        </p:spPr>
        <p:txBody>
          <a:bodyPr wrap="none" rtlCol="0">
            <a:spAutoFit/>
          </a:bodyPr>
          <a:lstStyle/>
          <a:p>
            <a:r>
              <a:rPr lang="ko-KR" altLang="en-US" b="1" dirty="0" smtClean="0"/>
              <a:t>팀 장 </a:t>
            </a:r>
            <a:r>
              <a:rPr lang="en-US" altLang="ko-KR" b="1" dirty="0" smtClean="0"/>
              <a:t>: </a:t>
            </a:r>
            <a:r>
              <a:rPr lang="ko-KR" altLang="en-US" b="1" dirty="0" smtClean="0"/>
              <a:t>김 태 연</a:t>
            </a:r>
            <a:endParaRPr lang="en-US" altLang="ko-KR" b="1" dirty="0" smtClean="0"/>
          </a:p>
          <a:p>
            <a:endParaRPr lang="en-US" altLang="ko-KR" sz="800" b="1" dirty="0">
              <a:solidFill>
                <a:schemeClr val="bg1">
                  <a:lumMod val="50000"/>
                </a:schemeClr>
              </a:solidFill>
            </a:endParaRPr>
          </a:p>
          <a:p>
            <a:r>
              <a:rPr lang="ko-KR" altLang="en-US" b="1" dirty="0" smtClean="0">
                <a:solidFill>
                  <a:schemeClr val="bg1">
                    <a:lumMod val="50000"/>
                  </a:schemeClr>
                </a:solidFill>
              </a:rPr>
              <a:t>김무진</a:t>
            </a:r>
            <a:r>
              <a:rPr lang="en-US" altLang="ko-KR" b="1" dirty="0">
                <a:solidFill>
                  <a:schemeClr val="bg1">
                    <a:lumMod val="50000"/>
                  </a:schemeClr>
                </a:solidFill>
              </a:rPr>
              <a:t> </a:t>
            </a:r>
            <a:r>
              <a:rPr lang="ko-KR" altLang="en-US" b="1" dirty="0" err="1" smtClean="0">
                <a:solidFill>
                  <a:schemeClr val="bg1">
                    <a:lumMod val="50000"/>
                  </a:schemeClr>
                </a:solidFill>
              </a:rPr>
              <a:t>최예찬</a:t>
            </a:r>
            <a:r>
              <a:rPr lang="ko-KR" altLang="en-US" b="1" dirty="0" smtClean="0">
                <a:solidFill>
                  <a:schemeClr val="bg1">
                    <a:lumMod val="50000"/>
                  </a:schemeClr>
                </a:solidFill>
              </a:rPr>
              <a:t> 황인우</a:t>
            </a:r>
            <a:endParaRPr lang="ko-KR" altLang="en-US" b="1" dirty="0">
              <a:solidFill>
                <a:schemeClr val="bg1">
                  <a:lumMod val="50000"/>
                </a:schemeClr>
              </a:solidFill>
            </a:endParaRPr>
          </a:p>
        </p:txBody>
      </p:sp>
      <p:sp>
        <p:nvSpPr>
          <p:cNvPr id="9" name="TextBox 8"/>
          <p:cNvSpPr txBox="1"/>
          <p:nvPr/>
        </p:nvSpPr>
        <p:spPr>
          <a:xfrm>
            <a:off x="3477544" y="3001516"/>
            <a:ext cx="2555507" cy="369332"/>
          </a:xfrm>
          <a:prstGeom prst="rect">
            <a:avLst/>
          </a:prstGeom>
          <a:noFill/>
        </p:spPr>
        <p:txBody>
          <a:bodyPr wrap="none" rtlCol="0">
            <a:spAutoFit/>
          </a:bodyPr>
          <a:lstStyle/>
          <a:p>
            <a:pPr algn="ct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소설 읽어주기 서비스 </a:t>
            </a:r>
            <a:r>
              <a:rPr lang="en-US" altLang="ko-KR" b="1" dirty="0">
                <a:latin typeface="나눔고딕" panose="020D0604000000000000" pitchFamily="50" charset="-127"/>
                <a:ea typeface="나눔고딕" panose="020D0604000000000000" pitchFamily="50" charset="-127"/>
              </a:rPr>
              <a:t>-</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36913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그림 59">
            <a:extLst>
              <a:ext uri="{FF2B5EF4-FFF2-40B4-BE49-F238E27FC236}">
                <a16:creationId xmlns="" xmlns:a16="http://schemas.microsoft.com/office/drawing/2014/main" id="{FADDA1CD-3A9D-4F53-8DB5-07427023EE01}"/>
              </a:ext>
            </a:extLst>
          </p:cNvPr>
          <p:cNvPicPr>
            <a:picLocks noChangeAspect="1"/>
          </p:cNvPicPr>
          <p:nvPr/>
        </p:nvPicPr>
        <p:blipFill>
          <a:blip r:embed="rId2"/>
          <a:stretch>
            <a:fillRect/>
          </a:stretch>
        </p:blipFill>
        <p:spPr>
          <a:xfrm>
            <a:off x="899592" y="1417340"/>
            <a:ext cx="6912768" cy="2237246"/>
          </a:xfrm>
          <a:prstGeom prst="rect">
            <a:avLst/>
          </a:prstGeom>
        </p:spPr>
      </p:pic>
      <p:sp>
        <p:nvSpPr>
          <p:cNvPr id="6" name="직사각형 5"/>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8" name="TextBox 7"/>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9" name="TextBox 8"/>
          <p:cNvSpPr txBox="1"/>
          <p:nvPr/>
        </p:nvSpPr>
        <p:spPr>
          <a:xfrm>
            <a:off x="1115616" y="409228"/>
            <a:ext cx="2260555"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이미지 전처리</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168464424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28" name="그림 27">
            <a:extLst>
              <a:ext uri="{FF2B5EF4-FFF2-40B4-BE49-F238E27FC236}">
                <a16:creationId xmlns:a16="http://schemas.microsoft.com/office/drawing/2014/main" xmlns="" id="{33573FF7-37AF-4206-869F-E0606970F616}"/>
              </a:ext>
            </a:extLst>
          </p:cNvPr>
          <p:cNvPicPr>
            <a:picLocks noChangeAspect="1"/>
          </p:cNvPicPr>
          <p:nvPr/>
        </p:nvPicPr>
        <p:blipFill rotWithShape="1">
          <a:blip r:embed="rId3"/>
          <a:srcRect t="33362" b="37752"/>
          <a:stretch/>
        </p:blipFill>
        <p:spPr>
          <a:xfrm>
            <a:off x="2223383" y="697260"/>
            <a:ext cx="6536045" cy="1051733"/>
          </a:xfrm>
          <a:prstGeom prst="rect">
            <a:avLst/>
          </a:prstGeom>
        </p:spPr>
      </p:pic>
      <p:sp>
        <p:nvSpPr>
          <p:cNvPr id="45" name="직사각형 44">
            <a:extLst>
              <a:ext uri="{FF2B5EF4-FFF2-40B4-BE49-F238E27FC236}">
                <a16:creationId xmlns:a16="http://schemas.microsoft.com/office/drawing/2014/main" xmlns="" id="{0752EB01-DA5B-483B-B21E-3B27C334E638}"/>
              </a:ext>
            </a:extLst>
          </p:cNvPr>
          <p:cNvSpPr/>
          <p:nvPr/>
        </p:nvSpPr>
        <p:spPr>
          <a:xfrm>
            <a:off x="3118990" y="1534400"/>
            <a:ext cx="2307026" cy="1900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34" name="직사각형 33">
            <a:extLst>
              <a:ext uri="{FF2B5EF4-FFF2-40B4-BE49-F238E27FC236}">
                <a16:creationId xmlns:a16="http://schemas.microsoft.com/office/drawing/2014/main" xmlns="" id="{82C2A3EA-124C-4A65-8ADD-81F3CFAB3F06}"/>
              </a:ext>
            </a:extLst>
          </p:cNvPr>
          <p:cNvSpPr/>
          <p:nvPr/>
        </p:nvSpPr>
        <p:spPr>
          <a:xfrm>
            <a:off x="327188" y="1096486"/>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smtClean="0"/>
              <a:t>Label </a:t>
            </a:r>
            <a:r>
              <a:rPr lang="en-US" altLang="ko-KR" dirty="0"/>
              <a:t>decode</a:t>
            </a:r>
            <a:endParaRPr lang="ko-KR" altLang="en-US" dirty="0"/>
          </a:p>
        </p:txBody>
      </p:sp>
      <p:grpSp>
        <p:nvGrpSpPr>
          <p:cNvPr id="193" name="그룹 192">
            <a:extLst>
              <a:ext uri="{FF2B5EF4-FFF2-40B4-BE49-F238E27FC236}">
                <a16:creationId xmlns:a16="http://schemas.microsoft.com/office/drawing/2014/main" xmlns="" id="{D2A0D8D5-CC85-4AA0-8C0D-04FF0ACC6B19}"/>
              </a:ext>
            </a:extLst>
          </p:cNvPr>
          <p:cNvGrpSpPr/>
          <p:nvPr/>
        </p:nvGrpSpPr>
        <p:grpSpPr>
          <a:xfrm>
            <a:off x="464968" y="3012548"/>
            <a:ext cx="1041422" cy="1078679"/>
            <a:chOff x="1701510" y="4434734"/>
            <a:chExt cx="2042991" cy="1847586"/>
          </a:xfrm>
        </p:grpSpPr>
        <p:cxnSp>
          <p:nvCxnSpPr>
            <p:cNvPr id="194" name="직선 연결선 193">
              <a:extLst>
                <a:ext uri="{FF2B5EF4-FFF2-40B4-BE49-F238E27FC236}">
                  <a16:creationId xmlns:a16="http://schemas.microsoft.com/office/drawing/2014/main" xmlns="" id="{DADCBBBF-E9EC-42D9-A74E-DE6439ACDCB1}"/>
                </a:ext>
              </a:extLst>
            </p:cNvPr>
            <p:cNvCxnSpPr>
              <a:cxnSpLocks/>
            </p:cNvCxnSpPr>
            <p:nvPr/>
          </p:nvCxnSpPr>
          <p:spPr>
            <a:xfrm>
              <a:off x="1952952"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xmlns="" id="{6AE45B02-7847-418F-9EB7-F43CEA2CCE8D}"/>
                </a:ext>
              </a:extLst>
            </p:cNvPr>
            <p:cNvCxnSpPr>
              <a:cxnSpLocks/>
            </p:cNvCxnSpPr>
            <p:nvPr/>
          </p:nvCxnSpPr>
          <p:spPr>
            <a:xfrm>
              <a:off x="2248460"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xmlns="" id="{A96C7C39-2CB5-4F03-8533-DDF197240FDA}"/>
                </a:ext>
              </a:extLst>
            </p:cNvPr>
            <p:cNvCxnSpPr>
              <a:cxnSpLocks/>
            </p:cNvCxnSpPr>
            <p:nvPr/>
          </p:nvCxnSpPr>
          <p:spPr>
            <a:xfrm>
              <a:off x="2533246"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직선 연결선 196">
              <a:extLst>
                <a:ext uri="{FF2B5EF4-FFF2-40B4-BE49-F238E27FC236}">
                  <a16:creationId xmlns:a16="http://schemas.microsoft.com/office/drawing/2014/main" xmlns="" id="{B7B75874-79D8-4149-86FB-65173A0B1A67}"/>
                </a:ext>
              </a:extLst>
            </p:cNvPr>
            <p:cNvCxnSpPr>
              <a:cxnSpLocks/>
            </p:cNvCxnSpPr>
            <p:nvPr/>
          </p:nvCxnSpPr>
          <p:spPr>
            <a:xfrm>
              <a:off x="2822963"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xmlns="" id="{0D38D714-53D7-4DB3-A2BB-9C0217CA19EC}"/>
                </a:ext>
              </a:extLst>
            </p:cNvPr>
            <p:cNvCxnSpPr>
              <a:cxnSpLocks/>
            </p:cNvCxnSpPr>
            <p:nvPr/>
          </p:nvCxnSpPr>
          <p:spPr>
            <a:xfrm>
              <a:off x="3118471"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xmlns="" id="{5D43B3AB-54B8-42D5-B5D6-76E7AFC37839}"/>
                </a:ext>
              </a:extLst>
            </p:cNvPr>
            <p:cNvCxnSpPr>
              <a:cxnSpLocks/>
            </p:cNvCxnSpPr>
            <p:nvPr/>
          </p:nvCxnSpPr>
          <p:spPr>
            <a:xfrm>
              <a:off x="3403254"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xmlns="" id="{0BC9FD79-BEEC-4831-853F-13738B53CADF}"/>
                </a:ext>
              </a:extLst>
            </p:cNvPr>
            <p:cNvCxnSpPr>
              <a:cxnSpLocks/>
            </p:cNvCxnSpPr>
            <p:nvPr/>
          </p:nvCxnSpPr>
          <p:spPr>
            <a:xfrm flipH="1" flipV="1">
              <a:off x="1702556" y="5988478"/>
              <a:ext cx="2041945" cy="33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직선 연결선 200">
              <a:extLst>
                <a:ext uri="{FF2B5EF4-FFF2-40B4-BE49-F238E27FC236}">
                  <a16:creationId xmlns:a16="http://schemas.microsoft.com/office/drawing/2014/main" xmlns="" id="{B6EC2310-EB1C-4143-A65C-A58D2F62D930}"/>
                </a:ext>
              </a:extLst>
            </p:cNvPr>
            <p:cNvCxnSpPr>
              <a:cxnSpLocks/>
            </p:cNvCxnSpPr>
            <p:nvPr/>
          </p:nvCxnSpPr>
          <p:spPr>
            <a:xfrm flipH="1" flipV="1">
              <a:off x="1701510" y="5726300"/>
              <a:ext cx="2020380" cy="6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직선 연결선 201">
              <a:extLst>
                <a:ext uri="{FF2B5EF4-FFF2-40B4-BE49-F238E27FC236}">
                  <a16:creationId xmlns:a16="http://schemas.microsoft.com/office/drawing/2014/main" xmlns="" id="{4D881820-31DD-4429-B5E7-46F3C08ADF88}"/>
                </a:ext>
              </a:extLst>
            </p:cNvPr>
            <p:cNvCxnSpPr>
              <a:cxnSpLocks/>
            </p:cNvCxnSpPr>
            <p:nvPr/>
          </p:nvCxnSpPr>
          <p:spPr>
            <a:xfrm flipH="1" flipV="1">
              <a:off x="1702556" y="5196715"/>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직선 연결선 202">
              <a:extLst>
                <a:ext uri="{FF2B5EF4-FFF2-40B4-BE49-F238E27FC236}">
                  <a16:creationId xmlns:a16="http://schemas.microsoft.com/office/drawing/2014/main" xmlns="" id="{C5E711D5-F833-420D-86B8-177E139771A8}"/>
                </a:ext>
              </a:extLst>
            </p:cNvPr>
            <p:cNvCxnSpPr>
              <a:cxnSpLocks/>
            </p:cNvCxnSpPr>
            <p:nvPr/>
          </p:nvCxnSpPr>
          <p:spPr>
            <a:xfrm flipH="1" flipV="1">
              <a:off x="1702556" y="4940083"/>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직선 연결선 203">
              <a:extLst>
                <a:ext uri="{FF2B5EF4-FFF2-40B4-BE49-F238E27FC236}">
                  <a16:creationId xmlns:a16="http://schemas.microsoft.com/office/drawing/2014/main" xmlns="" id="{4C4DA9B5-4186-4B8D-AA74-404C3C5CE8CB}"/>
                </a:ext>
              </a:extLst>
            </p:cNvPr>
            <p:cNvCxnSpPr>
              <a:cxnSpLocks/>
            </p:cNvCxnSpPr>
            <p:nvPr/>
          </p:nvCxnSpPr>
          <p:spPr>
            <a:xfrm flipH="1" flipV="1">
              <a:off x="1702556" y="4683438"/>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xmlns="" id="{012006E2-9410-4587-886A-DF53F931237D}"/>
                </a:ext>
              </a:extLst>
            </p:cNvPr>
            <p:cNvCxnSpPr>
              <a:cxnSpLocks/>
            </p:cNvCxnSpPr>
            <p:nvPr/>
          </p:nvCxnSpPr>
          <p:spPr>
            <a:xfrm flipH="1" flipV="1">
              <a:off x="1701510" y="5441450"/>
              <a:ext cx="2020380" cy="62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6" name="그룹 205">
            <a:extLst>
              <a:ext uri="{FF2B5EF4-FFF2-40B4-BE49-F238E27FC236}">
                <a16:creationId xmlns:a16="http://schemas.microsoft.com/office/drawing/2014/main" xmlns="" id="{2CFC1432-DB1A-44F7-83CA-1B9615BB993D}"/>
              </a:ext>
            </a:extLst>
          </p:cNvPr>
          <p:cNvGrpSpPr/>
          <p:nvPr/>
        </p:nvGrpSpPr>
        <p:grpSpPr>
          <a:xfrm>
            <a:off x="424169" y="2976399"/>
            <a:ext cx="1107893" cy="1122639"/>
            <a:chOff x="4866795" y="2212502"/>
            <a:chExt cx="2122614" cy="1935781"/>
          </a:xfrm>
          <a:solidFill>
            <a:srgbClr val="00B0F0">
              <a:alpha val="43000"/>
            </a:srgbClr>
          </a:solidFill>
        </p:grpSpPr>
        <p:sp>
          <p:nvSpPr>
            <p:cNvPr id="207" name="Google Shape;868;gd9a54310e3_0_424">
              <a:extLst>
                <a:ext uri="{FF2B5EF4-FFF2-40B4-BE49-F238E27FC236}">
                  <a16:creationId xmlns:a16="http://schemas.microsoft.com/office/drawing/2014/main" xmlns="" id="{3D13C560-598C-4943-8AE0-35486B586E49}"/>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08" name="Google Shape;868;gd9a54310e3_0_424">
              <a:extLst>
                <a:ext uri="{FF2B5EF4-FFF2-40B4-BE49-F238E27FC236}">
                  <a16:creationId xmlns:a16="http://schemas.microsoft.com/office/drawing/2014/main" xmlns="" id="{101685EE-B352-4BD7-9714-0FAD3EC3E6C0}"/>
                </a:ext>
              </a:extLst>
            </p:cNvPr>
            <p:cNvSpPr/>
            <p:nvPr/>
          </p:nvSpPr>
          <p:spPr>
            <a:xfrm>
              <a:off x="4884347" y="2300698"/>
              <a:ext cx="2019322"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09" name="Google Shape;871;gd9a54310e3_0_424">
              <a:extLst>
                <a:ext uri="{FF2B5EF4-FFF2-40B4-BE49-F238E27FC236}">
                  <a16:creationId xmlns:a16="http://schemas.microsoft.com/office/drawing/2014/main" xmlns="" id="{FA1A90CE-9872-4FED-81B6-95BAC80D6047}"/>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10" name="Google Shape;871;gd9a54310e3_0_424">
              <a:extLst>
                <a:ext uri="{FF2B5EF4-FFF2-40B4-BE49-F238E27FC236}">
                  <a16:creationId xmlns:a16="http://schemas.microsoft.com/office/drawing/2014/main" xmlns="" id="{9478FBBD-BBC8-4BFB-949A-9FA9546A1AAA}"/>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11" name="Google Shape;871;gd9a54310e3_0_424">
              <a:extLst>
                <a:ext uri="{FF2B5EF4-FFF2-40B4-BE49-F238E27FC236}">
                  <a16:creationId xmlns:a16="http://schemas.microsoft.com/office/drawing/2014/main" xmlns="" id="{CECFBD52-80E1-4FA5-BACE-AC6BEBD9187A}"/>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12" name="Google Shape;871;gd9a54310e3_0_424">
              <a:extLst>
                <a:ext uri="{FF2B5EF4-FFF2-40B4-BE49-F238E27FC236}">
                  <a16:creationId xmlns:a16="http://schemas.microsoft.com/office/drawing/2014/main" xmlns="" id="{C995B16C-C1B9-4408-9016-73220EF2F374}"/>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sp>
        <p:nvSpPr>
          <p:cNvPr id="213" name="TextBox 212">
            <a:extLst>
              <a:ext uri="{FF2B5EF4-FFF2-40B4-BE49-F238E27FC236}">
                <a16:creationId xmlns:a16="http://schemas.microsoft.com/office/drawing/2014/main" xmlns="" id="{0E690B0C-4C10-4B2A-B4BC-4F053BF0909A}"/>
              </a:ext>
            </a:extLst>
          </p:cNvPr>
          <p:cNvSpPr txBox="1"/>
          <p:nvPr/>
        </p:nvSpPr>
        <p:spPr>
          <a:xfrm>
            <a:off x="593141" y="4228123"/>
            <a:ext cx="870213" cy="626018"/>
          </a:xfrm>
          <a:prstGeom prst="rect">
            <a:avLst/>
          </a:prstGeom>
          <a:noFill/>
        </p:spPr>
        <p:txBody>
          <a:bodyPr wrap="square" lIns="71323" tIns="35662" rIns="71323" bIns="35662" rtlCol="0">
            <a:spAutoFit/>
          </a:bodyPr>
          <a:lstStyle/>
          <a:p>
            <a:pPr algn="ctr"/>
            <a:r>
              <a:rPr lang="en-US" altLang="ko-KR" dirty="0"/>
              <a:t>Grid X,Y</a:t>
            </a:r>
            <a:endParaRPr lang="ko-KR" altLang="en-US" dirty="0"/>
          </a:p>
        </p:txBody>
      </p:sp>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xmlns="" id="{C9E8393A-1E4C-4F96-AA42-63E40E3C1DCD}"/>
                  </a:ext>
                </a:extLst>
              </p:cNvPr>
              <p:cNvSpPr txBox="1"/>
              <p:nvPr/>
            </p:nvSpPr>
            <p:spPr>
              <a:xfrm>
                <a:off x="384940" y="2175599"/>
                <a:ext cx="3304103" cy="743024"/>
              </a:xfrm>
              <a:prstGeom prst="rect">
                <a:avLst/>
              </a:prstGeom>
              <a:noFill/>
            </p:spPr>
            <p:txBody>
              <a:bodyPr wrap="square" lIns="0" tIns="0" rIns="0" bIns="0" rtlCol="0">
                <a:spAutoFit/>
              </a:bodyPr>
              <a:lstStyle/>
              <a:p>
                <a14:m>
                  <m:oMath xmlns:m="http://schemas.openxmlformats.org/officeDocument/2006/math">
                    <m:nary>
                      <m:naryPr>
                        <m:chr m:val="∑"/>
                        <m:ctrlPr>
                          <a:rPr lang="ko-KR" altLang="en-US" i="1" smtClean="0">
                            <a:latin typeface="Cambria Math"/>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ea typeface="Cambria Math" panose="02040503050406030204" pitchFamily="18" charset="0"/>
                          </a:rPr>
                          <m:t>∈[0~</m:t>
                        </m:r>
                        <m:r>
                          <a:rPr lang="en-US" altLang="ko-KR" b="0" i="1" smtClean="0">
                            <a:latin typeface="Cambria Math" panose="02040503050406030204" pitchFamily="18" charset="0"/>
                            <a:ea typeface="Cambria Math" panose="02040503050406030204" pitchFamily="18" charset="0"/>
                          </a:rPr>
                          <m:t>𝑆</m:t>
                        </m:r>
                        <m:r>
                          <a:rPr lang="en-US" altLang="ko-KR" b="0" i="1" smtClean="0">
                            <a:latin typeface="Cambria Math" panose="02040503050406030204" pitchFamily="18" charset="0"/>
                            <a:ea typeface="Cambria Math" panose="02040503050406030204" pitchFamily="18" charset="0"/>
                          </a:rPr>
                          <m:t>]</m:t>
                        </m:r>
                      </m:sub>
                      <m:sup>
                        <m:sSup>
                          <m:sSupPr>
                            <m:ctrlPr>
                              <a:rPr lang="en-US" altLang="ko-KR" b="0" i="1" smtClean="0">
                                <a:latin typeface="Cambria Math"/>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2</m:t>
                            </m:r>
                          </m:sup>
                        </m:sSup>
                      </m:sup>
                      <m:e>
                        <m:nary>
                          <m:naryPr>
                            <m:chr m:val="∑"/>
                            <m:ctrlPr>
                              <a:rPr lang="en-US" altLang="ko-KR" i="1" smtClean="0">
                                <a:latin typeface="Cambria Math"/>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ea typeface="Cambria Math" panose="02040503050406030204" pitchFamily="18" charset="0"/>
                              </a:rPr>
                              <m:t>∈[0~3]</m:t>
                            </m:r>
                          </m:sub>
                          <m:sup>
                            <m:r>
                              <a:rPr lang="en-US" altLang="ko-KR" b="0" i="1" smtClean="0">
                                <a:latin typeface="Cambria Math" panose="02040503050406030204" pitchFamily="18" charset="0"/>
                              </a:rPr>
                              <m:t>𝐵</m:t>
                            </m:r>
                          </m:sup>
                          <m:e>
                            <m:r>
                              <a:rPr lang="ko-KR" altLang="en-US" i="1" smtClean="0">
                                <a:latin typeface="Cambria Math" panose="02040503050406030204" pitchFamily="18" charset="0"/>
                              </a:rPr>
                              <m:t>𝜎</m:t>
                            </m:r>
                            <m:d>
                              <m:dPr>
                                <m:begChr m:val="["/>
                                <m:endChr m:val="]"/>
                                <m:ctrlPr>
                                  <a:rPr lang="en-US" altLang="ko-KR" b="0" i="1" smtClean="0">
                                    <a:latin typeface="Cambria Math"/>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𝑥𝑦𝑠𝑐𝑎𝑙𝑒</m:t>
                            </m:r>
                          </m:e>
                        </m:nary>
                      </m:e>
                    </m:nary>
                  </m:oMath>
                </a14:m>
                <a:r>
                  <a:rPr lang="ko-KR" altLang="en-US" dirty="0"/>
                  <a:t>  </a:t>
                </a:r>
                <a:r>
                  <a:rPr lang="en-US" altLang="ko-KR" dirty="0"/>
                  <a:t>+ </a:t>
                </a:r>
                <a14:m>
                  <m:oMath xmlns:m="http://schemas.openxmlformats.org/officeDocument/2006/math">
                    <m:nary>
                      <m:naryPr>
                        <m:chr m:val="∑"/>
                        <m:ctrlPr>
                          <a:rPr lang="ko-KR" altLang="en-US" i="1">
                            <a:latin typeface="Cambria Math"/>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ea typeface="Cambria Math" panose="02040503050406030204" pitchFamily="18" charset="0"/>
                          </a:rPr>
                          <m:t>∈[0~</m:t>
                        </m:r>
                        <m:r>
                          <a:rPr lang="en-US" altLang="ko-KR" i="1">
                            <a:latin typeface="Cambria Math" panose="02040503050406030204" pitchFamily="18" charset="0"/>
                            <a:ea typeface="Cambria Math" panose="02040503050406030204" pitchFamily="18" charset="0"/>
                          </a:rPr>
                          <m:t>𝑆</m:t>
                        </m:r>
                        <m:r>
                          <a:rPr lang="en-US" altLang="ko-KR" i="1">
                            <a:latin typeface="Cambria Math" panose="02040503050406030204" pitchFamily="18" charset="0"/>
                            <a:ea typeface="Cambria Math" panose="02040503050406030204" pitchFamily="18" charset="0"/>
                          </a:rPr>
                          <m:t>]</m:t>
                        </m:r>
                      </m:sub>
                      <m:sup>
                        <m:sSup>
                          <m:sSupPr>
                            <m:ctrlPr>
                              <a:rPr lang="en-US" altLang="ko-KR" i="1">
                                <a:latin typeface="Cambria Math"/>
                              </a:rPr>
                            </m:ctrlPr>
                          </m:sSupPr>
                          <m:e>
                            <m:r>
                              <a:rPr lang="en-US" altLang="ko-KR" i="1">
                                <a:latin typeface="Cambria Math" panose="02040503050406030204" pitchFamily="18" charset="0"/>
                              </a:rPr>
                              <m:t>𝑆</m:t>
                            </m:r>
                          </m:e>
                          <m:sup>
                            <m:r>
                              <a:rPr lang="en-US" altLang="ko-KR" i="1">
                                <a:latin typeface="Cambria Math" panose="02040503050406030204" pitchFamily="18" charset="0"/>
                              </a:rPr>
                              <m:t>2</m:t>
                            </m:r>
                          </m:sup>
                        </m:sSup>
                      </m:sup>
                      <m:e>
                        <m:nary>
                          <m:naryPr>
                            <m:chr m:val="∑"/>
                            <m:ctrlPr>
                              <a:rPr lang="en-US" altLang="ko-KR" i="1">
                                <a:latin typeface="Cambria Math"/>
                              </a:rPr>
                            </m:ctrlPr>
                          </m:naryPr>
                          <m:sub>
                            <m:r>
                              <m:rPr>
                                <m:brk m:alnAt="23"/>
                              </m:rPr>
                              <a:rPr lang="en-US" altLang="ko-KR" i="1">
                                <a:latin typeface="Cambria Math" panose="02040503050406030204" pitchFamily="18" charset="0"/>
                              </a:rPr>
                              <m:t>𝑗</m:t>
                            </m:r>
                            <m:r>
                              <a:rPr lang="en-US" altLang="ko-KR" i="1">
                                <a:latin typeface="Cambria Math" panose="02040503050406030204" pitchFamily="18" charset="0"/>
                                <a:ea typeface="Cambria Math" panose="02040503050406030204" pitchFamily="18" charset="0"/>
                              </a:rPr>
                              <m:t>∈[0~3]</m:t>
                            </m:r>
                          </m:sub>
                          <m:sup>
                            <m:r>
                              <a:rPr lang="en-US" altLang="ko-KR" i="1">
                                <a:latin typeface="Cambria Math" panose="02040503050406030204" pitchFamily="18" charset="0"/>
                              </a:rPr>
                              <m:t>𝐵</m:t>
                            </m:r>
                          </m:sup>
                          <m:e>
                            <m:d>
                              <m:dPr>
                                <m:begChr m:val="["/>
                                <m:endChr m:val="]"/>
                                <m:ctrlPr>
                                  <a:rPr lang="en-US" altLang="ko-KR" i="1">
                                    <a:latin typeface="Cambria Math"/>
                                  </a:rPr>
                                </m:ctrlPr>
                              </m:dPr>
                              <m:e>
                                <m:sSub>
                                  <m:sSubPr>
                                    <m:ctrlPr>
                                      <a:rPr lang="en-US" altLang="ko-KR" i="1" smtClean="0">
                                        <a:latin typeface="Cambria Math"/>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𝑚</m:t>
                                    </m:r>
                                  </m:sub>
                                </m:sSub>
                                <m:r>
                                  <a:rPr lang="en-US" altLang="ko-KR" i="1">
                                    <a:latin typeface="Cambria Math" panose="02040503050406030204" pitchFamily="18" charset="0"/>
                                  </a:rPr>
                                  <m:t>,</m:t>
                                </m:r>
                                <m:sSub>
                                  <m:sSubPr>
                                    <m:ctrlPr>
                                      <a:rPr lang="en-US" altLang="ko-KR" i="1" smtClean="0">
                                        <a:latin typeface="Cambria Math"/>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𝑚</m:t>
                                    </m:r>
                                  </m:sub>
                                </m:sSub>
                                <m:r>
                                  <a:rPr lang="en-US" altLang="ko-KR" i="1" smtClean="0">
                                    <a:latin typeface="Cambria Math" panose="02040503050406030204" pitchFamily="18" charset="0"/>
                                  </a:rPr>
                                  <m:t> </m:t>
                                </m:r>
                              </m:e>
                            </m:d>
                          </m:e>
                        </m:nary>
                      </m:e>
                    </m:nary>
                  </m:oMath>
                </a14:m>
                <a:endParaRPr lang="ko-KR" altLang="en-US" dirty="0"/>
              </a:p>
            </p:txBody>
          </p:sp>
        </mc:Choice>
        <mc:Fallback xmlns="">
          <p:sp>
            <p:nvSpPr>
              <p:cNvPr id="214" name="TextBox 213">
                <a:extLst>
                  <a:ext uri="{FF2B5EF4-FFF2-40B4-BE49-F238E27FC236}">
                    <a16:creationId xmlns="" xmlns:a16="http://schemas.microsoft.com/office/drawing/2014/main" xmlns:a14="http://schemas.microsoft.com/office/drawing/2010/main" id="{C9E8393A-1E4C-4F96-AA42-63E40E3C1DCD}"/>
                  </a:ext>
                </a:extLst>
              </p:cNvPr>
              <p:cNvSpPr txBox="1">
                <a:spLocks noRot="1" noChangeAspect="1" noMove="1" noResize="1" noEditPoints="1" noAdjustHandles="1" noChangeArrowheads="1" noChangeShapeType="1" noTextEdit="1"/>
              </p:cNvSpPr>
              <p:nvPr/>
            </p:nvSpPr>
            <p:spPr>
              <a:xfrm>
                <a:off x="384940" y="2175599"/>
                <a:ext cx="3304103" cy="743024"/>
              </a:xfrm>
              <a:prstGeom prst="rect">
                <a:avLst/>
              </a:prstGeom>
              <a:blipFill rotWithShape="1">
                <a:blip r:embed="rId4"/>
                <a:stretch>
                  <a:fillRect l="-12915" t="-58197" r="-1845" b="-92623"/>
                </a:stretch>
              </a:blipFill>
            </p:spPr>
            <p:txBody>
              <a:bodyPr/>
              <a:lstStyle/>
              <a:p>
                <a:r>
                  <a:rPr lang="ko-KR" altLang="en-US">
                    <a:noFill/>
                  </a:rPr>
                  <a:t> </a:t>
                </a:r>
              </a:p>
            </p:txBody>
          </p:sp>
        </mc:Fallback>
      </mc:AlternateContent>
      <p:sp>
        <p:nvSpPr>
          <p:cNvPr id="12" name="TextBox 11">
            <a:extLst>
              <a:ext uri="{FF2B5EF4-FFF2-40B4-BE49-F238E27FC236}">
                <a16:creationId xmlns:a16="http://schemas.microsoft.com/office/drawing/2014/main" xmlns="" id="{55E5F298-9C1A-4F31-BE09-697D0F1837BC}"/>
              </a:ext>
            </a:extLst>
          </p:cNvPr>
          <p:cNvSpPr txBox="1"/>
          <p:nvPr/>
        </p:nvSpPr>
        <p:spPr>
          <a:xfrm>
            <a:off x="324847" y="1691446"/>
            <a:ext cx="2058135" cy="1180016"/>
          </a:xfrm>
          <a:prstGeom prst="rect">
            <a:avLst/>
          </a:prstGeom>
          <a:noFill/>
        </p:spPr>
        <p:txBody>
          <a:bodyPr wrap="square" lIns="71323" tIns="35662" rIns="71323" bIns="35662" rtlCol="0">
            <a:spAutoFit/>
          </a:bodyPr>
          <a:lstStyle/>
          <a:p>
            <a:r>
              <a:rPr lang="en-US" altLang="ko-KR" dirty="0" err="1"/>
              <a:t>xyscale</a:t>
            </a:r>
            <a:r>
              <a:rPr lang="ko-KR" altLang="en-US" dirty="0"/>
              <a:t> </a:t>
            </a:r>
            <a:r>
              <a:rPr lang="en-US" altLang="ko-KR" dirty="0"/>
              <a:t>=</a:t>
            </a:r>
            <a:r>
              <a:rPr lang="ko-KR" altLang="en-US" dirty="0"/>
              <a:t> </a:t>
            </a:r>
            <a:r>
              <a:rPr lang="en-US" altLang="ko-KR" dirty="0"/>
              <a:t>[1.2, 1.1, 1.05]</a:t>
            </a:r>
          </a:p>
          <a:p>
            <a:r>
              <a:rPr lang="en-US" altLang="ko-KR" dirty="0"/>
              <a:t>Strides = </a:t>
            </a:r>
            <a:r>
              <a:rPr lang="ko-KR" altLang="en-US" dirty="0"/>
              <a:t>원본 이미지 배율</a:t>
            </a:r>
            <a:endParaRPr lang="en-US" altLang="ko-KR" dirty="0"/>
          </a:p>
        </p:txBody>
      </p:sp>
      <p:sp>
        <p:nvSpPr>
          <p:cNvPr id="216" name="직사각형 215">
            <a:extLst>
              <a:ext uri="{FF2B5EF4-FFF2-40B4-BE49-F238E27FC236}">
                <a16:creationId xmlns:a16="http://schemas.microsoft.com/office/drawing/2014/main" xmlns="" id="{46A2D740-73E9-4A2D-A65C-D4C03B1F003B}"/>
              </a:ext>
            </a:extLst>
          </p:cNvPr>
          <p:cNvSpPr/>
          <p:nvPr/>
        </p:nvSpPr>
        <p:spPr>
          <a:xfrm>
            <a:off x="5541648" y="1534400"/>
            <a:ext cx="1316353" cy="1900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17" name="직사각형 216">
            <a:extLst>
              <a:ext uri="{FF2B5EF4-FFF2-40B4-BE49-F238E27FC236}">
                <a16:creationId xmlns:a16="http://schemas.microsoft.com/office/drawing/2014/main" xmlns="" id="{76AA2AF3-96E1-44D8-9B1F-BA8319C64BDE}"/>
              </a:ext>
            </a:extLst>
          </p:cNvPr>
          <p:cNvSpPr/>
          <p:nvPr/>
        </p:nvSpPr>
        <p:spPr>
          <a:xfrm>
            <a:off x="6973633" y="1534400"/>
            <a:ext cx="493968" cy="1900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1034" name="Picture 10" descr="Deeplearning] YOLO9000: Better, Faster, Stronger">
            <a:extLst>
              <a:ext uri="{FF2B5EF4-FFF2-40B4-BE49-F238E27FC236}">
                <a16:creationId xmlns:a16="http://schemas.microsoft.com/office/drawing/2014/main" xmlns="" id="{90B7A67B-E19F-4AC3-80C9-BB95793CDE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6798" y="2031006"/>
            <a:ext cx="2588159" cy="2819346"/>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8">
            <a:extLst>
              <a:ext uri="{FF2B5EF4-FFF2-40B4-BE49-F238E27FC236}">
                <a16:creationId xmlns:a16="http://schemas.microsoft.com/office/drawing/2014/main" xmlns="" id="{1674E259-E798-42D0-B0AC-BA992E2B6A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842" r="71468" b="24529"/>
          <a:stretch/>
        </p:blipFill>
        <p:spPr bwMode="auto">
          <a:xfrm>
            <a:off x="3537876" y="2315177"/>
            <a:ext cx="1763173" cy="2251002"/>
          </a:xfrm>
          <a:prstGeom prst="rect">
            <a:avLst/>
          </a:prstGeom>
          <a:noFill/>
          <a:extLst>
            <a:ext uri="{909E8E84-426E-40DD-AFC4-6F175D3DCCD1}">
              <a14:hiddenFill xmlns:a14="http://schemas.microsoft.com/office/drawing/2010/main">
                <a:solidFill>
                  <a:srgbClr val="FFFFFF"/>
                </a:solidFill>
              </a14:hiddenFill>
            </a:ext>
          </a:extLst>
        </p:spPr>
      </p:pic>
      <p:grpSp>
        <p:nvGrpSpPr>
          <p:cNvPr id="222" name="그룹 221">
            <a:extLst>
              <a:ext uri="{FF2B5EF4-FFF2-40B4-BE49-F238E27FC236}">
                <a16:creationId xmlns:a16="http://schemas.microsoft.com/office/drawing/2014/main" xmlns="" id="{024142F8-BCBE-450A-A90C-CB375138FF53}"/>
              </a:ext>
            </a:extLst>
          </p:cNvPr>
          <p:cNvGrpSpPr/>
          <p:nvPr/>
        </p:nvGrpSpPr>
        <p:grpSpPr>
          <a:xfrm>
            <a:off x="2026628" y="3025597"/>
            <a:ext cx="1041422" cy="1078679"/>
            <a:chOff x="1701510" y="4434734"/>
            <a:chExt cx="2042991" cy="1847586"/>
          </a:xfrm>
        </p:grpSpPr>
        <p:cxnSp>
          <p:nvCxnSpPr>
            <p:cNvPr id="223" name="직선 연결선 222">
              <a:extLst>
                <a:ext uri="{FF2B5EF4-FFF2-40B4-BE49-F238E27FC236}">
                  <a16:creationId xmlns:a16="http://schemas.microsoft.com/office/drawing/2014/main" xmlns="" id="{97A59608-B531-40E9-BA2F-F7B4343EAE80}"/>
                </a:ext>
              </a:extLst>
            </p:cNvPr>
            <p:cNvCxnSpPr>
              <a:cxnSpLocks/>
            </p:cNvCxnSpPr>
            <p:nvPr/>
          </p:nvCxnSpPr>
          <p:spPr>
            <a:xfrm>
              <a:off x="1952952"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xmlns="" id="{CDC2F0D0-E1F6-478D-BA62-3A4759614AAF}"/>
                </a:ext>
              </a:extLst>
            </p:cNvPr>
            <p:cNvCxnSpPr>
              <a:cxnSpLocks/>
            </p:cNvCxnSpPr>
            <p:nvPr/>
          </p:nvCxnSpPr>
          <p:spPr>
            <a:xfrm>
              <a:off x="2248460"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xmlns="" id="{BFCCF5C9-3C89-43D0-BE01-8D589D160609}"/>
                </a:ext>
              </a:extLst>
            </p:cNvPr>
            <p:cNvCxnSpPr>
              <a:cxnSpLocks/>
            </p:cNvCxnSpPr>
            <p:nvPr/>
          </p:nvCxnSpPr>
          <p:spPr>
            <a:xfrm>
              <a:off x="2533246"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xmlns="" id="{F401DF98-97DA-4197-A11C-41E34EF0FC30}"/>
                </a:ext>
              </a:extLst>
            </p:cNvPr>
            <p:cNvCxnSpPr>
              <a:cxnSpLocks/>
            </p:cNvCxnSpPr>
            <p:nvPr/>
          </p:nvCxnSpPr>
          <p:spPr>
            <a:xfrm>
              <a:off x="2822963"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xmlns="" id="{2F2DAE78-4301-486C-B1E5-849E4F6D44A8}"/>
                </a:ext>
              </a:extLst>
            </p:cNvPr>
            <p:cNvCxnSpPr>
              <a:cxnSpLocks/>
            </p:cNvCxnSpPr>
            <p:nvPr/>
          </p:nvCxnSpPr>
          <p:spPr>
            <a:xfrm>
              <a:off x="3118471"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xmlns="" id="{86DDC114-B417-4B7D-8784-AE3EDF600C91}"/>
                </a:ext>
              </a:extLst>
            </p:cNvPr>
            <p:cNvCxnSpPr>
              <a:cxnSpLocks/>
            </p:cNvCxnSpPr>
            <p:nvPr/>
          </p:nvCxnSpPr>
          <p:spPr>
            <a:xfrm>
              <a:off x="3403254"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xmlns="" id="{F11C1F97-7492-4E27-9AF1-56DC3244890B}"/>
                </a:ext>
              </a:extLst>
            </p:cNvPr>
            <p:cNvCxnSpPr>
              <a:cxnSpLocks/>
            </p:cNvCxnSpPr>
            <p:nvPr/>
          </p:nvCxnSpPr>
          <p:spPr>
            <a:xfrm flipH="1" flipV="1">
              <a:off x="1702556" y="5988478"/>
              <a:ext cx="2041945" cy="33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직선 연결선 229">
              <a:extLst>
                <a:ext uri="{FF2B5EF4-FFF2-40B4-BE49-F238E27FC236}">
                  <a16:creationId xmlns:a16="http://schemas.microsoft.com/office/drawing/2014/main" xmlns="" id="{110FB211-C830-4318-AD96-06DA13CD333C}"/>
                </a:ext>
              </a:extLst>
            </p:cNvPr>
            <p:cNvCxnSpPr>
              <a:cxnSpLocks/>
            </p:cNvCxnSpPr>
            <p:nvPr/>
          </p:nvCxnSpPr>
          <p:spPr>
            <a:xfrm flipH="1" flipV="1">
              <a:off x="1701510" y="5726300"/>
              <a:ext cx="2020380" cy="6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직선 연결선 230">
              <a:extLst>
                <a:ext uri="{FF2B5EF4-FFF2-40B4-BE49-F238E27FC236}">
                  <a16:creationId xmlns:a16="http://schemas.microsoft.com/office/drawing/2014/main" xmlns="" id="{470FC305-D53F-44D2-AD35-A07D22D1F28E}"/>
                </a:ext>
              </a:extLst>
            </p:cNvPr>
            <p:cNvCxnSpPr>
              <a:cxnSpLocks/>
            </p:cNvCxnSpPr>
            <p:nvPr/>
          </p:nvCxnSpPr>
          <p:spPr>
            <a:xfrm flipH="1" flipV="1">
              <a:off x="1702556" y="5196715"/>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직선 연결선 231">
              <a:extLst>
                <a:ext uri="{FF2B5EF4-FFF2-40B4-BE49-F238E27FC236}">
                  <a16:creationId xmlns:a16="http://schemas.microsoft.com/office/drawing/2014/main" xmlns="" id="{4FF416D9-7F67-4A9E-87DC-4C78587BF583}"/>
                </a:ext>
              </a:extLst>
            </p:cNvPr>
            <p:cNvCxnSpPr>
              <a:cxnSpLocks/>
            </p:cNvCxnSpPr>
            <p:nvPr/>
          </p:nvCxnSpPr>
          <p:spPr>
            <a:xfrm flipH="1" flipV="1">
              <a:off x="1702556" y="4940083"/>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xmlns="" id="{F5BD255B-411F-4DD6-B5A1-944B3F1240FB}"/>
                </a:ext>
              </a:extLst>
            </p:cNvPr>
            <p:cNvCxnSpPr>
              <a:cxnSpLocks/>
            </p:cNvCxnSpPr>
            <p:nvPr/>
          </p:nvCxnSpPr>
          <p:spPr>
            <a:xfrm flipH="1" flipV="1">
              <a:off x="1702556" y="4683438"/>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직선 연결선 233">
              <a:extLst>
                <a:ext uri="{FF2B5EF4-FFF2-40B4-BE49-F238E27FC236}">
                  <a16:creationId xmlns:a16="http://schemas.microsoft.com/office/drawing/2014/main" xmlns="" id="{5FCB169F-18F5-4968-A3C6-AB81211A3591}"/>
                </a:ext>
              </a:extLst>
            </p:cNvPr>
            <p:cNvCxnSpPr>
              <a:cxnSpLocks/>
            </p:cNvCxnSpPr>
            <p:nvPr/>
          </p:nvCxnSpPr>
          <p:spPr>
            <a:xfrm flipH="1" flipV="1">
              <a:off x="1701510" y="5441450"/>
              <a:ext cx="2020380" cy="62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5" name="그룹 234">
            <a:extLst>
              <a:ext uri="{FF2B5EF4-FFF2-40B4-BE49-F238E27FC236}">
                <a16:creationId xmlns:a16="http://schemas.microsoft.com/office/drawing/2014/main" xmlns="" id="{D6B95C0D-23F6-4A77-AD6E-5236A7C7261A}"/>
              </a:ext>
            </a:extLst>
          </p:cNvPr>
          <p:cNvGrpSpPr/>
          <p:nvPr/>
        </p:nvGrpSpPr>
        <p:grpSpPr>
          <a:xfrm>
            <a:off x="1998919" y="2981637"/>
            <a:ext cx="1107893" cy="1122639"/>
            <a:chOff x="4866795" y="2212502"/>
            <a:chExt cx="2122614" cy="1935781"/>
          </a:xfrm>
          <a:solidFill>
            <a:srgbClr val="00B0F0">
              <a:alpha val="43000"/>
            </a:srgbClr>
          </a:solidFill>
        </p:grpSpPr>
        <p:sp>
          <p:nvSpPr>
            <p:cNvPr id="236" name="Google Shape;868;gd9a54310e3_0_424">
              <a:extLst>
                <a:ext uri="{FF2B5EF4-FFF2-40B4-BE49-F238E27FC236}">
                  <a16:creationId xmlns:a16="http://schemas.microsoft.com/office/drawing/2014/main" xmlns="" id="{BC557C4E-DCC3-4D2B-9DC0-56BDFEDEEECD}"/>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37" name="Google Shape;868;gd9a54310e3_0_424">
              <a:extLst>
                <a:ext uri="{FF2B5EF4-FFF2-40B4-BE49-F238E27FC236}">
                  <a16:creationId xmlns:a16="http://schemas.microsoft.com/office/drawing/2014/main" xmlns="" id="{29DCEDCF-4E25-4B8F-B39E-9938A1085065}"/>
                </a:ext>
              </a:extLst>
            </p:cNvPr>
            <p:cNvSpPr/>
            <p:nvPr/>
          </p:nvSpPr>
          <p:spPr>
            <a:xfrm>
              <a:off x="4884347" y="2300698"/>
              <a:ext cx="2019322"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38" name="Google Shape;871;gd9a54310e3_0_424">
              <a:extLst>
                <a:ext uri="{FF2B5EF4-FFF2-40B4-BE49-F238E27FC236}">
                  <a16:creationId xmlns:a16="http://schemas.microsoft.com/office/drawing/2014/main" xmlns="" id="{D772C067-726A-4054-915E-298EB994E743}"/>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39" name="Google Shape;871;gd9a54310e3_0_424">
              <a:extLst>
                <a:ext uri="{FF2B5EF4-FFF2-40B4-BE49-F238E27FC236}">
                  <a16:creationId xmlns:a16="http://schemas.microsoft.com/office/drawing/2014/main" xmlns="" id="{26890394-BC03-4308-8B2C-E010AA85A587}"/>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40" name="Google Shape;871;gd9a54310e3_0_424">
              <a:extLst>
                <a:ext uri="{FF2B5EF4-FFF2-40B4-BE49-F238E27FC236}">
                  <a16:creationId xmlns:a16="http://schemas.microsoft.com/office/drawing/2014/main" xmlns="" id="{05E99399-E60D-4232-B1EC-EA0DAD74A540}"/>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41" name="Google Shape;871;gd9a54310e3_0_424">
              <a:extLst>
                <a:ext uri="{FF2B5EF4-FFF2-40B4-BE49-F238E27FC236}">
                  <a16:creationId xmlns:a16="http://schemas.microsoft.com/office/drawing/2014/main" xmlns="" id="{A029395B-9E1D-4BBB-BA04-D44B785BD0C2}"/>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sp>
        <p:nvSpPr>
          <p:cNvPr id="242" name="TextBox 241">
            <a:extLst>
              <a:ext uri="{FF2B5EF4-FFF2-40B4-BE49-F238E27FC236}">
                <a16:creationId xmlns:a16="http://schemas.microsoft.com/office/drawing/2014/main" xmlns="" id="{15F3A3EE-6C67-4C21-95D5-ED847EFB637B}"/>
              </a:ext>
            </a:extLst>
          </p:cNvPr>
          <p:cNvSpPr txBox="1"/>
          <p:nvPr/>
        </p:nvSpPr>
        <p:spPr>
          <a:xfrm>
            <a:off x="2086753" y="4233361"/>
            <a:ext cx="1032491" cy="626018"/>
          </a:xfrm>
          <a:prstGeom prst="rect">
            <a:avLst/>
          </a:prstGeom>
          <a:noFill/>
        </p:spPr>
        <p:txBody>
          <a:bodyPr wrap="square" lIns="71323" tIns="35662" rIns="71323" bIns="35662" rtlCol="0">
            <a:spAutoFit/>
          </a:bodyPr>
          <a:lstStyle/>
          <a:p>
            <a:pPr algn="ctr"/>
            <a:r>
              <a:rPr lang="en-US" altLang="ko-KR" dirty="0" err="1"/>
              <a:t>MeshGrid</a:t>
            </a:r>
            <a:r>
              <a:rPr lang="en-US" altLang="ko-KR" dirty="0"/>
              <a:t> X,Y</a:t>
            </a:r>
            <a:endParaRPr lang="ko-KR" altLang="en-US" dirty="0"/>
          </a:p>
        </p:txBody>
      </p:sp>
      <p:sp>
        <p:nvSpPr>
          <p:cNvPr id="243" name="TextBox 242">
            <a:extLst>
              <a:ext uri="{FF2B5EF4-FFF2-40B4-BE49-F238E27FC236}">
                <a16:creationId xmlns:a16="http://schemas.microsoft.com/office/drawing/2014/main" xmlns="" id="{D3879AD7-0AA4-41AF-95D1-FFF63A4B4E23}"/>
              </a:ext>
            </a:extLst>
          </p:cNvPr>
          <p:cNvSpPr txBox="1"/>
          <p:nvPr/>
        </p:nvSpPr>
        <p:spPr>
          <a:xfrm>
            <a:off x="509955" y="4683469"/>
            <a:ext cx="2493855" cy="626018"/>
          </a:xfrm>
          <a:prstGeom prst="rect">
            <a:avLst/>
          </a:prstGeom>
          <a:noFill/>
        </p:spPr>
        <p:txBody>
          <a:bodyPr wrap="square" lIns="71323" tIns="35662" rIns="71323" bIns="35662" rtlCol="0">
            <a:spAutoFit/>
          </a:bodyPr>
          <a:lstStyle/>
          <a:p>
            <a:pPr algn="ctr"/>
            <a:r>
              <a:rPr lang="en-US" altLang="ko-KR" dirty="0"/>
              <a:t>shape(batch, width, height, anchor, </a:t>
            </a:r>
            <a:r>
              <a:rPr lang="en-US" altLang="ko-KR" dirty="0" err="1"/>
              <a:t>xy</a:t>
            </a:r>
            <a:r>
              <a:rPr lang="en-US" altLang="ko-KR" dirty="0"/>
              <a:t>)</a:t>
            </a:r>
            <a:endParaRPr lang="ko-KR" altLang="en-US" dirty="0"/>
          </a:p>
        </p:txBody>
      </p:sp>
      <p:sp>
        <p:nvSpPr>
          <p:cNvPr id="244" name="TextBox 243">
            <a:extLst>
              <a:ext uri="{FF2B5EF4-FFF2-40B4-BE49-F238E27FC236}">
                <a16:creationId xmlns:a16="http://schemas.microsoft.com/office/drawing/2014/main" xmlns="" id="{231985EE-4B28-4EAA-958B-3EAA69BDEC4A}"/>
              </a:ext>
            </a:extLst>
          </p:cNvPr>
          <p:cNvSpPr txBox="1"/>
          <p:nvPr/>
        </p:nvSpPr>
        <p:spPr>
          <a:xfrm flipV="1">
            <a:off x="1530262" y="3440678"/>
            <a:ext cx="319932" cy="338554"/>
          </a:xfrm>
          <a:prstGeom prst="rect">
            <a:avLst/>
          </a:prstGeom>
          <a:noFill/>
        </p:spPr>
        <p:txBody>
          <a:bodyPr wrap="square" lIns="0" tIns="0" rIns="0" bIns="0" rtlCol="0">
            <a:spAutoFit/>
          </a:bodyPr>
          <a:lstStyle/>
          <a:p>
            <a:r>
              <a:rPr lang="en-US" altLang="ko-KR" sz="2200" dirty="0"/>
              <a:t>+</a:t>
            </a:r>
            <a:endParaRPr lang="ko-KR" altLang="en-US" sz="2200" dirty="0"/>
          </a:p>
        </p:txBody>
      </p:sp>
      <p:sp>
        <p:nvSpPr>
          <p:cNvPr id="61" name="Google Shape;868;gd9a54310e3_0_424">
            <a:extLst>
              <a:ext uri="{FF2B5EF4-FFF2-40B4-BE49-F238E27FC236}">
                <a16:creationId xmlns:a16="http://schemas.microsoft.com/office/drawing/2014/main" xmlns="" id="{87B6A1D8-B6F5-4476-87D4-ABDFB4B8C9C1}"/>
              </a:ext>
            </a:extLst>
          </p:cNvPr>
          <p:cNvSpPr/>
          <p:nvPr/>
        </p:nvSpPr>
        <p:spPr>
          <a:xfrm>
            <a:off x="6410934" y="2976398"/>
            <a:ext cx="647870" cy="717457"/>
          </a:xfrm>
          <a:prstGeom prst="rect">
            <a:avLst/>
          </a:prstGeom>
          <a:solidFill>
            <a:srgbClr val="FF0000">
              <a:alpha val="50000"/>
            </a:srgbClr>
          </a:solidFill>
          <a:ln w="1270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2" name="Google Shape;868;gd9a54310e3_0_424">
            <a:extLst>
              <a:ext uri="{FF2B5EF4-FFF2-40B4-BE49-F238E27FC236}">
                <a16:creationId xmlns:a16="http://schemas.microsoft.com/office/drawing/2014/main" xmlns="" id="{6F6C2DFC-E8C5-4C9F-B9D7-3D91ED69E8F0}"/>
              </a:ext>
            </a:extLst>
          </p:cNvPr>
          <p:cNvSpPr/>
          <p:nvPr/>
        </p:nvSpPr>
        <p:spPr>
          <a:xfrm>
            <a:off x="3628106" y="2469286"/>
            <a:ext cx="217362" cy="262448"/>
          </a:xfrm>
          <a:prstGeom prst="rect">
            <a:avLst/>
          </a:prstGeom>
          <a:solidFill>
            <a:srgbClr val="FF0000">
              <a:alpha val="50000"/>
            </a:srgbClr>
          </a:solidFill>
          <a:ln w="1270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dirty="0">
              <a:solidFill>
                <a:srgbClr val="000000"/>
              </a:solidFill>
              <a:latin typeface="Malgun Gothic"/>
              <a:ea typeface="Malgun Gothic"/>
              <a:cs typeface="Malgun Gothic"/>
              <a:sym typeface="Malgun Gothic"/>
            </a:endParaRPr>
          </a:p>
        </p:txBody>
      </p:sp>
      <p:pic>
        <p:nvPicPr>
          <p:cNvPr id="6146" name="Picture 2" descr="sigmoid (시그모이드) – 창의 컴퓨팅(Creative Computing)">
            <a:extLst>
              <a:ext uri="{FF2B5EF4-FFF2-40B4-BE49-F238E27FC236}">
                <a16:creationId xmlns:a16="http://schemas.microsoft.com/office/drawing/2014/main" xmlns="" id="{AF5D9227-DA06-4BFE-ADBB-32E870FE29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8822" y="1819901"/>
            <a:ext cx="1819382" cy="1088863"/>
          </a:xfrm>
          <a:prstGeom prst="rect">
            <a:avLst/>
          </a:prstGeom>
          <a:noFill/>
          <a:extLst>
            <a:ext uri="{909E8E84-426E-40DD-AFC4-6F175D3DCCD1}">
              <a14:hiddenFill xmlns:a14="http://schemas.microsoft.com/office/drawing/2010/main">
                <a:solidFill>
                  <a:srgbClr val="FFFFFF"/>
                </a:solidFill>
              </a14:hiddenFill>
            </a:ext>
          </a:extLst>
        </p:spPr>
      </p:pic>
      <p:sp>
        <p:nvSpPr>
          <p:cNvPr id="65" name="직사각형 64">
            <a:extLst>
              <a:ext uri="{FF2B5EF4-FFF2-40B4-BE49-F238E27FC236}">
                <a16:creationId xmlns:a16="http://schemas.microsoft.com/office/drawing/2014/main" xmlns="" id="{A264A2E6-F9B4-4885-BD59-ECC5845C5BA5}"/>
              </a:ext>
            </a:extLst>
          </p:cNvPr>
          <p:cNvSpPr/>
          <p:nvPr/>
        </p:nvSpPr>
        <p:spPr>
          <a:xfrm>
            <a:off x="7220617" y="2965181"/>
            <a:ext cx="736115" cy="4754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2308047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28" name="그림 27">
            <a:extLst>
              <a:ext uri="{FF2B5EF4-FFF2-40B4-BE49-F238E27FC236}">
                <a16:creationId xmlns:a16="http://schemas.microsoft.com/office/drawing/2014/main" xmlns="" id="{33573FF7-37AF-4206-869F-E0606970F616}"/>
              </a:ext>
            </a:extLst>
          </p:cNvPr>
          <p:cNvPicPr>
            <a:picLocks noChangeAspect="1"/>
          </p:cNvPicPr>
          <p:nvPr/>
        </p:nvPicPr>
        <p:blipFill rotWithShape="1">
          <a:blip r:embed="rId3"/>
          <a:srcRect t="53062" b="2120"/>
          <a:stretch/>
        </p:blipFill>
        <p:spPr>
          <a:xfrm>
            <a:off x="2223383" y="625252"/>
            <a:ext cx="6536045" cy="1631758"/>
          </a:xfrm>
          <a:prstGeom prst="rect">
            <a:avLst/>
          </a:prstGeom>
        </p:spPr>
      </p:pic>
      <p:sp>
        <p:nvSpPr>
          <p:cNvPr id="22" name="직사각형 21">
            <a:extLst>
              <a:ext uri="{FF2B5EF4-FFF2-40B4-BE49-F238E27FC236}">
                <a16:creationId xmlns:a16="http://schemas.microsoft.com/office/drawing/2014/main" xmlns="" id="{C889EEA6-7C5D-4E2B-9EB5-28C2D6887E30}"/>
              </a:ext>
            </a:extLst>
          </p:cNvPr>
          <p:cNvSpPr/>
          <p:nvPr/>
        </p:nvSpPr>
        <p:spPr>
          <a:xfrm>
            <a:off x="3075709" y="917951"/>
            <a:ext cx="2112818" cy="1900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29" name="Picture 10" descr="Deeplearning] YOLO9000: Better, Faster, Stronger">
            <a:extLst>
              <a:ext uri="{FF2B5EF4-FFF2-40B4-BE49-F238E27FC236}">
                <a16:creationId xmlns:a16="http://schemas.microsoft.com/office/drawing/2014/main" xmlns="" id="{F3ECFE54-81C8-4E68-B153-BBB31BF8C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817" y="2341375"/>
            <a:ext cx="2588159" cy="2819346"/>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a16="http://schemas.microsoft.com/office/drawing/2014/main" xmlns="" id="{4B83DE78-2187-410C-9FA4-73762F134E1D}"/>
              </a:ext>
            </a:extLst>
          </p:cNvPr>
          <p:cNvSpPr/>
          <p:nvPr/>
        </p:nvSpPr>
        <p:spPr>
          <a:xfrm>
            <a:off x="5313217" y="3673254"/>
            <a:ext cx="595745" cy="332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32" name="직사각형 31">
            <a:extLst>
              <a:ext uri="{FF2B5EF4-FFF2-40B4-BE49-F238E27FC236}">
                <a16:creationId xmlns:a16="http://schemas.microsoft.com/office/drawing/2014/main" xmlns="" id="{EAC0B3BD-42CD-4593-A33E-FC6ABB0ED9ED}"/>
              </a:ext>
            </a:extLst>
          </p:cNvPr>
          <p:cNvSpPr/>
          <p:nvPr/>
        </p:nvSpPr>
        <p:spPr>
          <a:xfrm>
            <a:off x="4553023" y="2626465"/>
            <a:ext cx="399977" cy="332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33" name="TextBox 32">
            <a:extLst>
              <a:ext uri="{FF2B5EF4-FFF2-40B4-BE49-F238E27FC236}">
                <a16:creationId xmlns:a16="http://schemas.microsoft.com/office/drawing/2014/main" xmlns="" id="{2C171DF5-DA90-47D0-A0E8-D07C10C9E870}"/>
              </a:ext>
            </a:extLst>
          </p:cNvPr>
          <p:cNvSpPr txBox="1"/>
          <p:nvPr/>
        </p:nvSpPr>
        <p:spPr>
          <a:xfrm>
            <a:off x="324847" y="1701632"/>
            <a:ext cx="1750139" cy="903017"/>
          </a:xfrm>
          <a:prstGeom prst="rect">
            <a:avLst/>
          </a:prstGeom>
          <a:noFill/>
        </p:spPr>
        <p:txBody>
          <a:bodyPr wrap="square" lIns="71323" tIns="35662" rIns="71323" bIns="35662" rtlCol="0">
            <a:spAutoFit/>
          </a:bodyPr>
          <a:lstStyle/>
          <a:p>
            <a:r>
              <a:rPr lang="en-US" altLang="ko-KR" dirty="0"/>
              <a:t>Anchors</a:t>
            </a:r>
            <a:r>
              <a:rPr lang="ko-KR" altLang="en-US" dirty="0"/>
              <a:t> </a:t>
            </a:r>
            <a:r>
              <a:rPr lang="en-US" altLang="ko-KR" dirty="0"/>
              <a:t>=</a:t>
            </a:r>
            <a:r>
              <a:rPr lang="ko-KR" altLang="en-US" dirty="0"/>
              <a:t> </a:t>
            </a:r>
            <a:r>
              <a:rPr lang="en-US" altLang="ko-KR" dirty="0" smtClean="0"/>
              <a:t>[w…</a:t>
            </a:r>
            <a:r>
              <a:rPr lang="en-US" altLang="ko-KR" dirty="0" err="1" smtClean="0"/>
              <a:t>wt,h</a:t>
            </a:r>
            <a:r>
              <a:rPr lang="en-US" altLang="ko-KR" dirty="0" smtClean="0"/>
              <a:t>...</a:t>
            </a:r>
            <a:r>
              <a:rPr lang="en-US" altLang="ko-KR" dirty="0" err="1"/>
              <a:t>h</a:t>
            </a:r>
            <a:r>
              <a:rPr lang="en-US" altLang="ko-KR" dirty="0" err="1" smtClean="0"/>
              <a:t>t</a:t>
            </a:r>
            <a:r>
              <a:rPr lang="en-US" altLang="ko-KR" dirty="0"/>
              <a:t>]</a:t>
            </a:r>
          </a:p>
          <a:p>
            <a:r>
              <a:rPr lang="ko-KR" altLang="en-US" dirty="0"/>
              <a:t>각 앵커 박스</a:t>
            </a:r>
            <a:endParaRPr lang="en-US" altLang="ko-KR" dirty="0"/>
          </a:p>
        </p:txBody>
      </p:sp>
      <p:sp>
        <p:nvSpPr>
          <p:cNvPr id="36" name="직사각형 35">
            <a:extLst>
              <a:ext uri="{FF2B5EF4-FFF2-40B4-BE49-F238E27FC236}">
                <a16:creationId xmlns:a16="http://schemas.microsoft.com/office/drawing/2014/main" xmlns="" id="{6B0AE197-CC1B-4C8A-BBF3-EE9FF20D6FF7}"/>
              </a:ext>
            </a:extLst>
          </p:cNvPr>
          <p:cNvSpPr/>
          <p:nvPr/>
        </p:nvSpPr>
        <p:spPr>
          <a:xfrm>
            <a:off x="3950351" y="3340570"/>
            <a:ext cx="399977" cy="332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280F9483-92B6-4B33-9026-119A27610091}"/>
                  </a:ext>
                </a:extLst>
              </p:cNvPr>
              <p:cNvSpPr txBox="1"/>
              <p:nvPr/>
            </p:nvSpPr>
            <p:spPr>
              <a:xfrm>
                <a:off x="630322" y="2611131"/>
                <a:ext cx="2996398" cy="853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ko-KR" altLang="en-US" i="1" smtClean="0">
                              <a:latin typeface="Cambria Math"/>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ea typeface="Cambria Math" panose="02040503050406030204" pitchFamily="18" charset="0"/>
                            </a:rPr>
                            <m:t>∈[0~</m:t>
                          </m:r>
                          <m:r>
                            <a:rPr lang="en-US" altLang="ko-KR" b="0" i="1" smtClean="0">
                              <a:latin typeface="Cambria Math" panose="02040503050406030204" pitchFamily="18" charset="0"/>
                              <a:ea typeface="Cambria Math" panose="02040503050406030204" pitchFamily="18" charset="0"/>
                            </a:rPr>
                            <m:t>𝑆</m:t>
                          </m:r>
                          <m:r>
                            <a:rPr lang="en-US" altLang="ko-KR" b="0" i="1" smtClean="0">
                              <a:latin typeface="Cambria Math" panose="02040503050406030204" pitchFamily="18" charset="0"/>
                              <a:ea typeface="Cambria Math" panose="02040503050406030204" pitchFamily="18" charset="0"/>
                            </a:rPr>
                            <m:t>]</m:t>
                          </m:r>
                        </m:sub>
                        <m:sup>
                          <m:sSup>
                            <m:sSupPr>
                              <m:ctrlPr>
                                <a:rPr lang="en-US" altLang="ko-KR" b="0" i="1" smtClean="0">
                                  <a:latin typeface="Cambria Math"/>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2</m:t>
                              </m:r>
                            </m:sup>
                          </m:sSup>
                        </m:sup>
                        <m:e>
                          <m:nary>
                            <m:naryPr>
                              <m:chr m:val="∑"/>
                              <m:ctrlPr>
                                <a:rPr lang="en-US" altLang="ko-KR" i="1" smtClean="0">
                                  <a:latin typeface="Cambria Math"/>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ea typeface="Cambria Math" panose="02040503050406030204" pitchFamily="18" charset="0"/>
                                </a:rPr>
                                <m:t>∈[0~3]</m:t>
                              </m:r>
                            </m:sub>
                            <m:sup>
                              <m:r>
                                <a:rPr lang="en-US" altLang="ko-KR" b="0" i="1" smtClean="0">
                                  <a:latin typeface="Cambria Math" panose="02040503050406030204" pitchFamily="18" charset="0"/>
                                </a:rPr>
                                <m:t>𝐵</m:t>
                              </m:r>
                            </m:sup>
                            <m:e>
                              <m:sSup>
                                <m:sSupPr>
                                  <m:ctrlPr>
                                    <a:rPr lang="en-US" altLang="ko-KR" i="1" smtClean="0">
                                      <a:latin typeface="Cambria Math"/>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m:t>
                                  </m:r>
                                  <m:r>
                                    <a:rPr lang="en-US" altLang="ko-KR" b="0" i="1" smtClean="0">
                                      <a:latin typeface="Cambria Math" panose="02040503050406030204" pitchFamily="18" charset="0"/>
                                    </a:rPr>
                                    <m:t>𝑤</m:t>
                                  </m:r>
                                  <m:r>
                                    <a:rPr lang="en-US" altLang="ko-KR" b="0" i="1" smtClean="0">
                                      <a:latin typeface="Cambria Math" panose="02040503050406030204" pitchFamily="18" charset="0"/>
                                    </a:rPr>
                                    <m:t>, </m:t>
                                  </m:r>
                                  <m:r>
                                    <a:rPr lang="en-US" altLang="ko-KR" b="0" i="1" smtClean="0">
                                      <a:latin typeface="Cambria Math" panose="02040503050406030204" pitchFamily="18" charset="0"/>
                                    </a:rPr>
                                    <m:t>h</m:t>
                                  </m:r>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𝐴𝑛𝑐h𝑜𝑟𝑠</m:t>
                              </m:r>
                            </m:e>
                          </m:nary>
                        </m:e>
                      </m:nary>
                    </m:oMath>
                  </m:oMathPara>
                </a14:m>
                <a:endParaRPr lang="ko-KR" altLang="en-US" dirty="0"/>
              </a:p>
            </p:txBody>
          </p:sp>
        </mc:Choice>
        <mc:Fallback xmlns="">
          <p:sp>
            <p:nvSpPr>
              <p:cNvPr id="37" name="TextBox 36">
                <a:extLst>
                  <a:ext uri="{FF2B5EF4-FFF2-40B4-BE49-F238E27FC236}">
                    <a16:creationId xmlns="" xmlns:a16="http://schemas.microsoft.com/office/drawing/2014/main" xmlns:a14="http://schemas.microsoft.com/office/drawing/2010/main" id="{280F9483-92B6-4B33-9026-119A27610091}"/>
                  </a:ext>
                </a:extLst>
              </p:cNvPr>
              <p:cNvSpPr txBox="1">
                <a:spLocks noRot="1" noChangeAspect="1" noMove="1" noResize="1" noEditPoints="1" noAdjustHandles="1" noChangeArrowheads="1" noChangeShapeType="1" noTextEdit="1"/>
              </p:cNvSpPr>
              <p:nvPr/>
            </p:nvSpPr>
            <p:spPr>
              <a:xfrm>
                <a:off x="630322" y="2611131"/>
                <a:ext cx="2996398" cy="853632"/>
              </a:xfrm>
              <a:prstGeom prst="rect">
                <a:avLst/>
              </a:prstGeom>
              <a:blipFill rotWithShape="1">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693415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28" name="그림 27">
            <a:extLst>
              <a:ext uri="{FF2B5EF4-FFF2-40B4-BE49-F238E27FC236}">
                <a16:creationId xmlns:a16="http://schemas.microsoft.com/office/drawing/2014/main" xmlns="" id="{33573FF7-37AF-4206-869F-E0606970F616}"/>
              </a:ext>
            </a:extLst>
          </p:cNvPr>
          <p:cNvPicPr>
            <a:picLocks noChangeAspect="1"/>
          </p:cNvPicPr>
          <p:nvPr/>
        </p:nvPicPr>
        <p:blipFill rotWithShape="1">
          <a:blip r:embed="rId3"/>
          <a:srcRect t="57231"/>
          <a:stretch/>
        </p:blipFill>
        <p:spPr>
          <a:xfrm>
            <a:off x="2223383" y="492461"/>
            <a:ext cx="6536045" cy="1557251"/>
          </a:xfrm>
          <a:prstGeom prst="rect">
            <a:avLst/>
          </a:prstGeom>
        </p:spPr>
      </p:pic>
      <p:sp>
        <p:nvSpPr>
          <p:cNvPr id="45" name="직사각형 44">
            <a:extLst>
              <a:ext uri="{FF2B5EF4-FFF2-40B4-BE49-F238E27FC236}">
                <a16:creationId xmlns:a16="http://schemas.microsoft.com/office/drawing/2014/main" xmlns="" id="{0752EB01-DA5B-483B-B21E-3B27C334E638}"/>
              </a:ext>
            </a:extLst>
          </p:cNvPr>
          <p:cNvSpPr/>
          <p:nvPr/>
        </p:nvSpPr>
        <p:spPr>
          <a:xfrm>
            <a:off x="2473037" y="810256"/>
            <a:ext cx="3221182" cy="1092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grpSp>
        <p:nvGrpSpPr>
          <p:cNvPr id="24" name="그룹 23">
            <a:extLst>
              <a:ext uri="{FF2B5EF4-FFF2-40B4-BE49-F238E27FC236}">
                <a16:creationId xmlns:a16="http://schemas.microsoft.com/office/drawing/2014/main" xmlns="" id="{3ED9B03C-1E0A-4B93-A243-546BFD6E200C}"/>
              </a:ext>
            </a:extLst>
          </p:cNvPr>
          <p:cNvGrpSpPr/>
          <p:nvPr/>
        </p:nvGrpSpPr>
        <p:grpSpPr>
          <a:xfrm>
            <a:off x="777846" y="2576147"/>
            <a:ext cx="1107893" cy="1122639"/>
            <a:chOff x="4866795" y="2212502"/>
            <a:chExt cx="2122614" cy="1935781"/>
          </a:xfrm>
        </p:grpSpPr>
        <p:sp>
          <p:nvSpPr>
            <p:cNvPr id="26" name="Google Shape;868;gd9a54310e3_0_424">
              <a:extLst>
                <a:ext uri="{FF2B5EF4-FFF2-40B4-BE49-F238E27FC236}">
                  <a16:creationId xmlns:a16="http://schemas.microsoft.com/office/drawing/2014/main" xmlns="" id="{BB9EED2E-86C3-4EF4-9099-FD3C75BB37F9}"/>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4" name="Google Shape;868;gd9a54310e3_0_424">
              <a:extLst>
                <a:ext uri="{FF2B5EF4-FFF2-40B4-BE49-F238E27FC236}">
                  <a16:creationId xmlns:a16="http://schemas.microsoft.com/office/drawing/2014/main" xmlns="" id="{9BD474ED-151D-49BB-9A9D-A734FCD0FE0E}"/>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6" name="Google Shape;871;gd9a54310e3_0_424">
              <a:extLst>
                <a:ext uri="{FF2B5EF4-FFF2-40B4-BE49-F238E27FC236}">
                  <a16:creationId xmlns:a16="http://schemas.microsoft.com/office/drawing/2014/main" xmlns="" id="{08C2B12B-5D0A-4F31-B478-0D7081D42162}"/>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7" name="Google Shape;871;gd9a54310e3_0_424">
              <a:extLst>
                <a:ext uri="{FF2B5EF4-FFF2-40B4-BE49-F238E27FC236}">
                  <a16:creationId xmlns:a16="http://schemas.microsoft.com/office/drawing/2014/main" xmlns="" id="{787E38B2-9106-400D-B895-47CD90CF1642}"/>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8" name="Google Shape;871;gd9a54310e3_0_424">
              <a:extLst>
                <a:ext uri="{FF2B5EF4-FFF2-40B4-BE49-F238E27FC236}">
                  <a16:creationId xmlns:a16="http://schemas.microsoft.com/office/drawing/2014/main" xmlns="" id="{879C0B88-28E4-4CDA-829A-F6BD6F7B384E}"/>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9" name="Google Shape;871;gd9a54310e3_0_424">
              <a:extLst>
                <a:ext uri="{FF2B5EF4-FFF2-40B4-BE49-F238E27FC236}">
                  <a16:creationId xmlns:a16="http://schemas.microsoft.com/office/drawing/2014/main" xmlns="" id="{A9699A03-27B2-4AAB-A3CE-A482CCE187F0}"/>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50" name="그룹 49">
            <a:extLst>
              <a:ext uri="{FF2B5EF4-FFF2-40B4-BE49-F238E27FC236}">
                <a16:creationId xmlns:a16="http://schemas.microsoft.com/office/drawing/2014/main" xmlns="" id="{19A7365D-67CD-4CBE-826D-15EC3AF28DED}"/>
              </a:ext>
            </a:extLst>
          </p:cNvPr>
          <p:cNvGrpSpPr/>
          <p:nvPr/>
        </p:nvGrpSpPr>
        <p:grpSpPr>
          <a:xfrm>
            <a:off x="519964" y="2941426"/>
            <a:ext cx="1107893" cy="1122639"/>
            <a:chOff x="4866795" y="2212502"/>
            <a:chExt cx="2122614" cy="1935781"/>
          </a:xfrm>
        </p:grpSpPr>
        <p:sp>
          <p:nvSpPr>
            <p:cNvPr id="51" name="Google Shape;868;gd9a54310e3_0_424">
              <a:extLst>
                <a:ext uri="{FF2B5EF4-FFF2-40B4-BE49-F238E27FC236}">
                  <a16:creationId xmlns:a16="http://schemas.microsoft.com/office/drawing/2014/main" xmlns="" id="{91C5A5CB-0885-4C10-8E15-385B3F0044D5}"/>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2" name="Google Shape;868;gd9a54310e3_0_424">
              <a:extLst>
                <a:ext uri="{FF2B5EF4-FFF2-40B4-BE49-F238E27FC236}">
                  <a16:creationId xmlns:a16="http://schemas.microsoft.com/office/drawing/2014/main" xmlns="" id="{C5B8D376-2CC6-45B2-A2DB-A788E0941D07}"/>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3" name="Google Shape;871;gd9a54310e3_0_424">
              <a:extLst>
                <a:ext uri="{FF2B5EF4-FFF2-40B4-BE49-F238E27FC236}">
                  <a16:creationId xmlns:a16="http://schemas.microsoft.com/office/drawing/2014/main" xmlns="" id="{68472119-CACB-4B6D-842A-07B292FE003D}"/>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4" name="Google Shape;871;gd9a54310e3_0_424">
              <a:extLst>
                <a:ext uri="{FF2B5EF4-FFF2-40B4-BE49-F238E27FC236}">
                  <a16:creationId xmlns:a16="http://schemas.microsoft.com/office/drawing/2014/main" xmlns="" id="{8C0EBD90-39A0-491B-8B73-1C6F69CC9979}"/>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5" name="Google Shape;871;gd9a54310e3_0_424">
              <a:extLst>
                <a:ext uri="{FF2B5EF4-FFF2-40B4-BE49-F238E27FC236}">
                  <a16:creationId xmlns:a16="http://schemas.microsoft.com/office/drawing/2014/main" xmlns="" id="{47685902-22CF-4859-A30B-A5CE3F46B89A}"/>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6" name="Google Shape;871;gd9a54310e3_0_424">
              <a:extLst>
                <a:ext uri="{FF2B5EF4-FFF2-40B4-BE49-F238E27FC236}">
                  <a16:creationId xmlns:a16="http://schemas.microsoft.com/office/drawing/2014/main" xmlns="" id="{54650AA0-0A1B-4D46-BE50-3AB821957879}"/>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57" name="그룹 56">
            <a:extLst>
              <a:ext uri="{FF2B5EF4-FFF2-40B4-BE49-F238E27FC236}">
                <a16:creationId xmlns:a16="http://schemas.microsoft.com/office/drawing/2014/main" xmlns="" id="{01B46169-6541-4392-9B58-E9D886CD803A}"/>
              </a:ext>
            </a:extLst>
          </p:cNvPr>
          <p:cNvGrpSpPr/>
          <p:nvPr/>
        </p:nvGrpSpPr>
        <p:grpSpPr>
          <a:xfrm>
            <a:off x="247463" y="3313083"/>
            <a:ext cx="1107893" cy="1122639"/>
            <a:chOff x="4866795" y="2212502"/>
            <a:chExt cx="2122614" cy="1935781"/>
          </a:xfrm>
        </p:grpSpPr>
        <p:sp>
          <p:nvSpPr>
            <p:cNvPr id="58" name="Google Shape;868;gd9a54310e3_0_424">
              <a:extLst>
                <a:ext uri="{FF2B5EF4-FFF2-40B4-BE49-F238E27FC236}">
                  <a16:creationId xmlns:a16="http://schemas.microsoft.com/office/drawing/2014/main" xmlns="" id="{6DE43129-D018-4D3B-9B2E-441D0EB9730B}"/>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9" name="Google Shape;868;gd9a54310e3_0_424">
              <a:extLst>
                <a:ext uri="{FF2B5EF4-FFF2-40B4-BE49-F238E27FC236}">
                  <a16:creationId xmlns:a16="http://schemas.microsoft.com/office/drawing/2014/main" xmlns="" id="{FA11E69D-FAF6-47B3-9946-E538AD850651}"/>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0" name="Google Shape;871;gd9a54310e3_0_424">
              <a:extLst>
                <a:ext uri="{FF2B5EF4-FFF2-40B4-BE49-F238E27FC236}">
                  <a16:creationId xmlns:a16="http://schemas.microsoft.com/office/drawing/2014/main" xmlns="" id="{A470D59F-7FC7-4667-AC04-0C0CC69FE14A}"/>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1" name="Google Shape;871;gd9a54310e3_0_424">
              <a:extLst>
                <a:ext uri="{FF2B5EF4-FFF2-40B4-BE49-F238E27FC236}">
                  <a16:creationId xmlns:a16="http://schemas.microsoft.com/office/drawing/2014/main" xmlns="" id="{B8179F2B-9A82-490B-8ABA-F86816D555EA}"/>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2" name="Google Shape;871;gd9a54310e3_0_424">
              <a:extLst>
                <a:ext uri="{FF2B5EF4-FFF2-40B4-BE49-F238E27FC236}">
                  <a16:creationId xmlns:a16="http://schemas.microsoft.com/office/drawing/2014/main" xmlns="" id="{23D871EB-C5D7-4AC0-9314-3AE0DBA66064}"/>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3" name="Google Shape;871;gd9a54310e3_0_424">
              <a:extLst>
                <a:ext uri="{FF2B5EF4-FFF2-40B4-BE49-F238E27FC236}">
                  <a16:creationId xmlns:a16="http://schemas.microsoft.com/office/drawing/2014/main" xmlns="" id="{E5656C40-D9A2-443B-9123-9ED8DC4C1B41}"/>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64" name="그룹 63">
            <a:extLst>
              <a:ext uri="{FF2B5EF4-FFF2-40B4-BE49-F238E27FC236}">
                <a16:creationId xmlns:a16="http://schemas.microsoft.com/office/drawing/2014/main" xmlns="" id="{08005854-51A5-493F-8749-03480AAF955A}"/>
              </a:ext>
            </a:extLst>
          </p:cNvPr>
          <p:cNvGrpSpPr/>
          <p:nvPr/>
        </p:nvGrpSpPr>
        <p:grpSpPr>
          <a:xfrm>
            <a:off x="3684319" y="2190444"/>
            <a:ext cx="1107893" cy="1122639"/>
            <a:chOff x="4866795" y="2212502"/>
            <a:chExt cx="2122614" cy="1935781"/>
          </a:xfrm>
          <a:solidFill>
            <a:srgbClr val="00B0F0">
              <a:alpha val="43000"/>
            </a:srgbClr>
          </a:solidFill>
        </p:grpSpPr>
        <p:sp>
          <p:nvSpPr>
            <p:cNvPr id="65" name="Google Shape;868;gd9a54310e3_0_424">
              <a:extLst>
                <a:ext uri="{FF2B5EF4-FFF2-40B4-BE49-F238E27FC236}">
                  <a16:creationId xmlns:a16="http://schemas.microsoft.com/office/drawing/2014/main" xmlns="" id="{13DB3FD0-B7C0-4A6B-BBC8-62D9A5C05136}"/>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6" name="Google Shape;868;gd9a54310e3_0_424">
              <a:extLst>
                <a:ext uri="{FF2B5EF4-FFF2-40B4-BE49-F238E27FC236}">
                  <a16:creationId xmlns:a16="http://schemas.microsoft.com/office/drawing/2014/main" xmlns="" id="{B8F6FAAB-8F66-4FC9-B2A4-86983AD08F73}"/>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7" name="Google Shape;871;gd9a54310e3_0_424">
              <a:extLst>
                <a:ext uri="{FF2B5EF4-FFF2-40B4-BE49-F238E27FC236}">
                  <a16:creationId xmlns:a16="http://schemas.microsoft.com/office/drawing/2014/main" xmlns="" id="{145D48E0-9C9E-4819-AF37-DD6663B15311}"/>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8" name="Google Shape;871;gd9a54310e3_0_424">
              <a:extLst>
                <a:ext uri="{FF2B5EF4-FFF2-40B4-BE49-F238E27FC236}">
                  <a16:creationId xmlns:a16="http://schemas.microsoft.com/office/drawing/2014/main" xmlns="" id="{8B48AC0B-B462-4F52-9E53-FC5609D47A06}"/>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9" name="Google Shape;871;gd9a54310e3_0_424">
              <a:extLst>
                <a:ext uri="{FF2B5EF4-FFF2-40B4-BE49-F238E27FC236}">
                  <a16:creationId xmlns:a16="http://schemas.microsoft.com/office/drawing/2014/main" xmlns="" id="{1850B202-FAF6-49CF-A23F-6A72C94FBC4C}"/>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70" name="Google Shape;871;gd9a54310e3_0_424">
              <a:extLst>
                <a:ext uri="{FF2B5EF4-FFF2-40B4-BE49-F238E27FC236}">
                  <a16:creationId xmlns:a16="http://schemas.microsoft.com/office/drawing/2014/main" xmlns="" id="{1F55BFDD-AFD3-491B-9B36-11F08C65BEA8}"/>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71" name="그룹 70">
            <a:extLst>
              <a:ext uri="{FF2B5EF4-FFF2-40B4-BE49-F238E27FC236}">
                <a16:creationId xmlns:a16="http://schemas.microsoft.com/office/drawing/2014/main" xmlns="" id="{3577BB7B-AE97-4823-A384-92C5B5823657}"/>
              </a:ext>
            </a:extLst>
          </p:cNvPr>
          <p:cNvGrpSpPr/>
          <p:nvPr/>
        </p:nvGrpSpPr>
        <p:grpSpPr>
          <a:xfrm>
            <a:off x="3464107" y="2499525"/>
            <a:ext cx="1107893" cy="1122639"/>
            <a:chOff x="4866795" y="2212502"/>
            <a:chExt cx="2122614" cy="1935781"/>
          </a:xfrm>
          <a:solidFill>
            <a:srgbClr val="00B0F0">
              <a:alpha val="43000"/>
            </a:srgbClr>
          </a:solidFill>
        </p:grpSpPr>
        <p:sp>
          <p:nvSpPr>
            <p:cNvPr id="72" name="Google Shape;868;gd9a54310e3_0_424">
              <a:extLst>
                <a:ext uri="{FF2B5EF4-FFF2-40B4-BE49-F238E27FC236}">
                  <a16:creationId xmlns:a16="http://schemas.microsoft.com/office/drawing/2014/main" xmlns="" id="{58261BFB-F7E0-46AF-B1CD-198691A23417}"/>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73" name="Google Shape;868;gd9a54310e3_0_424">
              <a:extLst>
                <a:ext uri="{FF2B5EF4-FFF2-40B4-BE49-F238E27FC236}">
                  <a16:creationId xmlns:a16="http://schemas.microsoft.com/office/drawing/2014/main" xmlns="" id="{CA3D9A9C-DFCE-4EF2-99B3-72BDA5CA06FC}"/>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74" name="Google Shape;871;gd9a54310e3_0_424">
              <a:extLst>
                <a:ext uri="{FF2B5EF4-FFF2-40B4-BE49-F238E27FC236}">
                  <a16:creationId xmlns:a16="http://schemas.microsoft.com/office/drawing/2014/main" xmlns="" id="{C2D0C07C-6070-4973-AAC6-1F3269910746}"/>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75" name="Google Shape;871;gd9a54310e3_0_424">
              <a:extLst>
                <a:ext uri="{FF2B5EF4-FFF2-40B4-BE49-F238E27FC236}">
                  <a16:creationId xmlns:a16="http://schemas.microsoft.com/office/drawing/2014/main" xmlns="" id="{2D1291CA-E487-489F-B95D-300AD79C6F7C}"/>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76" name="Google Shape;871;gd9a54310e3_0_424">
              <a:extLst>
                <a:ext uri="{FF2B5EF4-FFF2-40B4-BE49-F238E27FC236}">
                  <a16:creationId xmlns:a16="http://schemas.microsoft.com/office/drawing/2014/main" xmlns="" id="{7E998FFA-54BA-46C8-A37D-42597073452D}"/>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77" name="Google Shape;871;gd9a54310e3_0_424">
              <a:extLst>
                <a:ext uri="{FF2B5EF4-FFF2-40B4-BE49-F238E27FC236}">
                  <a16:creationId xmlns:a16="http://schemas.microsoft.com/office/drawing/2014/main" xmlns="" id="{4C1B67D1-9F1D-4247-95AC-93AF37DB3EA6}"/>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78" name="그룹 77">
            <a:extLst>
              <a:ext uri="{FF2B5EF4-FFF2-40B4-BE49-F238E27FC236}">
                <a16:creationId xmlns:a16="http://schemas.microsoft.com/office/drawing/2014/main" xmlns="" id="{1C36EAE7-D488-4A76-B00D-48FF89ECE9CE}"/>
              </a:ext>
            </a:extLst>
          </p:cNvPr>
          <p:cNvGrpSpPr/>
          <p:nvPr/>
        </p:nvGrpSpPr>
        <p:grpSpPr>
          <a:xfrm>
            <a:off x="3144453" y="2864804"/>
            <a:ext cx="1107893" cy="1122639"/>
            <a:chOff x="4866795" y="2212502"/>
            <a:chExt cx="2122614" cy="1935781"/>
          </a:xfrm>
          <a:solidFill>
            <a:srgbClr val="00B0F0">
              <a:alpha val="43000"/>
            </a:srgbClr>
          </a:solidFill>
        </p:grpSpPr>
        <p:sp>
          <p:nvSpPr>
            <p:cNvPr id="79" name="Google Shape;868;gd9a54310e3_0_424">
              <a:extLst>
                <a:ext uri="{FF2B5EF4-FFF2-40B4-BE49-F238E27FC236}">
                  <a16:creationId xmlns:a16="http://schemas.microsoft.com/office/drawing/2014/main" xmlns="" id="{710EA629-8583-44F9-9A82-96F56F5BC2BF}"/>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0" name="Google Shape;868;gd9a54310e3_0_424">
              <a:extLst>
                <a:ext uri="{FF2B5EF4-FFF2-40B4-BE49-F238E27FC236}">
                  <a16:creationId xmlns:a16="http://schemas.microsoft.com/office/drawing/2014/main" xmlns="" id="{EB3412E3-C761-44D7-A752-6605ECC6EA9A}"/>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1" name="Google Shape;871;gd9a54310e3_0_424">
              <a:extLst>
                <a:ext uri="{FF2B5EF4-FFF2-40B4-BE49-F238E27FC236}">
                  <a16:creationId xmlns:a16="http://schemas.microsoft.com/office/drawing/2014/main" xmlns="" id="{9EC26645-869D-4B53-BEF7-AD1A40DBEB1D}"/>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2" name="Google Shape;871;gd9a54310e3_0_424">
              <a:extLst>
                <a:ext uri="{FF2B5EF4-FFF2-40B4-BE49-F238E27FC236}">
                  <a16:creationId xmlns:a16="http://schemas.microsoft.com/office/drawing/2014/main" xmlns="" id="{630E2BEA-B3E4-413F-8072-DBADE540CC04}"/>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3" name="Google Shape;871;gd9a54310e3_0_424">
              <a:extLst>
                <a:ext uri="{FF2B5EF4-FFF2-40B4-BE49-F238E27FC236}">
                  <a16:creationId xmlns:a16="http://schemas.microsoft.com/office/drawing/2014/main" xmlns="" id="{13A96B89-47D9-4BEE-894B-B093F7730B1A}"/>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4" name="Google Shape;871;gd9a54310e3_0_424">
              <a:extLst>
                <a:ext uri="{FF2B5EF4-FFF2-40B4-BE49-F238E27FC236}">
                  <a16:creationId xmlns:a16="http://schemas.microsoft.com/office/drawing/2014/main" xmlns="" id="{17B05CA1-E871-44D6-84B0-A96F3642EE25}"/>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85" name="그룹 84">
            <a:extLst>
              <a:ext uri="{FF2B5EF4-FFF2-40B4-BE49-F238E27FC236}">
                <a16:creationId xmlns:a16="http://schemas.microsoft.com/office/drawing/2014/main" xmlns="" id="{EC4FE4FD-E9DC-4506-AA5D-1DE13D64F824}"/>
              </a:ext>
            </a:extLst>
          </p:cNvPr>
          <p:cNvGrpSpPr/>
          <p:nvPr/>
        </p:nvGrpSpPr>
        <p:grpSpPr>
          <a:xfrm>
            <a:off x="2852432" y="3282524"/>
            <a:ext cx="1107893" cy="1122639"/>
            <a:chOff x="4866795" y="2212502"/>
            <a:chExt cx="2122614" cy="1935781"/>
          </a:xfrm>
          <a:solidFill>
            <a:srgbClr val="00B0F0">
              <a:alpha val="43000"/>
            </a:srgbClr>
          </a:solidFill>
        </p:grpSpPr>
        <p:sp>
          <p:nvSpPr>
            <p:cNvPr id="86" name="Google Shape;868;gd9a54310e3_0_424">
              <a:extLst>
                <a:ext uri="{FF2B5EF4-FFF2-40B4-BE49-F238E27FC236}">
                  <a16:creationId xmlns:a16="http://schemas.microsoft.com/office/drawing/2014/main" xmlns="" id="{94F67B85-E33C-4704-A73E-85005F4D091C}"/>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7" name="Google Shape;868;gd9a54310e3_0_424">
              <a:extLst>
                <a:ext uri="{FF2B5EF4-FFF2-40B4-BE49-F238E27FC236}">
                  <a16:creationId xmlns:a16="http://schemas.microsoft.com/office/drawing/2014/main" xmlns="" id="{98902668-F011-4928-890C-C608F5BDAD5D}"/>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8" name="Google Shape;871;gd9a54310e3_0_424">
              <a:extLst>
                <a:ext uri="{FF2B5EF4-FFF2-40B4-BE49-F238E27FC236}">
                  <a16:creationId xmlns:a16="http://schemas.microsoft.com/office/drawing/2014/main" xmlns="" id="{047A8554-D2A1-48DB-906D-72D5A73471BE}"/>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9" name="Google Shape;871;gd9a54310e3_0_424">
              <a:extLst>
                <a:ext uri="{FF2B5EF4-FFF2-40B4-BE49-F238E27FC236}">
                  <a16:creationId xmlns:a16="http://schemas.microsoft.com/office/drawing/2014/main" xmlns="" id="{A73703EF-A698-409C-8262-BD94740DBD63}"/>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90" name="Google Shape;871;gd9a54310e3_0_424">
              <a:extLst>
                <a:ext uri="{FF2B5EF4-FFF2-40B4-BE49-F238E27FC236}">
                  <a16:creationId xmlns:a16="http://schemas.microsoft.com/office/drawing/2014/main" xmlns="" id="{690A1569-137B-4701-BEBB-4FF5230C35E8}"/>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91" name="Google Shape;871;gd9a54310e3_0_424">
              <a:extLst>
                <a:ext uri="{FF2B5EF4-FFF2-40B4-BE49-F238E27FC236}">
                  <a16:creationId xmlns:a16="http://schemas.microsoft.com/office/drawing/2014/main" xmlns="" id="{E05E1727-12FD-4425-A4A9-4473BB5625DE}"/>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sp>
        <p:nvSpPr>
          <p:cNvPr id="92" name="TextBox 91">
            <a:extLst>
              <a:ext uri="{FF2B5EF4-FFF2-40B4-BE49-F238E27FC236}">
                <a16:creationId xmlns:a16="http://schemas.microsoft.com/office/drawing/2014/main" xmlns="" id="{0970385F-A163-4DE1-ADA2-3960C9BE63F3}"/>
              </a:ext>
            </a:extLst>
          </p:cNvPr>
          <p:cNvSpPr txBox="1"/>
          <p:nvPr/>
        </p:nvSpPr>
        <p:spPr>
          <a:xfrm>
            <a:off x="172365" y="4607746"/>
            <a:ext cx="1470848" cy="626018"/>
          </a:xfrm>
          <a:prstGeom prst="rect">
            <a:avLst/>
          </a:prstGeom>
          <a:noFill/>
        </p:spPr>
        <p:txBody>
          <a:bodyPr wrap="square" lIns="71323" tIns="35662" rIns="71323" bIns="35662" rtlCol="0">
            <a:spAutoFit/>
          </a:bodyPr>
          <a:lstStyle/>
          <a:p>
            <a:r>
              <a:rPr lang="en-US" altLang="ko-KR" dirty="0"/>
              <a:t>Grid Anchor Box 1,2,3</a:t>
            </a:r>
            <a:endParaRPr lang="ko-KR" altLang="en-US" dirty="0"/>
          </a:p>
        </p:txBody>
      </p:sp>
      <p:cxnSp>
        <p:nvCxnSpPr>
          <p:cNvPr id="93" name="Google Shape;699;gd9a54310e3_0_239">
            <a:extLst>
              <a:ext uri="{FF2B5EF4-FFF2-40B4-BE49-F238E27FC236}">
                <a16:creationId xmlns:a16="http://schemas.microsoft.com/office/drawing/2014/main" xmlns="" id="{15692E77-78CF-4E6B-9284-EA170A1A4E1D}"/>
              </a:ext>
            </a:extLst>
          </p:cNvPr>
          <p:cNvCxnSpPr>
            <a:cxnSpLocks/>
            <a:endCxn id="49" idx="2"/>
          </p:cNvCxnSpPr>
          <p:nvPr/>
        </p:nvCxnSpPr>
        <p:spPr>
          <a:xfrm flipH="1">
            <a:off x="1866392" y="2190444"/>
            <a:ext cx="1817927" cy="413773"/>
          </a:xfrm>
          <a:prstGeom prst="straightConnector1">
            <a:avLst/>
          </a:prstGeom>
          <a:noFill/>
          <a:ln w="28575" cap="flat" cmpd="sng">
            <a:solidFill>
              <a:schemeClr val="tx1"/>
            </a:solidFill>
            <a:prstDash val="lgDash"/>
            <a:miter lim="800000"/>
            <a:headEnd type="none" w="sm" len="sm"/>
            <a:tailEnd type="none" w="sm" len="sm"/>
          </a:ln>
        </p:spPr>
      </p:cxnSp>
      <p:cxnSp>
        <p:nvCxnSpPr>
          <p:cNvPr id="94" name="Google Shape;699;gd9a54310e3_0_239">
            <a:extLst>
              <a:ext uri="{FF2B5EF4-FFF2-40B4-BE49-F238E27FC236}">
                <a16:creationId xmlns:a16="http://schemas.microsoft.com/office/drawing/2014/main" xmlns="" id="{F8564D6C-E7E9-4205-B448-23F3C0EF3310}"/>
              </a:ext>
            </a:extLst>
          </p:cNvPr>
          <p:cNvCxnSpPr>
            <a:cxnSpLocks/>
            <a:stCxn id="89" idx="5"/>
            <a:endCxn id="49" idx="5"/>
          </p:cNvCxnSpPr>
          <p:nvPr/>
        </p:nvCxnSpPr>
        <p:spPr>
          <a:xfrm flipH="1" flipV="1">
            <a:off x="1866392" y="3651914"/>
            <a:ext cx="1007759" cy="704789"/>
          </a:xfrm>
          <a:prstGeom prst="straightConnector1">
            <a:avLst/>
          </a:prstGeom>
          <a:noFill/>
          <a:ln w="28575" cap="flat" cmpd="sng">
            <a:solidFill>
              <a:schemeClr val="tx1"/>
            </a:solidFill>
            <a:prstDash val="lgDash"/>
            <a:miter lim="800000"/>
            <a:headEnd type="none" w="sm" len="sm"/>
            <a:tailEnd type="none" w="sm" len="sm"/>
          </a:ln>
        </p:spPr>
      </p:cxnSp>
      <p:sp>
        <p:nvSpPr>
          <p:cNvPr id="95" name="TextBox 94">
            <a:extLst>
              <a:ext uri="{FF2B5EF4-FFF2-40B4-BE49-F238E27FC236}">
                <a16:creationId xmlns:a16="http://schemas.microsoft.com/office/drawing/2014/main" xmlns="" id="{CF5C0CD4-57C7-47D2-AB7D-0DAD33CE6A4B}"/>
              </a:ext>
            </a:extLst>
          </p:cNvPr>
          <p:cNvSpPr txBox="1"/>
          <p:nvPr/>
        </p:nvSpPr>
        <p:spPr>
          <a:xfrm>
            <a:off x="4238265" y="4288677"/>
            <a:ext cx="839826" cy="626018"/>
          </a:xfrm>
          <a:prstGeom prst="rect">
            <a:avLst/>
          </a:prstGeom>
          <a:noFill/>
        </p:spPr>
        <p:txBody>
          <a:bodyPr wrap="square" lIns="71323" tIns="35662" rIns="71323" bIns="35662" rtlCol="0">
            <a:spAutoFit/>
          </a:bodyPr>
          <a:lstStyle/>
          <a:p>
            <a:r>
              <a:rPr lang="en-US" altLang="ko-KR" dirty="0"/>
              <a:t>Grid X,Y</a:t>
            </a:r>
            <a:endParaRPr lang="ko-KR" altLang="en-US" dirty="0"/>
          </a:p>
        </p:txBody>
      </p:sp>
      <p:sp>
        <p:nvSpPr>
          <p:cNvPr id="96" name="TextBox 95">
            <a:extLst>
              <a:ext uri="{FF2B5EF4-FFF2-40B4-BE49-F238E27FC236}">
                <a16:creationId xmlns:a16="http://schemas.microsoft.com/office/drawing/2014/main" xmlns="" id="{33EE531D-E3B9-4732-94C6-628778C7D861}"/>
              </a:ext>
            </a:extLst>
          </p:cNvPr>
          <p:cNvSpPr txBox="1"/>
          <p:nvPr/>
        </p:nvSpPr>
        <p:spPr>
          <a:xfrm>
            <a:off x="4614671" y="3865001"/>
            <a:ext cx="839826" cy="626018"/>
          </a:xfrm>
          <a:prstGeom prst="rect">
            <a:avLst/>
          </a:prstGeom>
          <a:noFill/>
        </p:spPr>
        <p:txBody>
          <a:bodyPr wrap="square" lIns="71323" tIns="35662" rIns="71323" bIns="35662" rtlCol="0">
            <a:spAutoFit/>
          </a:bodyPr>
          <a:lstStyle/>
          <a:p>
            <a:r>
              <a:rPr lang="en-US" altLang="ko-KR" dirty="0"/>
              <a:t>Grid W, H</a:t>
            </a:r>
            <a:endParaRPr lang="ko-KR" altLang="en-US" dirty="0"/>
          </a:p>
        </p:txBody>
      </p:sp>
      <p:sp>
        <p:nvSpPr>
          <p:cNvPr id="97" name="TextBox 96">
            <a:extLst>
              <a:ext uri="{FF2B5EF4-FFF2-40B4-BE49-F238E27FC236}">
                <a16:creationId xmlns:a16="http://schemas.microsoft.com/office/drawing/2014/main" xmlns="" id="{E4FDD1F6-3A61-4C32-BFED-83261CC4AD62}"/>
              </a:ext>
            </a:extLst>
          </p:cNvPr>
          <p:cNvSpPr txBox="1"/>
          <p:nvPr/>
        </p:nvSpPr>
        <p:spPr>
          <a:xfrm>
            <a:off x="4945170" y="3493923"/>
            <a:ext cx="839826" cy="626018"/>
          </a:xfrm>
          <a:prstGeom prst="rect">
            <a:avLst/>
          </a:prstGeom>
          <a:noFill/>
        </p:spPr>
        <p:txBody>
          <a:bodyPr wrap="square" lIns="71323" tIns="35662" rIns="71323" bIns="35662" rtlCol="0">
            <a:spAutoFit/>
          </a:bodyPr>
          <a:lstStyle/>
          <a:p>
            <a:r>
              <a:rPr lang="en-US" altLang="ko-KR" dirty="0"/>
              <a:t>Grid Conf</a:t>
            </a:r>
            <a:endParaRPr lang="ko-KR" altLang="en-US" dirty="0"/>
          </a:p>
        </p:txBody>
      </p:sp>
      <p:sp>
        <p:nvSpPr>
          <p:cNvPr id="98" name="TextBox 97">
            <a:extLst>
              <a:ext uri="{FF2B5EF4-FFF2-40B4-BE49-F238E27FC236}">
                <a16:creationId xmlns:a16="http://schemas.microsoft.com/office/drawing/2014/main" xmlns="" id="{40C7DBC3-A9EF-414C-B869-2D1FAB33C349}"/>
              </a:ext>
            </a:extLst>
          </p:cNvPr>
          <p:cNvSpPr txBox="1"/>
          <p:nvPr/>
        </p:nvSpPr>
        <p:spPr>
          <a:xfrm>
            <a:off x="5287155" y="3155251"/>
            <a:ext cx="839826" cy="349019"/>
          </a:xfrm>
          <a:prstGeom prst="rect">
            <a:avLst/>
          </a:prstGeom>
          <a:noFill/>
        </p:spPr>
        <p:txBody>
          <a:bodyPr wrap="square" lIns="71323" tIns="35662" rIns="71323" bIns="35662" rtlCol="0">
            <a:spAutoFit/>
          </a:bodyPr>
          <a:lstStyle/>
          <a:p>
            <a:r>
              <a:rPr lang="en-US" altLang="ko-KR" dirty="0"/>
              <a:t>Prod</a:t>
            </a:r>
          </a:p>
        </p:txBody>
      </p:sp>
      <p:sp>
        <p:nvSpPr>
          <p:cNvPr id="99" name="TextBox 98">
            <a:extLst>
              <a:ext uri="{FF2B5EF4-FFF2-40B4-BE49-F238E27FC236}">
                <a16:creationId xmlns:a16="http://schemas.microsoft.com/office/drawing/2014/main" xmlns="" id="{190FDA2A-0C49-4472-B05D-B1191223A385}"/>
              </a:ext>
            </a:extLst>
          </p:cNvPr>
          <p:cNvSpPr txBox="1"/>
          <p:nvPr/>
        </p:nvSpPr>
        <p:spPr>
          <a:xfrm>
            <a:off x="2715267" y="4607746"/>
            <a:ext cx="3623963" cy="626018"/>
          </a:xfrm>
          <a:prstGeom prst="rect">
            <a:avLst/>
          </a:prstGeom>
          <a:noFill/>
        </p:spPr>
        <p:txBody>
          <a:bodyPr wrap="square" lIns="71323" tIns="35662" rIns="71323" bIns="35662" rtlCol="0">
            <a:spAutoFit/>
          </a:bodyPr>
          <a:lstStyle/>
          <a:p>
            <a:pPr algn="ctr"/>
            <a:r>
              <a:rPr lang="en-US" altLang="ko-KR" dirty="0"/>
              <a:t>shape(batch, width, height, anchor, [</a:t>
            </a:r>
            <a:r>
              <a:rPr lang="en-US" altLang="ko-KR" dirty="0" err="1"/>
              <a:t>x,y</a:t>
            </a:r>
            <a:r>
              <a:rPr lang="en-US" altLang="ko-KR" dirty="0"/>
              <a:t>]..[</a:t>
            </a:r>
            <a:r>
              <a:rPr lang="en-US" altLang="ko-KR" dirty="0" err="1"/>
              <a:t>w,h</a:t>
            </a:r>
            <a:r>
              <a:rPr lang="en-US" altLang="ko-KR" dirty="0"/>
              <a:t>]..[</a:t>
            </a:r>
            <a:r>
              <a:rPr lang="en-US" altLang="ko-KR" dirty="0" err="1"/>
              <a:t>cf</a:t>
            </a:r>
            <a:r>
              <a:rPr lang="en-US" altLang="ko-KR" dirty="0"/>
              <a:t>]..[</a:t>
            </a:r>
            <a:r>
              <a:rPr lang="en-US" altLang="ko-KR" dirty="0" err="1"/>
              <a:t>pred</a:t>
            </a:r>
            <a:r>
              <a:rPr lang="en-US" altLang="ko-KR" dirty="0"/>
              <a:t>])</a:t>
            </a:r>
          </a:p>
        </p:txBody>
      </p:sp>
      <p:sp>
        <p:nvSpPr>
          <p:cNvPr id="2" name="화살표: 오른쪽 1">
            <a:extLst>
              <a:ext uri="{FF2B5EF4-FFF2-40B4-BE49-F238E27FC236}">
                <a16:creationId xmlns:a16="http://schemas.microsoft.com/office/drawing/2014/main" xmlns="" id="{B4DB673D-3FCD-4A4C-9AD2-B83413B42A33}"/>
              </a:ext>
            </a:extLst>
          </p:cNvPr>
          <p:cNvSpPr/>
          <p:nvPr/>
        </p:nvSpPr>
        <p:spPr>
          <a:xfrm>
            <a:off x="6167065" y="3005038"/>
            <a:ext cx="487781" cy="813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grpSp>
        <p:nvGrpSpPr>
          <p:cNvPr id="100" name="Google Shape;767;gd9a54310e3_0_483">
            <a:extLst>
              <a:ext uri="{FF2B5EF4-FFF2-40B4-BE49-F238E27FC236}">
                <a16:creationId xmlns:a16="http://schemas.microsoft.com/office/drawing/2014/main" xmlns="" id="{AC2CF479-2ECE-4295-9150-1DCB01F84663}"/>
              </a:ext>
            </a:extLst>
          </p:cNvPr>
          <p:cNvGrpSpPr/>
          <p:nvPr/>
        </p:nvGrpSpPr>
        <p:grpSpPr>
          <a:xfrm>
            <a:off x="7159850" y="2513339"/>
            <a:ext cx="1311080" cy="1572895"/>
            <a:chOff x="1553427" y="866403"/>
            <a:chExt cx="4005743" cy="4325100"/>
          </a:xfrm>
        </p:grpSpPr>
        <p:sp>
          <p:nvSpPr>
            <p:cNvPr id="101" name="Google Shape;768;gd9a54310e3_0_483">
              <a:extLst>
                <a:ext uri="{FF2B5EF4-FFF2-40B4-BE49-F238E27FC236}">
                  <a16:creationId xmlns:a16="http://schemas.microsoft.com/office/drawing/2014/main" xmlns="" id="{6EBD1DAB-B5D7-4796-A23F-EC8599B08CE7}"/>
                </a:ext>
              </a:extLst>
            </p:cNvPr>
            <p:cNvSpPr/>
            <p:nvPr/>
          </p:nvSpPr>
          <p:spPr>
            <a:xfrm>
              <a:off x="2472021" y="871171"/>
              <a:ext cx="30870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102" name="Google Shape;769;gd9a54310e3_0_483">
              <a:extLst>
                <a:ext uri="{FF2B5EF4-FFF2-40B4-BE49-F238E27FC236}">
                  <a16:creationId xmlns:a16="http://schemas.microsoft.com/office/drawing/2014/main" xmlns="" id="{4C2C6D91-9D29-4FEE-BE5E-5BAE3C354192}"/>
                </a:ext>
              </a:extLst>
            </p:cNvPr>
            <p:cNvSpPr/>
            <p:nvPr/>
          </p:nvSpPr>
          <p:spPr>
            <a:xfrm>
              <a:off x="1553427" y="2104354"/>
              <a:ext cx="32088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tLang="ko-KR" sz="1400">
                  <a:solidFill>
                    <a:srgbClr val="000000"/>
                  </a:solidFill>
                  <a:latin typeface="Malgun Gothic"/>
                  <a:ea typeface="Malgun Gothic"/>
                  <a:cs typeface="Malgun Gothic"/>
                  <a:sym typeface="Malgun Gothic"/>
                </a:rPr>
                <a:t>S_Box</a:t>
              </a:r>
              <a:endParaRPr sz="1400">
                <a:solidFill>
                  <a:srgbClr val="000000"/>
                </a:solidFill>
                <a:latin typeface="Malgun Gothic"/>
                <a:ea typeface="Malgun Gothic"/>
                <a:cs typeface="Malgun Gothic"/>
                <a:sym typeface="Malgun Gothic"/>
              </a:endParaRPr>
            </a:p>
          </p:txBody>
        </p:sp>
        <p:sp>
          <p:nvSpPr>
            <p:cNvPr id="103" name="Google Shape;770;gd9a54310e3_0_483">
              <a:extLst>
                <a:ext uri="{FF2B5EF4-FFF2-40B4-BE49-F238E27FC236}">
                  <a16:creationId xmlns:a16="http://schemas.microsoft.com/office/drawing/2014/main" xmlns="" id="{E65EF233-7821-4631-AFCF-B68D6A020A4D}"/>
                </a:ext>
              </a:extLst>
            </p:cNvPr>
            <p:cNvSpPr/>
            <p:nvPr/>
          </p:nvSpPr>
          <p:spPr>
            <a:xfrm>
              <a:off x="1553427" y="871171"/>
              <a:ext cx="4005743" cy="1233183"/>
            </a:xfrm>
            <a:prstGeom prst="flowChartInputOutpu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104" name="Google Shape;771;gd9a54310e3_0_483">
              <a:extLst>
                <a:ext uri="{FF2B5EF4-FFF2-40B4-BE49-F238E27FC236}">
                  <a16:creationId xmlns:a16="http://schemas.microsoft.com/office/drawing/2014/main" xmlns="" id="{A3518176-C45A-480D-9932-FCEBFB787EA9}"/>
                </a:ext>
              </a:extLst>
            </p:cNvPr>
            <p:cNvSpPr/>
            <p:nvPr/>
          </p:nvSpPr>
          <p:spPr>
            <a:xfrm rot="5400000" flipH="1">
              <a:off x="2998970" y="2631303"/>
              <a:ext cx="4325100" cy="795300"/>
            </a:xfrm>
            <a:prstGeom prst="parallelogram">
              <a:avLst>
                <a:gd name="adj" fmla="val 156893"/>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grpSp>
    </p:spTree>
    <p:extLst>
      <p:ext uri="{BB962C8B-B14F-4D97-AF65-F5344CB8AC3E}">
        <p14:creationId xmlns:p14="http://schemas.microsoft.com/office/powerpoint/2010/main" val="33149763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4" name="그림 3">
            <a:extLst>
              <a:ext uri="{FF2B5EF4-FFF2-40B4-BE49-F238E27FC236}">
                <a16:creationId xmlns:a16="http://schemas.microsoft.com/office/drawing/2014/main" xmlns="" id="{EAB55B34-3F72-41DC-8773-D3EA71256AF9}"/>
              </a:ext>
            </a:extLst>
          </p:cNvPr>
          <p:cNvPicPr>
            <a:picLocks noChangeAspect="1"/>
          </p:cNvPicPr>
          <p:nvPr/>
        </p:nvPicPr>
        <p:blipFill>
          <a:blip r:embed="rId3"/>
          <a:stretch>
            <a:fillRect/>
          </a:stretch>
        </p:blipFill>
        <p:spPr>
          <a:xfrm>
            <a:off x="4126322" y="625252"/>
            <a:ext cx="4658901" cy="4623591"/>
          </a:xfrm>
          <a:prstGeom prst="rect">
            <a:avLst/>
          </a:prstGeom>
        </p:spPr>
      </p:pic>
      <p:sp>
        <p:nvSpPr>
          <p:cNvPr id="17" name="직사각형 16">
            <a:extLst>
              <a:ext uri="{FF2B5EF4-FFF2-40B4-BE49-F238E27FC236}">
                <a16:creationId xmlns:a16="http://schemas.microsoft.com/office/drawing/2014/main" xmlns="" id="{EFD9B071-8E22-4E90-AE65-E9380C17A8E4}"/>
              </a:ext>
            </a:extLst>
          </p:cNvPr>
          <p:cNvSpPr/>
          <p:nvPr/>
        </p:nvSpPr>
        <p:spPr>
          <a:xfrm>
            <a:off x="4246838" y="755226"/>
            <a:ext cx="3259212" cy="16255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69" name="직사각형 68">
            <a:extLst>
              <a:ext uri="{FF2B5EF4-FFF2-40B4-BE49-F238E27FC236}">
                <a16:creationId xmlns:a16="http://schemas.microsoft.com/office/drawing/2014/main" xmlns="" id="{F242D132-05DE-4F0F-A98C-FABF902B42A5}"/>
              </a:ext>
            </a:extLst>
          </p:cNvPr>
          <p:cNvSpPr/>
          <p:nvPr/>
        </p:nvSpPr>
        <p:spPr>
          <a:xfrm>
            <a:off x="327188" y="856704"/>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t>Feature map</a:t>
            </a:r>
            <a:endParaRPr lang="ko-KR" altLang="en-US" dirty="0"/>
          </a:p>
        </p:txBody>
      </p:sp>
      <p:sp>
        <p:nvSpPr>
          <p:cNvPr id="70" name="직사각형 69">
            <a:extLst>
              <a:ext uri="{FF2B5EF4-FFF2-40B4-BE49-F238E27FC236}">
                <a16:creationId xmlns:a16="http://schemas.microsoft.com/office/drawing/2014/main" xmlns="" id="{2E23CB2C-0877-4888-8633-3FC57D1166B5}"/>
              </a:ext>
            </a:extLst>
          </p:cNvPr>
          <p:cNvSpPr/>
          <p:nvPr/>
        </p:nvSpPr>
        <p:spPr>
          <a:xfrm>
            <a:off x="327188" y="2261299"/>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t>Reshape, Split</a:t>
            </a:r>
            <a:endParaRPr lang="ko-KR" altLang="en-US" dirty="0"/>
          </a:p>
        </p:txBody>
      </p:sp>
      <p:sp>
        <p:nvSpPr>
          <p:cNvPr id="71" name="직사각형 70">
            <a:extLst>
              <a:ext uri="{FF2B5EF4-FFF2-40B4-BE49-F238E27FC236}">
                <a16:creationId xmlns:a16="http://schemas.microsoft.com/office/drawing/2014/main" xmlns="" id="{FE8569AD-8F81-4310-984D-C8CD9B26F806}"/>
              </a:ext>
            </a:extLst>
          </p:cNvPr>
          <p:cNvSpPr/>
          <p:nvPr/>
        </p:nvSpPr>
        <p:spPr>
          <a:xfrm>
            <a:off x="327188" y="2984504"/>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giou_loss</a:t>
            </a:r>
            <a:endParaRPr lang="ko-KR" altLang="en-US" dirty="0"/>
          </a:p>
        </p:txBody>
      </p:sp>
      <p:sp>
        <p:nvSpPr>
          <p:cNvPr id="73" name="화살표: 아래쪽 72">
            <a:extLst>
              <a:ext uri="{FF2B5EF4-FFF2-40B4-BE49-F238E27FC236}">
                <a16:creationId xmlns:a16="http://schemas.microsoft.com/office/drawing/2014/main" xmlns="" id="{AEE9381B-8AB4-4332-87AD-3D98B8DF9A69}"/>
              </a:ext>
            </a:extLst>
          </p:cNvPr>
          <p:cNvSpPr/>
          <p:nvPr/>
        </p:nvSpPr>
        <p:spPr>
          <a:xfrm>
            <a:off x="1006696" y="1579910"/>
            <a:ext cx="421547" cy="370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74" name="직사각형 73">
            <a:extLst>
              <a:ext uri="{FF2B5EF4-FFF2-40B4-BE49-F238E27FC236}">
                <a16:creationId xmlns:a16="http://schemas.microsoft.com/office/drawing/2014/main" xmlns="" id="{B8B36136-6F52-4D56-8C4A-5DCC8170286A}"/>
              </a:ext>
            </a:extLst>
          </p:cNvPr>
          <p:cNvSpPr/>
          <p:nvPr/>
        </p:nvSpPr>
        <p:spPr>
          <a:xfrm>
            <a:off x="4246838" y="2441579"/>
            <a:ext cx="4245999" cy="601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75" name="직사각형 74">
            <a:extLst>
              <a:ext uri="{FF2B5EF4-FFF2-40B4-BE49-F238E27FC236}">
                <a16:creationId xmlns:a16="http://schemas.microsoft.com/office/drawing/2014/main" xmlns="" id="{6CB775C5-4D6D-468D-8769-4F33D90EF70F}"/>
              </a:ext>
            </a:extLst>
          </p:cNvPr>
          <p:cNvSpPr/>
          <p:nvPr/>
        </p:nvSpPr>
        <p:spPr>
          <a:xfrm>
            <a:off x="4246837" y="3103517"/>
            <a:ext cx="4384544" cy="13273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76" name="직사각형 75">
            <a:extLst>
              <a:ext uri="{FF2B5EF4-FFF2-40B4-BE49-F238E27FC236}">
                <a16:creationId xmlns:a16="http://schemas.microsoft.com/office/drawing/2014/main" xmlns="" id="{B420E4ED-8699-445E-AAAE-4075FB686840}"/>
              </a:ext>
            </a:extLst>
          </p:cNvPr>
          <p:cNvSpPr/>
          <p:nvPr/>
        </p:nvSpPr>
        <p:spPr>
          <a:xfrm>
            <a:off x="327188" y="3707709"/>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Conf_loss</a:t>
            </a:r>
            <a:endParaRPr lang="ko-KR" altLang="en-US" dirty="0"/>
          </a:p>
        </p:txBody>
      </p:sp>
      <p:sp>
        <p:nvSpPr>
          <p:cNvPr id="77" name="직사각형 76">
            <a:extLst>
              <a:ext uri="{FF2B5EF4-FFF2-40B4-BE49-F238E27FC236}">
                <a16:creationId xmlns:a16="http://schemas.microsoft.com/office/drawing/2014/main" xmlns="" id="{D673060B-C30C-480E-B8C6-D88867D686D7}"/>
              </a:ext>
            </a:extLst>
          </p:cNvPr>
          <p:cNvSpPr/>
          <p:nvPr/>
        </p:nvSpPr>
        <p:spPr>
          <a:xfrm>
            <a:off x="327188" y="4430914"/>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Prob_loss</a:t>
            </a:r>
            <a:endParaRPr lang="ko-KR" altLang="en-US" dirty="0"/>
          </a:p>
        </p:txBody>
      </p:sp>
      <p:sp>
        <p:nvSpPr>
          <p:cNvPr id="78" name="직사각형 77">
            <a:extLst>
              <a:ext uri="{FF2B5EF4-FFF2-40B4-BE49-F238E27FC236}">
                <a16:creationId xmlns:a16="http://schemas.microsoft.com/office/drawing/2014/main" xmlns="" id="{10A3DEC5-9A18-4B4C-B943-27FEF05338B7}"/>
              </a:ext>
            </a:extLst>
          </p:cNvPr>
          <p:cNvSpPr/>
          <p:nvPr/>
        </p:nvSpPr>
        <p:spPr>
          <a:xfrm>
            <a:off x="4246837" y="4430914"/>
            <a:ext cx="4384544" cy="184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6" name="직사각형 15">
            <a:extLst>
              <a:ext uri="{FF2B5EF4-FFF2-40B4-BE49-F238E27FC236}">
                <a16:creationId xmlns:a16="http://schemas.microsoft.com/office/drawing/2014/main" xmlns="" id="{10A3DEC5-9A18-4B4C-B943-27FEF05338B7}"/>
              </a:ext>
            </a:extLst>
          </p:cNvPr>
          <p:cNvSpPr/>
          <p:nvPr/>
        </p:nvSpPr>
        <p:spPr>
          <a:xfrm>
            <a:off x="4251778" y="4625796"/>
            <a:ext cx="4384544" cy="448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14786407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72528AF0-0661-42FA-BD2E-B4A5D459083F}"/>
              </a:ext>
            </a:extLst>
          </p:cNvPr>
          <p:cNvSpPr/>
          <p:nvPr/>
        </p:nvSpPr>
        <p:spPr>
          <a:xfrm flipH="1">
            <a:off x="3158454" y="882653"/>
            <a:ext cx="308296" cy="31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4" name="그림 3">
            <a:extLst>
              <a:ext uri="{FF2B5EF4-FFF2-40B4-BE49-F238E27FC236}">
                <a16:creationId xmlns:a16="http://schemas.microsoft.com/office/drawing/2014/main" xmlns="" id="{EAB55B34-3F72-41DC-8773-D3EA71256AF9}"/>
              </a:ext>
            </a:extLst>
          </p:cNvPr>
          <p:cNvPicPr>
            <a:picLocks noChangeAspect="1"/>
          </p:cNvPicPr>
          <p:nvPr/>
        </p:nvPicPr>
        <p:blipFill rotWithShape="1">
          <a:blip r:embed="rId3"/>
          <a:srcRect b="60716"/>
          <a:stretch/>
        </p:blipFill>
        <p:spPr>
          <a:xfrm>
            <a:off x="3285703" y="553244"/>
            <a:ext cx="5499520" cy="2144052"/>
          </a:xfrm>
          <a:prstGeom prst="rect">
            <a:avLst/>
          </a:prstGeom>
        </p:spPr>
      </p:pic>
      <p:sp>
        <p:nvSpPr>
          <p:cNvPr id="17" name="직사각형 16">
            <a:extLst>
              <a:ext uri="{FF2B5EF4-FFF2-40B4-BE49-F238E27FC236}">
                <a16:creationId xmlns:a16="http://schemas.microsoft.com/office/drawing/2014/main" xmlns="" id="{EFD9B071-8E22-4E90-AE65-E9380C17A8E4}"/>
              </a:ext>
            </a:extLst>
          </p:cNvPr>
          <p:cNvSpPr/>
          <p:nvPr/>
        </p:nvSpPr>
        <p:spPr>
          <a:xfrm>
            <a:off x="3467291" y="709268"/>
            <a:ext cx="3785634" cy="1940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70" name="직사각형 69">
            <a:extLst>
              <a:ext uri="{FF2B5EF4-FFF2-40B4-BE49-F238E27FC236}">
                <a16:creationId xmlns:a16="http://schemas.microsoft.com/office/drawing/2014/main" xmlns="" id="{2E23CB2C-0877-4888-8633-3FC57D1166B5}"/>
              </a:ext>
            </a:extLst>
          </p:cNvPr>
          <p:cNvSpPr/>
          <p:nvPr/>
        </p:nvSpPr>
        <p:spPr>
          <a:xfrm>
            <a:off x="327188" y="1040512"/>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t>Reshape, Split</a:t>
            </a:r>
            <a:endParaRPr lang="ko-KR" altLang="en-US" dirty="0"/>
          </a:p>
        </p:txBody>
      </p:sp>
      <p:grpSp>
        <p:nvGrpSpPr>
          <p:cNvPr id="18" name="그룹 17">
            <a:extLst>
              <a:ext uri="{FF2B5EF4-FFF2-40B4-BE49-F238E27FC236}">
                <a16:creationId xmlns:a16="http://schemas.microsoft.com/office/drawing/2014/main" xmlns="" id="{08A29A44-927B-4285-B810-115BFC7034B6}"/>
              </a:ext>
            </a:extLst>
          </p:cNvPr>
          <p:cNvGrpSpPr/>
          <p:nvPr/>
        </p:nvGrpSpPr>
        <p:grpSpPr>
          <a:xfrm>
            <a:off x="3478118" y="2773919"/>
            <a:ext cx="1107893" cy="1122639"/>
            <a:chOff x="4866795" y="2212502"/>
            <a:chExt cx="2122614" cy="1935781"/>
          </a:xfrm>
        </p:grpSpPr>
        <p:sp>
          <p:nvSpPr>
            <p:cNvPr id="19" name="Google Shape;868;gd9a54310e3_0_424">
              <a:extLst>
                <a:ext uri="{FF2B5EF4-FFF2-40B4-BE49-F238E27FC236}">
                  <a16:creationId xmlns:a16="http://schemas.microsoft.com/office/drawing/2014/main" xmlns="" id="{A83856CC-B3B3-43E4-B86F-D392BCB2261F}"/>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0" name="Google Shape;868;gd9a54310e3_0_424">
              <a:extLst>
                <a:ext uri="{FF2B5EF4-FFF2-40B4-BE49-F238E27FC236}">
                  <a16:creationId xmlns:a16="http://schemas.microsoft.com/office/drawing/2014/main" xmlns="" id="{3816C7B2-A1D2-4F80-AFD8-A374D7B2BAE9}"/>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1" name="Google Shape;871;gd9a54310e3_0_424">
              <a:extLst>
                <a:ext uri="{FF2B5EF4-FFF2-40B4-BE49-F238E27FC236}">
                  <a16:creationId xmlns:a16="http://schemas.microsoft.com/office/drawing/2014/main" xmlns="" id="{598B5D7C-F5BB-47D7-B5A7-45C8810E6FD3}"/>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2" name="Google Shape;871;gd9a54310e3_0_424">
              <a:extLst>
                <a:ext uri="{FF2B5EF4-FFF2-40B4-BE49-F238E27FC236}">
                  <a16:creationId xmlns:a16="http://schemas.microsoft.com/office/drawing/2014/main" xmlns="" id="{9DFFFB7C-CBDF-4055-A7FD-B1F6955F37F8}"/>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3" name="Google Shape;871;gd9a54310e3_0_424">
              <a:extLst>
                <a:ext uri="{FF2B5EF4-FFF2-40B4-BE49-F238E27FC236}">
                  <a16:creationId xmlns:a16="http://schemas.microsoft.com/office/drawing/2014/main" xmlns="" id="{01E3A117-349B-4902-9267-C4E6C3762A9E}"/>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4" name="Google Shape;871;gd9a54310e3_0_424">
              <a:extLst>
                <a:ext uri="{FF2B5EF4-FFF2-40B4-BE49-F238E27FC236}">
                  <a16:creationId xmlns:a16="http://schemas.microsoft.com/office/drawing/2014/main" xmlns="" id="{183FD226-1537-4CE8-A37B-0B43B8A3C178}"/>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25" name="그룹 24">
            <a:extLst>
              <a:ext uri="{FF2B5EF4-FFF2-40B4-BE49-F238E27FC236}">
                <a16:creationId xmlns:a16="http://schemas.microsoft.com/office/drawing/2014/main" xmlns="" id="{CEC37FDA-D74F-417A-886D-07944D771218}"/>
              </a:ext>
            </a:extLst>
          </p:cNvPr>
          <p:cNvGrpSpPr/>
          <p:nvPr/>
        </p:nvGrpSpPr>
        <p:grpSpPr>
          <a:xfrm>
            <a:off x="3220237" y="3139198"/>
            <a:ext cx="1107893" cy="1122639"/>
            <a:chOff x="4866795" y="2212502"/>
            <a:chExt cx="2122614" cy="1935781"/>
          </a:xfrm>
        </p:grpSpPr>
        <p:sp>
          <p:nvSpPr>
            <p:cNvPr id="26" name="Google Shape;868;gd9a54310e3_0_424">
              <a:extLst>
                <a:ext uri="{FF2B5EF4-FFF2-40B4-BE49-F238E27FC236}">
                  <a16:creationId xmlns:a16="http://schemas.microsoft.com/office/drawing/2014/main" xmlns="" id="{47893F14-B3AA-4A03-A362-6626817CD6F6}"/>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7" name="Google Shape;868;gd9a54310e3_0_424">
              <a:extLst>
                <a:ext uri="{FF2B5EF4-FFF2-40B4-BE49-F238E27FC236}">
                  <a16:creationId xmlns:a16="http://schemas.microsoft.com/office/drawing/2014/main" xmlns="" id="{BFC77208-049D-41E8-8E98-DC1D3F9EA83B}"/>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8" name="Google Shape;871;gd9a54310e3_0_424">
              <a:extLst>
                <a:ext uri="{FF2B5EF4-FFF2-40B4-BE49-F238E27FC236}">
                  <a16:creationId xmlns:a16="http://schemas.microsoft.com/office/drawing/2014/main" xmlns="" id="{7F363FE5-9085-4349-A588-9287EE9023B5}"/>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9" name="Google Shape;871;gd9a54310e3_0_424">
              <a:extLst>
                <a:ext uri="{FF2B5EF4-FFF2-40B4-BE49-F238E27FC236}">
                  <a16:creationId xmlns:a16="http://schemas.microsoft.com/office/drawing/2014/main" xmlns="" id="{9B572A2A-A7DD-4B12-894D-E840E7A98B27}"/>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30" name="Google Shape;871;gd9a54310e3_0_424">
              <a:extLst>
                <a:ext uri="{FF2B5EF4-FFF2-40B4-BE49-F238E27FC236}">
                  <a16:creationId xmlns:a16="http://schemas.microsoft.com/office/drawing/2014/main" xmlns="" id="{44B91299-1154-48F7-9542-7BB958D555FE}"/>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31" name="Google Shape;871;gd9a54310e3_0_424">
              <a:extLst>
                <a:ext uri="{FF2B5EF4-FFF2-40B4-BE49-F238E27FC236}">
                  <a16:creationId xmlns:a16="http://schemas.microsoft.com/office/drawing/2014/main" xmlns="" id="{866B6054-EB9B-4A25-8AB5-5E941EA00FFA}"/>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32" name="그룹 31">
            <a:extLst>
              <a:ext uri="{FF2B5EF4-FFF2-40B4-BE49-F238E27FC236}">
                <a16:creationId xmlns:a16="http://schemas.microsoft.com/office/drawing/2014/main" xmlns="" id="{14773A97-401B-4629-9507-A52151A189EB}"/>
              </a:ext>
            </a:extLst>
          </p:cNvPr>
          <p:cNvGrpSpPr/>
          <p:nvPr/>
        </p:nvGrpSpPr>
        <p:grpSpPr>
          <a:xfrm>
            <a:off x="2947735" y="3510855"/>
            <a:ext cx="1107893" cy="1122639"/>
            <a:chOff x="4866795" y="2212502"/>
            <a:chExt cx="2122614" cy="1935781"/>
          </a:xfrm>
        </p:grpSpPr>
        <p:sp>
          <p:nvSpPr>
            <p:cNvPr id="33" name="Google Shape;868;gd9a54310e3_0_424">
              <a:extLst>
                <a:ext uri="{FF2B5EF4-FFF2-40B4-BE49-F238E27FC236}">
                  <a16:creationId xmlns:a16="http://schemas.microsoft.com/office/drawing/2014/main" xmlns="" id="{7C745DBF-7043-4494-99E7-3C66B59F927B}"/>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34" name="Google Shape;868;gd9a54310e3_0_424">
              <a:extLst>
                <a:ext uri="{FF2B5EF4-FFF2-40B4-BE49-F238E27FC236}">
                  <a16:creationId xmlns:a16="http://schemas.microsoft.com/office/drawing/2014/main" xmlns="" id="{E13A9696-05B0-4B92-80FF-2EF0438FFEBF}"/>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35" name="Google Shape;871;gd9a54310e3_0_424">
              <a:extLst>
                <a:ext uri="{FF2B5EF4-FFF2-40B4-BE49-F238E27FC236}">
                  <a16:creationId xmlns:a16="http://schemas.microsoft.com/office/drawing/2014/main" xmlns="" id="{55454208-30F7-464C-A6C6-BF910152C080}"/>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36" name="Google Shape;871;gd9a54310e3_0_424">
              <a:extLst>
                <a:ext uri="{FF2B5EF4-FFF2-40B4-BE49-F238E27FC236}">
                  <a16:creationId xmlns:a16="http://schemas.microsoft.com/office/drawing/2014/main" xmlns="" id="{DB44302B-58BD-42C0-8FBA-9594B8D1BEE7}"/>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37" name="Google Shape;871;gd9a54310e3_0_424">
              <a:extLst>
                <a:ext uri="{FF2B5EF4-FFF2-40B4-BE49-F238E27FC236}">
                  <a16:creationId xmlns:a16="http://schemas.microsoft.com/office/drawing/2014/main" xmlns="" id="{266097FD-5289-4BB4-AA2D-0E4B39B9B3B4}"/>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38" name="Google Shape;871;gd9a54310e3_0_424">
              <a:extLst>
                <a:ext uri="{FF2B5EF4-FFF2-40B4-BE49-F238E27FC236}">
                  <a16:creationId xmlns:a16="http://schemas.microsoft.com/office/drawing/2014/main" xmlns="" id="{C345F8BB-7CC4-4424-9D90-6D5EED75F6E4}"/>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39" name="그룹 38">
            <a:extLst>
              <a:ext uri="{FF2B5EF4-FFF2-40B4-BE49-F238E27FC236}">
                <a16:creationId xmlns:a16="http://schemas.microsoft.com/office/drawing/2014/main" xmlns="" id="{8484DCFF-63AD-48CB-906C-1ACA6AEA2F88}"/>
              </a:ext>
            </a:extLst>
          </p:cNvPr>
          <p:cNvGrpSpPr/>
          <p:nvPr/>
        </p:nvGrpSpPr>
        <p:grpSpPr>
          <a:xfrm>
            <a:off x="6384591" y="2388216"/>
            <a:ext cx="1107893" cy="1122639"/>
            <a:chOff x="4866795" y="2212502"/>
            <a:chExt cx="2122614" cy="1935781"/>
          </a:xfrm>
          <a:solidFill>
            <a:srgbClr val="00B0F0">
              <a:alpha val="43000"/>
            </a:srgbClr>
          </a:solidFill>
        </p:grpSpPr>
        <p:sp>
          <p:nvSpPr>
            <p:cNvPr id="40" name="Google Shape;868;gd9a54310e3_0_424">
              <a:extLst>
                <a:ext uri="{FF2B5EF4-FFF2-40B4-BE49-F238E27FC236}">
                  <a16:creationId xmlns:a16="http://schemas.microsoft.com/office/drawing/2014/main" xmlns="" id="{48104D8B-19F7-4143-814F-F25E34D6878E}"/>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1" name="Google Shape;868;gd9a54310e3_0_424">
              <a:extLst>
                <a:ext uri="{FF2B5EF4-FFF2-40B4-BE49-F238E27FC236}">
                  <a16:creationId xmlns:a16="http://schemas.microsoft.com/office/drawing/2014/main" xmlns="" id="{8114EFFB-7271-42C8-BB76-B37C7A655FAF}"/>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2" name="Google Shape;871;gd9a54310e3_0_424">
              <a:extLst>
                <a:ext uri="{FF2B5EF4-FFF2-40B4-BE49-F238E27FC236}">
                  <a16:creationId xmlns:a16="http://schemas.microsoft.com/office/drawing/2014/main" xmlns="" id="{50B377F7-D369-4A53-854C-F8A6045537A1}"/>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3" name="Google Shape;871;gd9a54310e3_0_424">
              <a:extLst>
                <a:ext uri="{FF2B5EF4-FFF2-40B4-BE49-F238E27FC236}">
                  <a16:creationId xmlns:a16="http://schemas.microsoft.com/office/drawing/2014/main" xmlns="" id="{1F8DC6CD-27C1-41BF-B34A-FBA8688C4AB4}"/>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4" name="Google Shape;871;gd9a54310e3_0_424">
              <a:extLst>
                <a:ext uri="{FF2B5EF4-FFF2-40B4-BE49-F238E27FC236}">
                  <a16:creationId xmlns:a16="http://schemas.microsoft.com/office/drawing/2014/main" xmlns="" id="{F3D55674-8F00-4FAF-A465-6FDB462D0F84}"/>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5" name="Google Shape;871;gd9a54310e3_0_424">
              <a:extLst>
                <a:ext uri="{FF2B5EF4-FFF2-40B4-BE49-F238E27FC236}">
                  <a16:creationId xmlns:a16="http://schemas.microsoft.com/office/drawing/2014/main" xmlns="" id="{2B405CBE-1669-4A82-BCD7-0F0A4D5D16B5}"/>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46" name="그룹 45">
            <a:extLst>
              <a:ext uri="{FF2B5EF4-FFF2-40B4-BE49-F238E27FC236}">
                <a16:creationId xmlns:a16="http://schemas.microsoft.com/office/drawing/2014/main" xmlns="" id="{565E397E-6E12-465B-8F7E-EA8ED4933F7B}"/>
              </a:ext>
            </a:extLst>
          </p:cNvPr>
          <p:cNvGrpSpPr/>
          <p:nvPr/>
        </p:nvGrpSpPr>
        <p:grpSpPr>
          <a:xfrm>
            <a:off x="6164379" y="2697297"/>
            <a:ext cx="1107893" cy="1122639"/>
            <a:chOff x="4866795" y="2212502"/>
            <a:chExt cx="2122614" cy="1935781"/>
          </a:xfrm>
          <a:solidFill>
            <a:srgbClr val="00B0F0">
              <a:alpha val="43000"/>
            </a:srgbClr>
          </a:solidFill>
        </p:grpSpPr>
        <p:sp>
          <p:nvSpPr>
            <p:cNvPr id="47" name="Google Shape;868;gd9a54310e3_0_424">
              <a:extLst>
                <a:ext uri="{FF2B5EF4-FFF2-40B4-BE49-F238E27FC236}">
                  <a16:creationId xmlns:a16="http://schemas.microsoft.com/office/drawing/2014/main" xmlns="" id="{17CBB8F3-4178-4E51-8984-81970931FA22}"/>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8" name="Google Shape;868;gd9a54310e3_0_424">
              <a:extLst>
                <a:ext uri="{FF2B5EF4-FFF2-40B4-BE49-F238E27FC236}">
                  <a16:creationId xmlns:a16="http://schemas.microsoft.com/office/drawing/2014/main" xmlns="" id="{8AFB8E0B-2AD5-45D6-95F1-7B3EBA41ECAF}"/>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49" name="Google Shape;871;gd9a54310e3_0_424">
              <a:extLst>
                <a:ext uri="{FF2B5EF4-FFF2-40B4-BE49-F238E27FC236}">
                  <a16:creationId xmlns:a16="http://schemas.microsoft.com/office/drawing/2014/main" xmlns="" id="{DF05F1B5-F1AB-41F4-92EF-251C8DB5F715}"/>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0" name="Google Shape;871;gd9a54310e3_0_424">
              <a:extLst>
                <a:ext uri="{FF2B5EF4-FFF2-40B4-BE49-F238E27FC236}">
                  <a16:creationId xmlns:a16="http://schemas.microsoft.com/office/drawing/2014/main" xmlns="" id="{D7346D2E-2533-4EA9-950B-EA8B225A6FC3}"/>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1" name="Google Shape;871;gd9a54310e3_0_424">
              <a:extLst>
                <a:ext uri="{FF2B5EF4-FFF2-40B4-BE49-F238E27FC236}">
                  <a16:creationId xmlns:a16="http://schemas.microsoft.com/office/drawing/2014/main" xmlns="" id="{FC25E2F0-3EC4-4CC5-B78A-4166B8E82DD4}"/>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2" name="Google Shape;871;gd9a54310e3_0_424">
              <a:extLst>
                <a:ext uri="{FF2B5EF4-FFF2-40B4-BE49-F238E27FC236}">
                  <a16:creationId xmlns:a16="http://schemas.microsoft.com/office/drawing/2014/main" xmlns="" id="{38B4791E-51E4-4CEA-8467-9ECDF19F0282}"/>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53" name="그룹 52">
            <a:extLst>
              <a:ext uri="{FF2B5EF4-FFF2-40B4-BE49-F238E27FC236}">
                <a16:creationId xmlns:a16="http://schemas.microsoft.com/office/drawing/2014/main" xmlns="" id="{41A30501-9EB9-4278-B795-090D9DDB8531}"/>
              </a:ext>
            </a:extLst>
          </p:cNvPr>
          <p:cNvGrpSpPr/>
          <p:nvPr/>
        </p:nvGrpSpPr>
        <p:grpSpPr>
          <a:xfrm>
            <a:off x="5844726" y="3062576"/>
            <a:ext cx="1107893" cy="1122639"/>
            <a:chOff x="4866795" y="2212502"/>
            <a:chExt cx="2122614" cy="1935781"/>
          </a:xfrm>
          <a:solidFill>
            <a:srgbClr val="00B0F0">
              <a:alpha val="43000"/>
            </a:srgbClr>
          </a:solidFill>
        </p:grpSpPr>
        <p:sp>
          <p:nvSpPr>
            <p:cNvPr id="54" name="Google Shape;868;gd9a54310e3_0_424">
              <a:extLst>
                <a:ext uri="{FF2B5EF4-FFF2-40B4-BE49-F238E27FC236}">
                  <a16:creationId xmlns:a16="http://schemas.microsoft.com/office/drawing/2014/main" xmlns="" id="{95C12E73-DF5A-455E-BF82-B80D4DE3BE74}"/>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5" name="Google Shape;868;gd9a54310e3_0_424">
              <a:extLst>
                <a:ext uri="{FF2B5EF4-FFF2-40B4-BE49-F238E27FC236}">
                  <a16:creationId xmlns:a16="http://schemas.microsoft.com/office/drawing/2014/main" xmlns="" id="{0C6475D0-A4DB-42BA-9C49-CB308CD5B52C}"/>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6" name="Google Shape;871;gd9a54310e3_0_424">
              <a:extLst>
                <a:ext uri="{FF2B5EF4-FFF2-40B4-BE49-F238E27FC236}">
                  <a16:creationId xmlns:a16="http://schemas.microsoft.com/office/drawing/2014/main" xmlns="" id="{382D9833-A302-442A-835A-83FF22976C4F}"/>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7" name="Google Shape;871;gd9a54310e3_0_424">
              <a:extLst>
                <a:ext uri="{FF2B5EF4-FFF2-40B4-BE49-F238E27FC236}">
                  <a16:creationId xmlns:a16="http://schemas.microsoft.com/office/drawing/2014/main" xmlns="" id="{43A0ADE7-D828-46F1-AE36-9D2E2FF5D61C}"/>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8" name="Google Shape;871;gd9a54310e3_0_424">
              <a:extLst>
                <a:ext uri="{FF2B5EF4-FFF2-40B4-BE49-F238E27FC236}">
                  <a16:creationId xmlns:a16="http://schemas.microsoft.com/office/drawing/2014/main" xmlns="" id="{5635EF72-F6CA-485D-AEF1-F9E1E6DCDAB5}"/>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59" name="Google Shape;871;gd9a54310e3_0_424">
              <a:extLst>
                <a:ext uri="{FF2B5EF4-FFF2-40B4-BE49-F238E27FC236}">
                  <a16:creationId xmlns:a16="http://schemas.microsoft.com/office/drawing/2014/main" xmlns="" id="{100F486C-D3AB-4840-941B-7F4081F92486}"/>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60" name="그룹 59">
            <a:extLst>
              <a:ext uri="{FF2B5EF4-FFF2-40B4-BE49-F238E27FC236}">
                <a16:creationId xmlns:a16="http://schemas.microsoft.com/office/drawing/2014/main" xmlns="" id="{AC79B2AF-DC9F-4527-9A53-B235A3AF1EC0}"/>
              </a:ext>
            </a:extLst>
          </p:cNvPr>
          <p:cNvGrpSpPr/>
          <p:nvPr/>
        </p:nvGrpSpPr>
        <p:grpSpPr>
          <a:xfrm>
            <a:off x="5552704" y="3480296"/>
            <a:ext cx="1107893" cy="1122639"/>
            <a:chOff x="4866795" y="2212502"/>
            <a:chExt cx="2122614" cy="1935781"/>
          </a:xfrm>
          <a:solidFill>
            <a:srgbClr val="00B0F0">
              <a:alpha val="43000"/>
            </a:srgbClr>
          </a:solidFill>
        </p:grpSpPr>
        <p:sp>
          <p:nvSpPr>
            <p:cNvPr id="61" name="Google Shape;868;gd9a54310e3_0_424">
              <a:extLst>
                <a:ext uri="{FF2B5EF4-FFF2-40B4-BE49-F238E27FC236}">
                  <a16:creationId xmlns:a16="http://schemas.microsoft.com/office/drawing/2014/main" xmlns="" id="{C4C4C611-2D26-4AB0-8BF1-D66D024F1B56}"/>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2" name="Google Shape;868;gd9a54310e3_0_424">
              <a:extLst>
                <a:ext uri="{FF2B5EF4-FFF2-40B4-BE49-F238E27FC236}">
                  <a16:creationId xmlns:a16="http://schemas.microsoft.com/office/drawing/2014/main" xmlns="" id="{14E42CCB-87D5-4B8B-A6F6-90D3821656DB}"/>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3" name="Google Shape;871;gd9a54310e3_0_424">
              <a:extLst>
                <a:ext uri="{FF2B5EF4-FFF2-40B4-BE49-F238E27FC236}">
                  <a16:creationId xmlns:a16="http://schemas.microsoft.com/office/drawing/2014/main" xmlns="" id="{560F3FA4-8F2B-4A1C-9E0F-98672202E7B2}"/>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4" name="Google Shape;871;gd9a54310e3_0_424">
              <a:extLst>
                <a:ext uri="{FF2B5EF4-FFF2-40B4-BE49-F238E27FC236}">
                  <a16:creationId xmlns:a16="http://schemas.microsoft.com/office/drawing/2014/main" xmlns="" id="{A0629524-5B83-47C4-8933-503208D4A765}"/>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5" name="Google Shape;871;gd9a54310e3_0_424">
              <a:extLst>
                <a:ext uri="{FF2B5EF4-FFF2-40B4-BE49-F238E27FC236}">
                  <a16:creationId xmlns:a16="http://schemas.microsoft.com/office/drawing/2014/main" xmlns="" id="{918861EE-9CED-499A-A77D-860E63481F44}"/>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66" name="Google Shape;871;gd9a54310e3_0_424">
              <a:extLst>
                <a:ext uri="{FF2B5EF4-FFF2-40B4-BE49-F238E27FC236}">
                  <a16:creationId xmlns:a16="http://schemas.microsoft.com/office/drawing/2014/main" xmlns="" id="{B8D4B00C-ED9B-44FB-AFFE-4F1BA4F85BEB}"/>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sp>
        <p:nvSpPr>
          <p:cNvPr id="67" name="TextBox 66">
            <a:extLst>
              <a:ext uri="{FF2B5EF4-FFF2-40B4-BE49-F238E27FC236}">
                <a16:creationId xmlns:a16="http://schemas.microsoft.com/office/drawing/2014/main" xmlns="" id="{A7D4F175-9FC7-4928-84A8-147C80FA3584}"/>
              </a:ext>
            </a:extLst>
          </p:cNvPr>
          <p:cNvSpPr txBox="1"/>
          <p:nvPr/>
        </p:nvSpPr>
        <p:spPr>
          <a:xfrm>
            <a:off x="2872637" y="4805518"/>
            <a:ext cx="1470848" cy="626018"/>
          </a:xfrm>
          <a:prstGeom prst="rect">
            <a:avLst/>
          </a:prstGeom>
          <a:noFill/>
        </p:spPr>
        <p:txBody>
          <a:bodyPr wrap="square" lIns="71323" tIns="35662" rIns="71323" bIns="35662" rtlCol="0">
            <a:spAutoFit/>
          </a:bodyPr>
          <a:lstStyle/>
          <a:p>
            <a:r>
              <a:rPr lang="en-US" altLang="ko-KR" dirty="0"/>
              <a:t>Grid Anchor Box 1,2,3</a:t>
            </a:r>
            <a:endParaRPr lang="ko-KR" altLang="en-US" dirty="0"/>
          </a:p>
        </p:txBody>
      </p:sp>
      <p:cxnSp>
        <p:nvCxnSpPr>
          <p:cNvPr id="68" name="Google Shape;699;gd9a54310e3_0_239">
            <a:extLst>
              <a:ext uri="{FF2B5EF4-FFF2-40B4-BE49-F238E27FC236}">
                <a16:creationId xmlns:a16="http://schemas.microsoft.com/office/drawing/2014/main" xmlns="" id="{CF9D0675-E69C-4AEB-AE56-D58B21716987}"/>
              </a:ext>
            </a:extLst>
          </p:cNvPr>
          <p:cNvCxnSpPr>
            <a:cxnSpLocks/>
            <a:endCxn id="24" idx="2"/>
          </p:cNvCxnSpPr>
          <p:nvPr/>
        </p:nvCxnSpPr>
        <p:spPr>
          <a:xfrm flipH="1">
            <a:off x="4566664" y="2388216"/>
            <a:ext cx="1817927" cy="413773"/>
          </a:xfrm>
          <a:prstGeom prst="straightConnector1">
            <a:avLst/>
          </a:prstGeom>
          <a:noFill/>
          <a:ln w="28575" cap="flat" cmpd="sng">
            <a:solidFill>
              <a:schemeClr val="tx1"/>
            </a:solidFill>
            <a:prstDash val="lgDash"/>
            <a:miter lim="800000"/>
            <a:headEnd type="none" w="sm" len="sm"/>
            <a:tailEnd type="none" w="sm" len="sm"/>
          </a:ln>
        </p:spPr>
      </p:cxnSp>
      <p:cxnSp>
        <p:nvCxnSpPr>
          <p:cNvPr id="72" name="Google Shape;699;gd9a54310e3_0_239">
            <a:extLst>
              <a:ext uri="{FF2B5EF4-FFF2-40B4-BE49-F238E27FC236}">
                <a16:creationId xmlns:a16="http://schemas.microsoft.com/office/drawing/2014/main" xmlns="" id="{8F46B5E7-3213-4D36-B10B-55BCF0FFD78E}"/>
              </a:ext>
            </a:extLst>
          </p:cNvPr>
          <p:cNvCxnSpPr>
            <a:cxnSpLocks/>
            <a:stCxn id="64" idx="5"/>
            <a:endCxn id="24" idx="5"/>
          </p:cNvCxnSpPr>
          <p:nvPr/>
        </p:nvCxnSpPr>
        <p:spPr>
          <a:xfrm flipH="1" flipV="1">
            <a:off x="4566664" y="3849686"/>
            <a:ext cx="1007759" cy="704789"/>
          </a:xfrm>
          <a:prstGeom prst="straightConnector1">
            <a:avLst/>
          </a:prstGeom>
          <a:noFill/>
          <a:ln w="28575" cap="flat" cmpd="sng">
            <a:solidFill>
              <a:schemeClr val="tx1"/>
            </a:solidFill>
            <a:prstDash val="lgDash"/>
            <a:miter lim="800000"/>
            <a:headEnd type="none" w="sm" len="sm"/>
            <a:tailEnd type="none" w="sm" len="sm"/>
          </a:ln>
        </p:spPr>
      </p:cxnSp>
      <p:sp>
        <p:nvSpPr>
          <p:cNvPr id="79" name="TextBox 78">
            <a:extLst>
              <a:ext uri="{FF2B5EF4-FFF2-40B4-BE49-F238E27FC236}">
                <a16:creationId xmlns:a16="http://schemas.microsoft.com/office/drawing/2014/main" xmlns="" id="{81B795A9-A337-4149-9B1A-A82585961123}"/>
              </a:ext>
            </a:extLst>
          </p:cNvPr>
          <p:cNvSpPr txBox="1"/>
          <p:nvPr/>
        </p:nvSpPr>
        <p:spPr>
          <a:xfrm>
            <a:off x="6938537" y="4486449"/>
            <a:ext cx="1101861" cy="349019"/>
          </a:xfrm>
          <a:prstGeom prst="rect">
            <a:avLst/>
          </a:prstGeom>
          <a:noFill/>
        </p:spPr>
        <p:txBody>
          <a:bodyPr wrap="square" lIns="71323" tIns="35662" rIns="71323" bIns="35662" rtlCol="0">
            <a:spAutoFit/>
          </a:bodyPr>
          <a:lstStyle/>
          <a:p>
            <a:r>
              <a:rPr lang="en-US" altLang="ko-KR" dirty="0"/>
              <a:t>Grid X,Y</a:t>
            </a:r>
            <a:endParaRPr lang="ko-KR" altLang="en-US" dirty="0"/>
          </a:p>
        </p:txBody>
      </p:sp>
      <p:sp>
        <p:nvSpPr>
          <p:cNvPr id="80" name="TextBox 79">
            <a:extLst>
              <a:ext uri="{FF2B5EF4-FFF2-40B4-BE49-F238E27FC236}">
                <a16:creationId xmlns:a16="http://schemas.microsoft.com/office/drawing/2014/main" xmlns="" id="{CB8DE896-D4C9-4361-9638-A509D208CC3F}"/>
              </a:ext>
            </a:extLst>
          </p:cNvPr>
          <p:cNvSpPr txBox="1"/>
          <p:nvPr/>
        </p:nvSpPr>
        <p:spPr>
          <a:xfrm>
            <a:off x="7314944" y="4062773"/>
            <a:ext cx="839826" cy="626018"/>
          </a:xfrm>
          <a:prstGeom prst="rect">
            <a:avLst/>
          </a:prstGeom>
          <a:noFill/>
        </p:spPr>
        <p:txBody>
          <a:bodyPr wrap="square" lIns="71323" tIns="35662" rIns="71323" bIns="35662" rtlCol="0">
            <a:spAutoFit/>
          </a:bodyPr>
          <a:lstStyle/>
          <a:p>
            <a:r>
              <a:rPr lang="en-US" altLang="ko-KR" dirty="0"/>
              <a:t>Grid W, H</a:t>
            </a:r>
            <a:endParaRPr lang="ko-KR" altLang="en-US" dirty="0"/>
          </a:p>
        </p:txBody>
      </p:sp>
      <p:sp>
        <p:nvSpPr>
          <p:cNvPr id="81" name="TextBox 80">
            <a:extLst>
              <a:ext uri="{FF2B5EF4-FFF2-40B4-BE49-F238E27FC236}">
                <a16:creationId xmlns:a16="http://schemas.microsoft.com/office/drawing/2014/main" xmlns="" id="{F8D59319-3A66-4013-BA10-C7B4B4A24897}"/>
              </a:ext>
            </a:extLst>
          </p:cNvPr>
          <p:cNvSpPr txBox="1"/>
          <p:nvPr/>
        </p:nvSpPr>
        <p:spPr>
          <a:xfrm>
            <a:off x="7645442" y="3691695"/>
            <a:ext cx="839826" cy="626018"/>
          </a:xfrm>
          <a:prstGeom prst="rect">
            <a:avLst/>
          </a:prstGeom>
          <a:noFill/>
        </p:spPr>
        <p:txBody>
          <a:bodyPr wrap="square" lIns="71323" tIns="35662" rIns="71323" bIns="35662" rtlCol="0">
            <a:spAutoFit/>
          </a:bodyPr>
          <a:lstStyle/>
          <a:p>
            <a:r>
              <a:rPr lang="en-US" altLang="ko-KR" dirty="0"/>
              <a:t>Grid Conf</a:t>
            </a:r>
            <a:endParaRPr lang="ko-KR" altLang="en-US" dirty="0"/>
          </a:p>
        </p:txBody>
      </p:sp>
      <p:sp>
        <p:nvSpPr>
          <p:cNvPr id="82" name="TextBox 81">
            <a:extLst>
              <a:ext uri="{FF2B5EF4-FFF2-40B4-BE49-F238E27FC236}">
                <a16:creationId xmlns:a16="http://schemas.microsoft.com/office/drawing/2014/main" xmlns="" id="{91521B2D-99D5-4489-8ABA-010C8F3C45A9}"/>
              </a:ext>
            </a:extLst>
          </p:cNvPr>
          <p:cNvSpPr txBox="1"/>
          <p:nvPr/>
        </p:nvSpPr>
        <p:spPr>
          <a:xfrm>
            <a:off x="7987427" y="3353023"/>
            <a:ext cx="839826" cy="349019"/>
          </a:xfrm>
          <a:prstGeom prst="rect">
            <a:avLst/>
          </a:prstGeom>
          <a:noFill/>
        </p:spPr>
        <p:txBody>
          <a:bodyPr wrap="square" lIns="71323" tIns="35662" rIns="71323" bIns="35662" rtlCol="0">
            <a:spAutoFit/>
          </a:bodyPr>
          <a:lstStyle/>
          <a:p>
            <a:r>
              <a:rPr lang="en-US" altLang="ko-KR" dirty="0"/>
              <a:t>Prod</a:t>
            </a:r>
          </a:p>
        </p:txBody>
      </p:sp>
      <p:sp>
        <p:nvSpPr>
          <p:cNvPr id="83" name="TextBox 82">
            <a:extLst>
              <a:ext uri="{FF2B5EF4-FFF2-40B4-BE49-F238E27FC236}">
                <a16:creationId xmlns:a16="http://schemas.microsoft.com/office/drawing/2014/main" xmlns="" id="{64BE4757-80A5-4971-B9FB-5F1A205BE3AB}"/>
              </a:ext>
            </a:extLst>
          </p:cNvPr>
          <p:cNvSpPr txBox="1"/>
          <p:nvPr/>
        </p:nvSpPr>
        <p:spPr>
          <a:xfrm>
            <a:off x="5415539" y="4805518"/>
            <a:ext cx="3623963" cy="626018"/>
          </a:xfrm>
          <a:prstGeom prst="rect">
            <a:avLst/>
          </a:prstGeom>
          <a:noFill/>
        </p:spPr>
        <p:txBody>
          <a:bodyPr wrap="square" lIns="71323" tIns="35662" rIns="71323" bIns="35662" rtlCol="0">
            <a:spAutoFit/>
          </a:bodyPr>
          <a:lstStyle/>
          <a:p>
            <a:pPr algn="ctr"/>
            <a:r>
              <a:rPr lang="en-US" altLang="ko-KR" dirty="0"/>
              <a:t>shape(batch, width, height, anchor, [</a:t>
            </a:r>
            <a:r>
              <a:rPr lang="en-US" altLang="ko-KR" dirty="0" err="1"/>
              <a:t>x,y,w,h</a:t>
            </a:r>
            <a:r>
              <a:rPr lang="en-US" altLang="ko-KR" dirty="0"/>
              <a:t>]..[</a:t>
            </a:r>
            <a:r>
              <a:rPr lang="en-US" altLang="ko-KR" dirty="0" err="1"/>
              <a:t>cf</a:t>
            </a:r>
            <a:r>
              <a:rPr lang="en-US" altLang="ko-KR" dirty="0"/>
              <a:t>]..[</a:t>
            </a:r>
            <a:r>
              <a:rPr lang="en-US" altLang="ko-KR" dirty="0" err="1"/>
              <a:t>pred</a:t>
            </a:r>
            <a:r>
              <a:rPr lang="en-US" altLang="ko-KR" dirty="0"/>
              <a:t>])</a:t>
            </a:r>
          </a:p>
        </p:txBody>
      </p:sp>
      <p:sp>
        <p:nvSpPr>
          <p:cNvPr id="84" name="화살표: 오른쪽 83">
            <a:extLst>
              <a:ext uri="{FF2B5EF4-FFF2-40B4-BE49-F238E27FC236}">
                <a16:creationId xmlns:a16="http://schemas.microsoft.com/office/drawing/2014/main" xmlns="" id="{E5873747-3261-4CBC-B603-E3927237D73D}"/>
              </a:ext>
            </a:extLst>
          </p:cNvPr>
          <p:cNvSpPr/>
          <p:nvPr/>
        </p:nvSpPr>
        <p:spPr>
          <a:xfrm>
            <a:off x="2217949" y="3043376"/>
            <a:ext cx="487781" cy="813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grpSp>
        <p:nvGrpSpPr>
          <p:cNvPr id="85" name="Google Shape;767;gd9a54310e3_0_483">
            <a:extLst>
              <a:ext uri="{FF2B5EF4-FFF2-40B4-BE49-F238E27FC236}">
                <a16:creationId xmlns:a16="http://schemas.microsoft.com/office/drawing/2014/main" xmlns="" id="{E9515494-958D-4062-8538-7371619C5D20}"/>
              </a:ext>
            </a:extLst>
          </p:cNvPr>
          <p:cNvGrpSpPr/>
          <p:nvPr/>
        </p:nvGrpSpPr>
        <p:grpSpPr>
          <a:xfrm>
            <a:off x="497115" y="2647786"/>
            <a:ext cx="1311080" cy="1572895"/>
            <a:chOff x="1553427" y="866403"/>
            <a:chExt cx="4005743" cy="4325100"/>
          </a:xfrm>
        </p:grpSpPr>
        <p:sp>
          <p:nvSpPr>
            <p:cNvPr id="86" name="Google Shape;768;gd9a54310e3_0_483">
              <a:extLst>
                <a:ext uri="{FF2B5EF4-FFF2-40B4-BE49-F238E27FC236}">
                  <a16:creationId xmlns:a16="http://schemas.microsoft.com/office/drawing/2014/main" xmlns="" id="{2AD99341-E110-4DE3-8D9F-BB8BCBBCC392}"/>
                </a:ext>
              </a:extLst>
            </p:cNvPr>
            <p:cNvSpPr/>
            <p:nvPr/>
          </p:nvSpPr>
          <p:spPr>
            <a:xfrm>
              <a:off x="2472021" y="871171"/>
              <a:ext cx="30870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87" name="Google Shape;769;gd9a54310e3_0_483">
              <a:extLst>
                <a:ext uri="{FF2B5EF4-FFF2-40B4-BE49-F238E27FC236}">
                  <a16:creationId xmlns:a16="http://schemas.microsoft.com/office/drawing/2014/main" xmlns="" id="{EFE25E1D-E396-4ED1-A8AA-627256419181}"/>
                </a:ext>
              </a:extLst>
            </p:cNvPr>
            <p:cNvSpPr/>
            <p:nvPr/>
          </p:nvSpPr>
          <p:spPr>
            <a:xfrm>
              <a:off x="1553427" y="2104354"/>
              <a:ext cx="32088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tLang="ko-KR" sz="1400" dirty="0" err="1">
                  <a:solidFill>
                    <a:srgbClr val="000000"/>
                  </a:solidFill>
                  <a:latin typeface="Malgun Gothic"/>
                  <a:ea typeface="Malgun Gothic"/>
                  <a:cs typeface="Malgun Gothic"/>
                  <a:sym typeface="Malgun Gothic"/>
                </a:rPr>
                <a:t>S_Box</a:t>
              </a:r>
              <a:endParaRPr sz="1400" dirty="0">
                <a:solidFill>
                  <a:srgbClr val="000000"/>
                </a:solidFill>
                <a:latin typeface="Malgun Gothic"/>
                <a:ea typeface="Malgun Gothic"/>
                <a:cs typeface="Malgun Gothic"/>
                <a:sym typeface="Malgun Gothic"/>
              </a:endParaRPr>
            </a:p>
          </p:txBody>
        </p:sp>
        <p:sp>
          <p:nvSpPr>
            <p:cNvPr id="88" name="Google Shape;770;gd9a54310e3_0_483">
              <a:extLst>
                <a:ext uri="{FF2B5EF4-FFF2-40B4-BE49-F238E27FC236}">
                  <a16:creationId xmlns:a16="http://schemas.microsoft.com/office/drawing/2014/main" xmlns="" id="{BCB4F622-52D4-4128-A049-94A90DAD085A}"/>
                </a:ext>
              </a:extLst>
            </p:cNvPr>
            <p:cNvSpPr/>
            <p:nvPr/>
          </p:nvSpPr>
          <p:spPr>
            <a:xfrm>
              <a:off x="1553427" y="871171"/>
              <a:ext cx="4005743" cy="1233183"/>
            </a:xfrm>
            <a:prstGeom prst="flowChartInputOutpu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89" name="Google Shape;771;gd9a54310e3_0_483">
              <a:extLst>
                <a:ext uri="{FF2B5EF4-FFF2-40B4-BE49-F238E27FC236}">
                  <a16:creationId xmlns:a16="http://schemas.microsoft.com/office/drawing/2014/main" xmlns="" id="{19D105A6-70E4-484B-9D24-69B2E3D019E4}"/>
                </a:ext>
              </a:extLst>
            </p:cNvPr>
            <p:cNvSpPr/>
            <p:nvPr/>
          </p:nvSpPr>
          <p:spPr>
            <a:xfrm rot="5400000" flipH="1">
              <a:off x="2998970" y="2631303"/>
              <a:ext cx="4325100" cy="795300"/>
            </a:xfrm>
            <a:prstGeom prst="parallelogram">
              <a:avLst>
                <a:gd name="adj" fmla="val 156893"/>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grpSp>
    </p:spTree>
    <p:extLst>
      <p:ext uri="{BB962C8B-B14F-4D97-AF65-F5344CB8AC3E}">
        <p14:creationId xmlns:p14="http://schemas.microsoft.com/office/powerpoint/2010/main" val="7344639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72528AF0-0661-42FA-BD2E-B4A5D459083F}"/>
              </a:ext>
            </a:extLst>
          </p:cNvPr>
          <p:cNvSpPr/>
          <p:nvPr/>
        </p:nvSpPr>
        <p:spPr>
          <a:xfrm flipH="1">
            <a:off x="3158454" y="1058330"/>
            <a:ext cx="308296" cy="31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4" name="그림 3">
            <a:extLst>
              <a:ext uri="{FF2B5EF4-FFF2-40B4-BE49-F238E27FC236}">
                <a16:creationId xmlns:a16="http://schemas.microsoft.com/office/drawing/2014/main" xmlns="" id="{EAB55B34-3F72-41DC-8773-D3EA71256AF9}"/>
              </a:ext>
            </a:extLst>
          </p:cNvPr>
          <p:cNvPicPr>
            <a:picLocks noChangeAspect="1"/>
          </p:cNvPicPr>
          <p:nvPr/>
        </p:nvPicPr>
        <p:blipFill rotWithShape="1">
          <a:blip r:embed="rId3"/>
          <a:srcRect l="3204" t="39284" r="5057" b="47713"/>
          <a:stretch/>
        </p:blipFill>
        <p:spPr>
          <a:xfrm>
            <a:off x="2923310" y="913285"/>
            <a:ext cx="5555673" cy="781464"/>
          </a:xfrm>
          <a:prstGeom prst="rect">
            <a:avLst/>
          </a:prstGeom>
        </p:spPr>
      </p:pic>
      <p:sp>
        <p:nvSpPr>
          <p:cNvPr id="71" name="직사각형 70">
            <a:extLst>
              <a:ext uri="{FF2B5EF4-FFF2-40B4-BE49-F238E27FC236}">
                <a16:creationId xmlns:a16="http://schemas.microsoft.com/office/drawing/2014/main" xmlns="" id="{FE8569AD-8F81-4310-984D-C8CD9B26F806}"/>
              </a:ext>
            </a:extLst>
          </p:cNvPr>
          <p:cNvSpPr/>
          <p:nvPr/>
        </p:nvSpPr>
        <p:spPr>
          <a:xfrm>
            <a:off x="327188" y="1216189"/>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bbox_giou</a:t>
            </a:r>
            <a:endParaRPr lang="ko-KR" altLang="en-US" dirty="0"/>
          </a:p>
        </p:txBody>
      </p:sp>
      <p:sp>
        <p:nvSpPr>
          <p:cNvPr id="18" name="직사각형 17">
            <a:extLst>
              <a:ext uri="{FF2B5EF4-FFF2-40B4-BE49-F238E27FC236}">
                <a16:creationId xmlns:a16="http://schemas.microsoft.com/office/drawing/2014/main" xmlns="" id="{184B2E3A-30E2-4797-A14A-BC91900CA8C9}"/>
              </a:ext>
            </a:extLst>
          </p:cNvPr>
          <p:cNvSpPr/>
          <p:nvPr/>
        </p:nvSpPr>
        <p:spPr>
          <a:xfrm>
            <a:off x="2921613" y="913284"/>
            <a:ext cx="3368351" cy="145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7172" name="Picture 4"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xmlns="" id="{AF769F5C-F3E1-43E9-9159-3E1B58E1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28" y="2451829"/>
            <a:ext cx="2833688" cy="245586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R-172: Generalized Intersection over Union: A Metric and A Loss for  Bounding Box Regression - YouTube">
            <a:extLst>
              <a:ext uri="{FF2B5EF4-FFF2-40B4-BE49-F238E27FC236}">
                <a16:creationId xmlns:a16="http://schemas.microsoft.com/office/drawing/2014/main" xmlns="" id="{D2F5C864-931C-43F0-82F5-93077334B8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3223" y="2188003"/>
            <a:ext cx="4572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868;gd9a54310e3_0_424">
            <a:extLst>
              <a:ext uri="{FF2B5EF4-FFF2-40B4-BE49-F238E27FC236}">
                <a16:creationId xmlns:a16="http://schemas.microsoft.com/office/drawing/2014/main" xmlns="" id="{ED33ED0B-6937-400D-85DB-9CAC46C80799}"/>
              </a:ext>
            </a:extLst>
          </p:cNvPr>
          <p:cNvSpPr/>
          <p:nvPr/>
        </p:nvSpPr>
        <p:spPr>
          <a:xfrm>
            <a:off x="6893030" y="3326726"/>
            <a:ext cx="797684" cy="574010"/>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5" name="Google Shape;868;gd9a54310e3_0_424">
            <a:extLst>
              <a:ext uri="{FF2B5EF4-FFF2-40B4-BE49-F238E27FC236}">
                <a16:creationId xmlns:a16="http://schemas.microsoft.com/office/drawing/2014/main" xmlns="" id="{69F2607A-E821-46E7-BD1D-2B6DA3AEC87D}"/>
              </a:ext>
            </a:extLst>
          </p:cNvPr>
          <p:cNvSpPr/>
          <p:nvPr/>
        </p:nvSpPr>
        <p:spPr>
          <a:xfrm>
            <a:off x="7440284" y="3819980"/>
            <a:ext cx="797684" cy="574010"/>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6" name="직사각형 25">
            <a:extLst>
              <a:ext uri="{FF2B5EF4-FFF2-40B4-BE49-F238E27FC236}">
                <a16:creationId xmlns:a16="http://schemas.microsoft.com/office/drawing/2014/main" xmlns="" id="{C04E855C-0411-4D04-9CD4-52B8A3D04197}"/>
              </a:ext>
            </a:extLst>
          </p:cNvPr>
          <p:cNvSpPr/>
          <p:nvPr/>
        </p:nvSpPr>
        <p:spPr>
          <a:xfrm>
            <a:off x="6333226" y="3028012"/>
            <a:ext cx="648746" cy="1913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5650518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3" name="그림 2">
            <a:extLst>
              <a:ext uri="{FF2B5EF4-FFF2-40B4-BE49-F238E27FC236}">
                <a16:creationId xmlns:a16="http://schemas.microsoft.com/office/drawing/2014/main" xmlns="" id="{8B47B13A-535D-4D27-9392-F7FCB4229ED4}"/>
              </a:ext>
            </a:extLst>
          </p:cNvPr>
          <p:cNvPicPr>
            <a:picLocks noChangeAspect="1"/>
          </p:cNvPicPr>
          <p:nvPr/>
        </p:nvPicPr>
        <p:blipFill rotWithShape="1">
          <a:blip r:embed="rId3"/>
          <a:srcRect b="23464"/>
          <a:stretch/>
        </p:blipFill>
        <p:spPr>
          <a:xfrm>
            <a:off x="5102063" y="769268"/>
            <a:ext cx="3468414" cy="4374043"/>
          </a:xfrm>
          <a:prstGeom prst="rect">
            <a:avLst/>
          </a:prstGeom>
        </p:spPr>
      </p:pic>
      <p:sp>
        <p:nvSpPr>
          <p:cNvPr id="14" name="직사각형 13">
            <a:extLst>
              <a:ext uri="{FF2B5EF4-FFF2-40B4-BE49-F238E27FC236}">
                <a16:creationId xmlns:a16="http://schemas.microsoft.com/office/drawing/2014/main" xmlns="" id="{E29F6F71-DC96-4DB0-80BC-A4D6D0865A27}"/>
              </a:ext>
            </a:extLst>
          </p:cNvPr>
          <p:cNvSpPr/>
          <p:nvPr/>
        </p:nvSpPr>
        <p:spPr>
          <a:xfrm>
            <a:off x="5243631" y="1899702"/>
            <a:ext cx="2514915" cy="3649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7" name="직사각형 16">
            <a:extLst>
              <a:ext uri="{FF2B5EF4-FFF2-40B4-BE49-F238E27FC236}">
                <a16:creationId xmlns:a16="http://schemas.microsoft.com/office/drawing/2014/main" xmlns="" id="{AC65FB1C-253D-4F38-8490-5F57854593FA}"/>
              </a:ext>
            </a:extLst>
          </p:cNvPr>
          <p:cNvSpPr/>
          <p:nvPr/>
        </p:nvSpPr>
        <p:spPr>
          <a:xfrm>
            <a:off x="5243631" y="2256946"/>
            <a:ext cx="2514915" cy="1693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9" name="직사각형 18">
            <a:extLst>
              <a:ext uri="{FF2B5EF4-FFF2-40B4-BE49-F238E27FC236}">
                <a16:creationId xmlns:a16="http://schemas.microsoft.com/office/drawing/2014/main" xmlns="" id="{831A3B30-2A2F-42F6-B2BD-FB6542477319}"/>
              </a:ext>
            </a:extLst>
          </p:cNvPr>
          <p:cNvSpPr/>
          <p:nvPr/>
        </p:nvSpPr>
        <p:spPr>
          <a:xfrm>
            <a:off x="5243631" y="4014262"/>
            <a:ext cx="3033811" cy="293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0" name="직사각형 19">
            <a:extLst>
              <a:ext uri="{FF2B5EF4-FFF2-40B4-BE49-F238E27FC236}">
                <a16:creationId xmlns:a16="http://schemas.microsoft.com/office/drawing/2014/main" xmlns="" id="{E67159FA-3C3E-4ACE-B3F1-916BB801DE33}"/>
              </a:ext>
            </a:extLst>
          </p:cNvPr>
          <p:cNvSpPr/>
          <p:nvPr/>
        </p:nvSpPr>
        <p:spPr>
          <a:xfrm>
            <a:off x="5243631" y="4336626"/>
            <a:ext cx="3033811" cy="293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1" name="직사각형 20">
            <a:extLst>
              <a:ext uri="{FF2B5EF4-FFF2-40B4-BE49-F238E27FC236}">
                <a16:creationId xmlns:a16="http://schemas.microsoft.com/office/drawing/2014/main" xmlns="" id="{D84A1FD0-4631-47FE-B86C-C64C47C0BBEC}"/>
              </a:ext>
            </a:extLst>
          </p:cNvPr>
          <p:cNvSpPr/>
          <p:nvPr/>
        </p:nvSpPr>
        <p:spPr>
          <a:xfrm>
            <a:off x="5243631" y="4658990"/>
            <a:ext cx="3033811" cy="426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4" name="직사각형 23">
            <a:extLst>
              <a:ext uri="{FF2B5EF4-FFF2-40B4-BE49-F238E27FC236}">
                <a16:creationId xmlns:a16="http://schemas.microsoft.com/office/drawing/2014/main" xmlns="" id="{EF852D96-0CBF-474B-91AE-1BB94613ECB7}"/>
              </a:ext>
            </a:extLst>
          </p:cNvPr>
          <p:cNvSpPr/>
          <p:nvPr/>
        </p:nvSpPr>
        <p:spPr>
          <a:xfrm>
            <a:off x="327188" y="875119"/>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t>Area</a:t>
            </a:r>
            <a:endParaRPr lang="ko-KR" altLang="en-US" dirty="0"/>
          </a:p>
        </p:txBody>
      </p:sp>
      <p:sp>
        <p:nvSpPr>
          <p:cNvPr id="25" name="직사각형 24">
            <a:extLst>
              <a:ext uri="{FF2B5EF4-FFF2-40B4-BE49-F238E27FC236}">
                <a16:creationId xmlns:a16="http://schemas.microsoft.com/office/drawing/2014/main" xmlns="" id="{5D6550A3-6717-45CF-A0AA-5DC06BDD552A}"/>
              </a:ext>
            </a:extLst>
          </p:cNvPr>
          <p:cNvSpPr/>
          <p:nvPr/>
        </p:nvSpPr>
        <p:spPr>
          <a:xfrm>
            <a:off x="327188" y="1598324"/>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Xcentor</a:t>
            </a:r>
            <a:r>
              <a:rPr lang="en-US" altLang="ko-KR" dirty="0"/>
              <a:t> , </a:t>
            </a:r>
            <a:r>
              <a:rPr lang="en-US" altLang="ko-KR" dirty="0" err="1"/>
              <a:t>Ycentor</a:t>
            </a:r>
            <a:endParaRPr lang="ko-KR" altLang="en-US" dirty="0"/>
          </a:p>
        </p:txBody>
      </p:sp>
      <p:sp>
        <p:nvSpPr>
          <p:cNvPr id="27" name="직사각형 26">
            <a:extLst>
              <a:ext uri="{FF2B5EF4-FFF2-40B4-BE49-F238E27FC236}">
                <a16:creationId xmlns:a16="http://schemas.microsoft.com/office/drawing/2014/main" xmlns="" id="{55B764E0-2183-4158-9470-77BB46DA8D91}"/>
              </a:ext>
            </a:extLst>
          </p:cNvPr>
          <p:cNvSpPr/>
          <p:nvPr/>
        </p:nvSpPr>
        <p:spPr>
          <a:xfrm>
            <a:off x="327188" y="2321529"/>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Bbox</a:t>
            </a:r>
            <a:r>
              <a:rPr lang="en-US" altLang="ko-KR" dirty="0"/>
              <a:t>  Coordinates</a:t>
            </a:r>
            <a:endParaRPr lang="ko-KR" altLang="en-US" dirty="0"/>
          </a:p>
        </p:txBody>
      </p:sp>
      <p:sp>
        <p:nvSpPr>
          <p:cNvPr id="28" name="직사각형 27">
            <a:extLst>
              <a:ext uri="{FF2B5EF4-FFF2-40B4-BE49-F238E27FC236}">
                <a16:creationId xmlns:a16="http://schemas.microsoft.com/office/drawing/2014/main" xmlns="" id="{AEC3421F-336D-4DF7-88A5-542923F46B00}"/>
              </a:ext>
            </a:extLst>
          </p:cNvPr>
          <p:cNvSpPr/>
          <p:nvPr/>
        </p:nvSpPr>
        <p:spPr>
          <a:xfrm>
            <a:off x="327188" y="3044734"/>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Inter_area</a:t>
            </a:r>
            <a:r>
              <a:rPr lang="en-US" altLang="ko-KR" dirty="0"/>
              <a:t>, </a:t>
            </a:r>
            <a:r>
              <a:rPr lang="en-US" altLang="ko-KR" dirty="0" err="1"/>
              <a:t>union_area</a:t>
            </a:r>
            <a:endParaRPr lang="ko-KR" altLang="en-US" dirty="0"/>
          </a:p>
        </p:txBody>
      </p:sp>
      <p:sp>
        <p:nvSpPr>
          <p:cNvPr id="29" name="직사각형 28">
            <a:extLst>
              <a:ext uri="{FF2B5EF4-FFF2-40B4-BE49-F238E27FC236}">
                <a16:creationId xmlns:a16="http://schemas.microsoft.com/office/drawing/2014/main" xmlns="" id="{EC7F4C0E-7600-41F4-9465-6BCC77666935}"/>
              </a:ext>
            </a:extLst>
          </p:cNvPr>
          <p:cNvSpPr/>
          <p:nvPr/>
        </p:nvSpPr>
        <p:spPr>
          <a:xfrm>
            <a:off x="327188" y="3767939"/>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iou</a:t>
            </a:r>
            <a:endParaRPr lang="ko-KR" altLang="en-US" dirty="0"/>
          </a:p>
        </p:txBody>
      </p:sp>
      <p:sp>
        <p:nvSpPr>
          <p:cNvPr id="2" name="타원 1">
            <a:extLst>
              <a:ext uri="{FF2B5EF4-FFF2-40B4-BE49-F238E27FC236}">
                <a16:creationId xmlns:a16="http://schemas.microsoft.com/office/drawing/2014/main" xmlns="" id="{BC95E27E-D1F6-4E9D-A0AA-6671EC31A01A}"/>
              </a:ext>
            </a:extLst>
          </p:cNvPr>
          <p:cNvSpPr/>
          <p:nvPr/>
        </p:nvSpPr>
        <p:spPr>
          <a:xfrm>
            <a:off x="1110698" y="4491144"/>
            <a:ext cx="108753" cy="120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2" name="타원 21">
            <a:extLst>
              <a:ext uri="{FF2B5EF4-FFF2-40B4-BE49-F238E27FC236}">
                <a16:creationId xmlns:a16="http://schemas.microsoft.com/office/drawing/2014/main" xmlns="" id="{BDA27E9F-C1CB-4A1F-9C35-0085866F81EA}"/>
              </a:ext>
            </a:extLst>
          </p:cNvPr>
          <p:cNvSpPr/>
          <p:nvPr/>
        </p:nvSpPr>
        <p:spPr>
          <a:xfrm>
            <a:off x="1110698" y="4811923"/>
            <a:ext cx="108753" cy="120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3" name="타원 22">
            <a:extLst>
              <a:ext uri="{FF2B5EF4-FFF2-40B4-BE49-F238E27FC236}">
                <a16:creationId xmlns:a16="http://schemas.microsoft.com/office/drawing/2014/main" xmlns="" id="{0BDF0BF3-ECC9-48F6-AE06-892317FEE3CC}"/>
              </a:ext>
            </a:extLst>
          </p:cNvPr>
          <p:cNvSpPr/>
          <p:nvPr/>
        </p:nvSpPr>
        <p:spPr>
          <a:xfrm>
            <a:off x="1110698" y="5132701"/>
            <a:ext cx="108753" cy="120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26" name="Picture 4"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xmlns="" id="{94BD55E6-7DCE-4175-BAFB-15DBAF64EC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592" y="935560"/>
            <a:ext cx="2833688" cy="245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5707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3" name="그림 2">
            <a:extLst>
              <a:ext uri="{FF2B5EF4-FFF2-40B4-BE49-F238E27FC236}">
                <a16:creationId xmlns:a16="http://schemas.microsoft.com/office/drawing/2014/main" xmlns="" id="{8B47B13A-535D-4D27-9392-F7FCB4229ED4}"/>
              </a:ext>
            </a:extLst>
          </p:cNvPr>
          <p:cNvPicPr>
            <a:picLocks noChangeAspect="1"/>
          </p:cNvPicPr>
          <p:nvPr/>
        </p:nvPicPr>
        <p:blipFill rotWithShape="1">
          <a:blip r:embed="rId3"/>
          <a:srcRect t="24512" b="-1048"/>
          <a:stretch/>
        </p:blipFill>
        <p:spPr>
          <a:xfrm>
            <a:off x="5102063" y="841276"/>
            <a:ext cx="3468414" cy="4374043"/>
          </a:xfrm>
          <a:prstGeom prst="rect">
            <a:avLst/>
          </a:prstGeom>
        </p:spPr>
      </p:pic>
      <p:sp>
        <p:nvSpPr>
          <p:cNvPr id="19" name="직사각형 18">
            <a:extLst>
              <a:ext uri="{FF2B5EF4-FFF2-40B4-BE49-F238E27FC236}">
                <a16:creationId xmlns:a16="http://schemas.microsoft.com/office/drawing/2014/main" xmlns="" id="{831A3B30-2A2F-42F6-B2BD-FB6542477319}"/>
              </a:ext>
            </a:extLst>
          </p:cNvPr>
          <p:cNvSpPr/>
          <p:nvPr/>
        </p:nvSpPr>
        <p:spPr>
          <a:xfrm>
            <a:off x="5243631" y="3783683"/>
            <a:ext cx="3173006" cy="5958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0" name="직사각형 19">
            <a:extLst>
              <a:ext uri="{FF2B5EF4-FFF2-40B4-BE49-F238E27FC236}">
                <a16:creationId xmlns:a16="http://schemas.microsoft.com/office/drawing/2014/main" xmlns="" id="{E67159FA-3C3E-4ACE-B3F1-916BB801DE33}"/>
              </a:ext>
            </a:extLst>
          </p:cNvPr>
          <p:cNvSpPr/>
          <p:nvPr/>
        </p:nvSpPr>
        <p:spPr>
          <a:xfrm>
            <a:off x="5243631" y="4408634"/>
            <a:ext cx="3033811" cy="293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1" name="직사각형 20">
            <a:extLst>
              <a:ext uri="{FF2B5EF4-FFF2-40B4-BE49-F238E27FC236}">
                <a16:creationId xmlns:a16="http://schemas.microsoft.com/office/drawing/2014/main" xmlns="" id="{D84A1FD0-4631-47FE-B86C-C64C47C0BBEC}"/>
              </a:ext>
            </a:extLst>
          </p:cNvPr>
          <p:cNvSpPr/>
          <p:nvPr/>
        </p:nvSpPr>
        <p:spPr>
          <a:xfrm>
            <a:off x="5243631" y="4730999"/>
            <a:ext cx="3249206" cy="181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4" name="직사각형 23">
            <a:extLst>
              <a:ext uri="{FF2B5EF4-FFF2-40B4-BE49-F238E27FC236}">
                <a16:creationId xmlns:a16="http://schemas.microsoft.com/office/drawing/2014/main" xmlns="" id="{EF852D96-0CBF-474B-91AE-1BB94613ECB7}"/>
              </a:ext>
            </a:extLst>
          </p:cNvPr>
          <p:cNvSpPr/>
          <p:nvPr/>
        </p:nvSpPr>
        <p:spPr>
          <a:xfrm>
            <a:off x="327188" y="947127"/>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t>Area</a:t>
            </a:r>
            <a:endParaRPr lang="ko-KR" altLang="en-US" dirty="0"/>
          </a:p>
        </p:txBody>
      </p:sp>
      <p:sp>
        <p:nvSpPr>
          <p:cNvPr id="25" name="직사각형 24">
            <a:extLst>
              <a:ext uri="{FF2B5EF4-FFF2-40B4-BE49-F238E27FC236}">
                <a16:creationId xmlns:a16="http://schemas.microsoft.com/office/drawing/2014/main" xmlns="" id="{5D6550A3-6717-45CF-A0AA-5DC06BDD552A}"/>
              </a:ext>
            </a:extLst>
          </p:cNvPr>
          <p:cNvSpPr/>
          <p:nvPr/>
        </p:nvSpPr>
        <p:spPr>
          <a:xfrm>
            <a:off x="327188" y="1670332"/>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Xcentor</a:t>
            </a:r>
            <a:r>
              <a:rPr lang="en-US" altLang="ko-KR" dirty="0"/>
              <a:t> , </a:t>
            </a:r>
            <a:r>
              <a:rPr lang="en-US" altLang="ko-KR" dirty="0" err="1"/>
              <a:t>Ycentor</a:t>
            </a:r>
            <a:endParaRPr lang="ko-KR" altLang="en-US" dirty="0"/>
          </a:p>
        </p:txBody>
      </p:sp>
      <p:sp>
        <p:nvSpPr>
          <p:cNvPr id="27" name="직사각형 26">
            <a:extLst>
              <a:ext uri="{FF2B5EF4-FFF2-40B4-BE49-F238E27FC236}">
                <a16:creationId xmlns:a16="http://schemas.microsoft.com/office/drawing/2014/main" xmlns="" id="{55B764E0-2183-4158-9470-77BB46DA8D91}"/>
              </a:ext>
            </a:extLst>
          </p:cNvPr>
          <p:cNvSpPr/>
          <p:nvPr/>
        </p:nvSpPr>
        <p:spPr>
          <a:xfrm>
            <a:off x="327188" y="2393537"/>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Bbox</a:t>
            </a:r>
            <a:r>
              <a:rPr lang="en-US" altLang="ko-KR" dirty="0"/>
              <a:t>  Coordinates</a:t>
            </a:r>
            <a:endParaRPr lang="ko-KR" altLang="en-US" dirty="0"/>
          </a:p>
        </p:txBody>
      </p:sp>
      <p:sp>
        <p:nvSpPr>
          <p:cNvPr id="28" name="직사각형 27">
            <a:extLst>
              <a:ext uri="{FF2B5EF4-FFF2-40B4-BE49-F238E27FC236}">
                <a16:creationId xmlns:a16="http://schemas.microsoft.com/office/drawing/2014/main" xmlns="" id="{AEC3421F-336D-4DF7-88A5-542923F46B00}"/>
              </a:ext>
            </a:extLst>
          </p:cNvPr>
          <p:cNvSpPr/>
          <p:nvPr/>
        </p:nvSpPr>
        <p:spPr>
          <a:xfrm>
            <a:off x="327188" y="3116742"/>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Inter_area</a:t>
            </a:r>
            <a:r>
              <a:rPr lang="en-US" altLang="ko-KR" dirty="0"/>
              <a:t>, </a:t>
            </a:r>
            <a:r>
              <a:rPr lang="en-US" altLang="ko-KR" dirty="0" err="1"/>
              <a:t>union_area</a:t>
            </a:r>
            <a:endParaRPr lang="ko-KR" altLang="en-US" dirty="0"/>
          </a:p>
        </p:txBody>
      </p:sp>
      <p:sp>
        <p:nvSpPr>
          <p:cNvPr id="29" name="직사각형 28">
            <a:extLst>
              <a:ext uri="{FF2B5EF4-FFF2-40B4-BE49-F238E27FC236}">
                <a16:creationId xmlns:a16="http://schemas.microsoft.com/office/drawing/2014/main" xmlns="" id="{EC7F4C0E-7600-41F4-9465-6BCC77666935}"/>
              </a:ext>
            </a:extLst>
          </p:cNvPr>
          <p:cNvSpPr/>
          <p:nvPr/>
        </p:nvSpPr>
        <p:spPr>
          <a:xfrm>
            <a:off x="327188" y="3839947"/>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iou</a:t>
            </a:r>
            <a:endParaRPr lang="ko-KR" altLang="en-US" dirty="0"/>
          </a:p>
        </p:txBody>
      </p:sp>
      <p:sp>
        <p:nvSpPr>
          <p:cNvPr id="18" name="직사각형 17">
            <a:extLst>
              <a:ext uri="{FF2B5EF4-FFF2-40B4-BE49-F238E27FC236}">
                <a16:creationId xmlns:a16="http://schemas.microsoft.com/office/drawing/2014/main" xmlns="" id="{D4D54BC1-8820-4285-AE98-35216A11C116}"/>
              </a:ext>
            </a:extLst>
          </p:cNvPr>
          <p:cNvSpPr/>
          <p:nvPr/>
        </p:nvSpPr>
        <p:spPr>
          <a:xfrm>
            <a:off x="2467715" y="947127"/>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Enclose_area</a:t>
            </a:r>
            <a:endParaRPr lang="ko-KR" altLang="en-US" dirty="0"/>
          </a:p>
        </p:txBody>
      </p:sp>
      <p:sp>
        <p:nvSpPr>
          <p:cNvPr id="22" name="직사각형 21">
            <a:extLst>
              <a:ext uri="{FF2B5EF4-FFF2-40B4-BE49-F238E27FC236}">
                <a16:creationId xmlns:a16="http://schemas.microsoft.com/office/drawing/2014/main" xmlns="" id="{BE9DFB60-E7D6-499A-B236-6370E46BD372}"/>
              </a:ext>
            </a:extLst>
          </p:cNvPr>
          <p:cNvSpPr/>
          <p:nvPr/>
        </p:nvSpPr>
        <p:spPr>
          <a:xfrm>
            <a:off x="2467715" y="1604022"/>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giou</a:t>
            </a:r>
            <a:endParaRPr lang="ko-KR" altLang="en-US" dirty="0"/>
          </a:p>
        </p:txBody>
      </p:sp>
      <p:pic>
        <p:nvPicPr>
          <p:cNvPr id="16" name="Picture 6" descr="PR-172: Generalized Intersection over Union: A Metric and A Loss for  Bounding Box Regression - YouTube">
            <a:extLst>
              <a:ext uri="{FF2B5EF4-FFF2-40B4-BE49-F238E27FC236}">
                <a16:creationId xmlns:a16="http://schemas.microsoft.com/office/drawing/2014/main" xmlns="" id="{2E18663D-2C38-41E1-8136-83893E7733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020" y="2623364"/>
            <a:ext cx="2639774" cy="1649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2761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66" name="Picture 10" descr="Deeplearning] YOLO9000: Better, Faster, Stronger">
            <a:extLst>
              <a:ext uri="{FF2B5EF4-FFF2-40B4-BE49-F238E27FC236}">
                <a16:creationId xmlns:a16="http://schemas.microsoft.com/office/drawing/2014/main" xmlns="" id="{970C7032-7D7E-4C51-BFA7-0E0DECAB6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470" y="1948990"/>
            <a:ext cx="2588159" cy="2819346"/>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xmlns="" id="{8B47B13A-535D-4D27-9392-F7FCB4229ED4}"/>
              </a:ext>
            </a:extLst>
          </p:cNvPr>
          <p:cNvPicPr>
            <a:picLocks noChangeAspect="1"/>
          </p:cNvPicPr>
          <p:nvPr/>
        </p:nvPicPr>
        <p:blipFill rotWithShape="1">
          <a:blip r:embed="rId4"/>
          <a:srcRect b="23464"/>
          <a:stretch/>
        </p:blipFill>
        <p:spPr>
          <a:xfrm>
            <a:off x="5102063" y="841276"/>
            <a:ext cx="3468414" cy="4374043"/>
          </a:xfrm>
          <a:prstGeom prst="rect">
            <a:avLst/>
          </a:prstGeom>
        </p:spPr>
      </p:pic>
      <p:sp>
        <p:nvSpPr>
          <p:cNvPr id="24" name="직사각형 23">
            <a:extLst>
              <a:ext uri="{FF2B5EF4-FFF2-40B4-BE49-F238E27FC236}">
                <a16:creationId xmlns:a16="http://schemas.microsoft.com/office/drawing/2014/main" xmlns="" id="{EF852D96-0CBF-474B-91AE-1BB94613ECB7}"/>
              </a:ext>
            </a:extLst>
          </p:cNvPr>
          <p:cNvSpPr/>
          <p:nvPr/>
        </p:nvSpPr>
        <p:spPr>
          <a:xfrm>
            <a:off x="327188" y="947127"/>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t>Area</a:t>
            </a:r>
            <a:endParaRPr lang="ko-KR" altLang="en-US" dirty="0"/>
          </a:p>
        </p:txBody>
      </p:sp>
      <p:sp>
        <p:nvSpPr>
          <p:cNvPr id="32" name="직사각형 31">
            <a:extLst>
              <a:ext uri="{FF2B5EF4-FFF2-40B4-BE49-F238E27FC236}">
                <a16:creationId xmlns:a16="http://schemas.microsoft.com/office/drawing/2014/main" xmlns="" id="{0F72DB91-2E91-45CB-9543-B3F0012D200D}"/>
              </a:ext>
            </a:extLst>
          </p:cNvPr>
          <p:cNvSpPr/>
          <p:nvPr/>
        </p:nvSpPr>
        <p:spPr>
          <a:xfrm>
            <a:off x="2791437" y="947127"/>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Xcentor</a:t>
            </a:r>
            <a:r>
              <a:rPr lang="en-US" altLang="ko-KR" dirty="0"/>
              <a:t> , </a:t>
            </a:r>
            <a:r>
              <a:rPr lang="en-US" altLang="ko-KR" dirty="0" err="1"/>
              <a:t>Ycentor</a:t>
            </a:r>
            <a:endParaRPr lang="ko-KR" altLang="en-US" dirty="0"/>
          </a:p>
        </p:txBody>
      </p:sp>
      <p:sp>
        <p:nvSpPr>
          <p:cNvPr id="33" name="직사각형 32">
            <a:extLst>
              <a:ext uri="{FF2B5EF4-FFF2-40B4-BE49-F238E27FC236}">
                <a16:creationId xmlns:a16="http://schemas.microsoft.com/office/drawing/2014/main" xmlns="" id="{969B1FDA-B3BE-4A69-8FD8-FFC0843D22D7}"/>
              </a:ext>
            </a:extLst>
          </p:cNvPr>
          <p:cNvSpPr/>
          <p:nvPr/>
        </p:nvSpPr>
        <p:spPr>
          <a:xfrm>
            <a:off x="5907947" y="1957969"/>
            <a:ext cx="1434518" cy="3245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4" name="타원 3">
            <a:extLst>
              <a:ext uri="{FF2B5EF4-FFF2-40B4-BE49-F238E27FC236}">
                <a16:creationId xmlns:a16="http://schemas.microsoft.com/office/drawing/2014/main" xmlns="" id="{675AFA03-FE40-4707-8F23-EC3D68252FD6}"/>
              </a:ext>
            </a:extLst>
          </p:cNvPr>
          <p:cNvSpPr/>
          <p:nvPr/>
        </p:nvSpPr>
        <p:spPr>
          <a:xfrm>
            <a:off x="2255740" y="2545668"/>
            <a:ext cx="245139" cy="2723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9" name="타원 18">
            <a:extLst>
              <a:ext uri="{FF2B5EF4-FFF2-40B4-BE49-F238E27FC236}">
                <a16:creationId xmlns:a16="http://schemas.microsoft.com/office/drawing/2014/main" xmlns="" id="{5C84265F-6DF3-461D-8FB8-1E6D6624D6B5}"/>
              </a:ext>
            </a:extLst>
          </p:cNvPr>
          <p:cNvSpPr/>
          <p:nvPr/>
        </p:nvSpPr>
        <p:spPr>
          <a:xfrm>
            <a:off x="1933662" y="3028296"/>
            <a:ext cx="286424" cy="3182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0" name="직사각형 19">
            <a:extLst>
              <a:ext uri="{FF2B5EF4-FFF2-40B4-BE49-F238E27FC236}">
                <a16:creationId xmlns:a16="http://schemas.microsoft.com/office/drawing/2014/main" xmlns="" id="{5F093B28-0BC7-4D38-B54D-B771C6B9EB16}"/>
              </a:ext>
            </a:extLst>
          </p:cNvPr>
          <p:cNvSpPr/>
          <p:nvPr/>
        </p:nvSpPr>
        <p:spPr>
          <a:xfrm>
            <a:off x="1940589" y="2576455"/>
            <a:ext cx="927302" cy="1307288"/>
          </a:xfrm>
          <a:prstGeom prst="rect">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30118093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66" name="Picture 10" descr="Deeplearning] YOLO9000: Better, Faster, Stronger">
            <a:extLst>
              <a:ext uri="{FF2B5EF4-FFF2-40B4-BE49-F238E27FC236}">
                <a16:creationId xmlns:a16="http://schemas.microsoft.com/office/drawing/2014/main" xmlns="" id="{970C7032-7D7E-4C51-BFA7-0E0DECAB6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470" y="1876982"/>
            <a:ext cx="2588159" cy="2819346"/>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xmlns="" id="{8B47B13A-535D-4D27-9392-F7FCB4229ED4}"/>
              </a:ext>
            </a:extLst>
          </p:cNvPr>
          <p:cNvPicPr>
            <a:picLocks noChangeAspect="1"/>
          </p:cNvPicPr>
          <p:nvPr/>
        </p:nvPicPr>
        <p:blipFill rotWithShape="1">
          <a:blip r:embed="rId4"/>
          <a:srcRect b="23464"/>
          <a:stretch/>
        </p:blipFill>
        <p:spPr>
          <a:xfrm>
            <a:off x="5102063" y="769268"/>
            <a:ext cx="3468414" cy="4374043"/>
          </a:xfrm>
          <a:prstGeom prst="rect">
            <a:avLst/>
          </a:prstGeom>
        </p:spPr>
      </p:pic>
      <p:sp>
        <p:nvSpPr>
          <p:cNvPr id="24" name="직사각형 23">
            <a:extLst>
              <a:ext uri="{FF2B5EF4-FFF2-40B4-BE49-F238E27FC236}">
                <a16:creationId xmlns:a16="http://schemas.microsoft.com/office/drawing/2014/main" xmlns="" id="{EF852D96-0CBF-474B-91AE-1BB94613ECB7}"/>
              </a:ext>
            </a:extLst>
          </p:cNvPr>
          <p:cNvSpPr/>
          <p:nvPr/>
        </p:nvSpPr>
        <p:spPr>
          <a:xfrm>
            <a:off x="327188" y="875119"/>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t>Area</a:t>
            </a:r>
            <a:endParaRPr lang="ko-KR" altLang="en-US" dirty="0"/>
          </a:p>
        </p:txBody>
      </p:sp>
      <p:sp>
        <p:nvSpPr>
          <p:cNvPr id="32" name="직사각형 31">
            <a:extLst>
              <a:ext uri="{FF2B5EF4-FFF2-40B4-BE49-F238E27FC236}">
                <a16:creationId xmlns:a16="http://schemas.microsoft.com/office/drawing/2014/main" xmlns="" id="{0F72DB91-2E91-45CB-9543-B3F0012D200D}"/>
              </a:ext>
            </a:extLst>
          </p:cNvPr>
          <p:cNvSpPr/>
          <p:nvPr/>
        </p:nvSpPr>
        <p:spPr>
          <a:xfrm>
            <a:off x="2791437" y="875119"/>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Xcentor</a:t>
            </a:r>
            <a:r>
              <a:rPr lang="en-US" altLang="ko-KR" dirty="0"/>
              <a:t> , </a:t>
            </a:r>
            <a:r>
              <a:rPr lang="en-US" altLang="ko-KR" dirty="0" err="1"/>
              <a:t>Ycentor</a:t>
            </a:r>
            <a:endParaRPr lang="ko-KR" altLang="en-US" dirty="0"/>
          </a:p>
        </p:txBody>
      </p:sp>
      <p:sp>
        <p:nvSpPr>
          <p:cNvPr id="33" name="직사각형 32">
            <a:extLst>
              <a:ext uri="{FF2B5EF4-FFF2-40B4-BE49-F238E27FC236}">
                <a16:creationId xmlns:a16="http://schemas.microsoft.com/office/drawing/2014/main" xmlns="" id="{969B1FDA-B3BE-4A69-8FD8-FFC0843D22D7}"/>
              </a:ext>
            </a:extLst>
          </p:cNvPr>
          <p:cNvSpPr/>
          <p:nvPr/>
        </p:nvSpPr>
        <p:spPr>
          <a:xfrm>
            <a:off x="5243631" y="2256946"/>
            <a:ext cx="2514915" cy="1693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4" name="타원 3">
            <a:extLst>
              <a:ext uri="{FF2B5EF4-FFF2-40B4-BE49-F238E27FC236}">
                <a16:creationId xmlns:a16="http://schemas.microsoft.com/office/drawing/2014/main" xmlns="" id="{675AFA03-FE40-4707-8F23-EC3D68252FD6}"/>
              </a:ext>
            </a:extLst>
          </p:cNvPr>
          <p:cNvSpPr/>
          <p:nvPr/>
        </p:nvSpPr>
        <p:spPr>
          <a:xfrm>
            <a:off x="1887762" y="2418531"/>
            <a:ext cx="153485" cy="17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9" name="타원 18">
            <a:extLst>
              <a:ext uri="{FF2B5EF4-FFF2-40B4-BE49-F238E27FC236}">
                <a16:creationId xmlns:a16="http://schemas.microsoft.com/office/drawing/2014/main" xmlns="" id="{5C84265F-6DF3-461D-8FB8-1E6D6624D6B5}"/>
              </a:ext>
            </a:extLst>
          </p:cNvPr>
          <p:cNvSpPr/>
          <p:nvPr/>
        </p:nvSpPr>
        <p:spPr>
          <a:xfrm>
            <a:off x="2791437" y="3711835"/>
            <a:ext cx="153485" cy="17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cxnSp>
        <p:nvCxnSpPr>
          <p:cNvPr id="5" name="직선 화살표 연결선 4">
            <a:extLst>
              <a:ext uri="{FF2B5EF4-FFF2-40B4-BE49-F238E27FC236}">
                <a16:creationId xmlns:a16="http://schemas.microsoft.com/office/drawing/2014/main" xmlns="" id="{8B5DF3E4-9F2B-4280-984B-4721299358D1}"/>
              </a:ext>
            </a:extLst>
          </p:cNvPr>
          <p:cNvCxnSpPr>
            <a:cxnSpLocks/>
          </p:cNvCxnSpPr>
          <p:nvPr/>
        </p:nvCxnSpPr>
        <p:spPr>
          <a:xfrm>
            <a:off x="1934876" y="2226155"/>
            <a:ext cx="946869"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xmlns="" id="{0E43292F-EA55-463C-8236-C677FFBFACBE}"/>
              </a:ext>
            </a:extLst>
          </p:cNvPr>
          <p:cNvCxnSpPr>
            <a:cxnSpLocks/>
          </p:cNvCxnSpPr>
          <p:nvPr/>
        </p:nvCxnSpPr>
        <p:spPr>
          <a:xfrm flipV="1">
            <a:off x="1704546" y="2551357"/>
            <a:ext cx="0" cy="1252681"/>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312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 xmlns:a16="http://schemas.microsoft.com/office/drawing/2014/main" id="{5321F674-3297-4B98-AE6C-AEFF58052159}"/>
              </a:ext>
            </a:extLst>
          </p:cNvPr>
          <p:cNvPicPr>
            <a:picLocks noChangeAspect="1"/>
          </p:cNvPicPr>
          <p:nvPr/>
        </p:nvPicPr>
        <p:blipFill>
          <a:blip r:embed="rId2"/>
          <a:stretch>
            <a:fillRect/>
          </a:stretch>
        </p:blipFill>
        <p:spPr>
          <a:xfrm>
            <a:off x="539552" y="1057300"/>
            <a:ext cx="4200525" cy="2609850"/>
          </a:xfrm>
          <a:prstGeom prst="rect">
            <a:avLst/>
          </a:prstGeom>
        </p:spPr>
      </p:pic>
      <p:sp>
        <p:nvSpPr>
          <p:cNvPr id="9" name="직사각형 8">
            <a:extLst>
              <a:ext uri="{FF2B5EF4-FFF2-40B4-BE49-F238E27FC236}">
                <a16:creationId xmlns="" xmlns:a16="http://schemas.microsoft.com/office/drawing/2014/main" id="{3A98B482-E864-40EF-97F6-624AABD3A996}"/>
              </a:ext>
            </a:extLst>
          </p:cNvPr>
          <p:cNvSpPr/>
          <p:nvPr/>
        </p:nvSpPr>
        <p:spPr>
          <a:xfrm>
            <a:off x="876182" y="1921065"/>
            <a:ext cx="3528392"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11" name="직사각형 10">
            <a:extLst>
              <a:ext uri="{FF2B5EF4-FFF2-40B4-BE49-F238E27FC236}">
                <a16:creationId xmlns="" xmlns:a16="http://schemas.microsoft.com/office/drawing/2014/main" id="{13745BC9-45C6-43C4-90B5-944C9316F8E6}"/>
              </a:ext>
            </a:extLst>
          </p:cNvPr>
          <p:cNvSpPr/>
          <p:nvPr/>
        </p:nvSpPr>
        <p:spPr>
          <a:xfrm>
            <a:off x="599365" y="3912020"/>
            <a:ext cx="4140712"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ko-KR" altLang="en-US" sz="1400" dirty="0">
                <a:latin typeface="나눔고딕" pitchFamily="50" charset="-127"/>
                <a:ea typeface="나눔고딕" pitchFamily="50" charset="-127"/>
              </a:rPr>
              <a:t>한국 산업 규격으로 지정된</a:t>
            </a:r>
            <a:endParaRPr lang="en-US" altLang="ko-KR" sz="1400" dirty="0">
              <a:latin typeface="나눔고딕" pitchFamily="50" charset="-127"/>
              <a:ea typeface="나눔고딕" pitchFamily="50" charset="-127"/>
            </a:endParaRPr>
          </a:p>
          <a:p>
            <a:pPr algn="ctr"/>
            <a:r>
              <a:rPr lang="ko-KR" altLang="en-US" sz="1400" dirty="0">
                <a:latin typeface="나눔고딕" pitchFamily="50" charset="-127"/>
                <a:ea typeface="나눔고딕" pitchFamily="50" charset="-127"/>
              </a:rPr>
              <a:t>자주 사용하는 문자</a:t>
            </a:r>
            <a:endParaRPr lang="en-US" altLang="ko-KR" sz="1400" dirty="0">
              <a:latin typeface="나눔고딕" pitchFamily="50" charset="-127"/>
              <a:ea typeface="나눔고딕" pitchFamily="50" charset="-127"/>
            </a:endParaRPr>
          </a:p>
          <a:p>
            <a:pPr algn="ctr"/>
            <a:r>
              <a:rPr lang="en-US" altLang="ko-KR" sz="1400" dirty="0">
                <a:latin typeface="나눔고딕" pitchFamily="50" charset="-127"/>
                <a:ea typeface="나눔고딕" pitchFamily="50" charset="-127"/>
              </a:rPr>
              <a:t>2350 </a:t>
            </a:r>
            <a:r>
              <a:rPr lang="ko-KR" altLang="en-US" sz="1400" dirty="0" smtClean="0">
                <a:latin typeface="나눔고딕" pitchFamily="50" charset="-127"/>
                <a:ea typeface="나눔고딕" pitchFamily="50" charset="-127"/>
              </a:rPr>
              <a:t>문자 </a:t>
            </a:r>
            <a:r>
              <a:rPr lang="en-US" altLang="ko-KR" sz="1400" dirty="0" smtClean="0">
                <a:latin typeface="나눔고딕" pitchFamily="50" charset="-127"/>
                <a:ea typeface="나눔고딕" pitchFamily="50" charset="-127"/>
              </a:rPr>
              <a:t>+ 18</a:t>
            </a:r>
            <a:r>
              <a:rPr lang="ko-KR" altLang="en-US" sz="1400" dirty="0" smtClean="0">
                <a:latin typeface="나눔고딕" pitchFamily="50" charset="-127"/>
                <a:ea typeface="나눔고딕" pitchFamily="50" charset="-127"/>
              </a:rPr>
              <a:t>개 기호</a:t>
            </a:r>
            <a:r>
              <a:rPr lang="en-US" altLang="ko-KR" sz="1400" dirty="0" smtClean="0">
                <a:latin typeface="나눔고딕" pitchFamily="50" charset="-127"/>
                <a:ea typeface="나눔고딕" pitchFamily="50" charset="-127"/>
              </a:rPr>
              <a:t>. 73</a:t>
            </a:r>
            <a:r>
              <a:rPr lang="ko-KR" altLang="en-US" sz="1400" dirty="0" smtClean="0">
                <a:latin typeface="나눔고딕" pitchFamily="50" charset="-127"/>
                <a:ea typeface="나눔고딕" pitchFamily="50" charset="-127"/>
              </a:rPr>
              <a:t>개의 </a:t>
            </a:r>
            <a:r>
              <a:rPr lang="ko-KR" altLang="en-US" sz="1400" dirty="0">
                <a:latin typeface="나눔고딕" pitchFamily="50" charset="-127"/>
                <a:ea typeface="나눔고딕" pitchFamily="50" charset="-127"/>
              </a:rPr>
              <a:t>폰트</a:t>
            </a:r>
            <a:r>
              <a:rPr lang="en-US" altLang="ko-KR" sz="1400" dirty="0">
                <a:latin typeface="나눔고딕" pitchFamily="50" charset="-127"/>
                <a:ea typeface="나눔고딕" pitchFamily="50" charset="-127"/>
              </a:rPr>
              <a:t>.</a:t>
            </a:r>
          </a:p>
        </p:txBody>
      </p:sp>
      <p:pic>
        <p:nvPicPr>
          <p:cNvPr id="10243" name="Picture 3" descr="C:\Users\tykim\Desktop\캡쳐\20210414_1931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190" y="1089384"/>
            <a:ext cx="3828851" cy="93058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Users\tykim\Desktop\캡쳐\20210414_194241.jpg"/>
          <p:cNvPicPr>
            <a:picLocks noChangeAspect="1" noChangeArrowheads="1"/>
          </p:cNvPicPr>
          <p:nvPr/>
        </p:nvPicPr>
        <p:blipFill rotWithShape="1">
          <a:blip r:embed="rId4">
            <a:extLst>
              <a:ext uri="{28A0092B-C50C-407E-A947-70E740481C1C}">
                <a14:useLocalDpi xmlns:a14="http://schemas.microsoft.com/office/drawing/2010/main" val="0"/>
              </a:ext>
            </a:extLst>
          </a:blip>
          <a:srcRect r="58391"/>
          <a:stretch/>
        </p:blipFill>
        <p:spPr bwMode="auto">
          <a:xfrm>
            <a:off x="5116964" y="3087336"/>
            <a:ext cx="1601120" cy="1498356"/>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C:\Users\tykim\Desktop\캡쳐\20210414_19434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3136426"/>
            <a:ext cx="1562100" cy="1400175"/>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13" name="TextBox 12"/>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15" name="TextBox 14"/>
          <p:cNvSpPr txBox="1"/>
          <p:nvPr/>
        </p:nvSpPr>
        <p:spPr>
          <a:xfrm>
            <a:off x="1115616" y="409228"/>
            <a:ext cx="1763624"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인식모델</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7434625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3" name="그림 2">
            <a:extLst>
              <a:ext uri="{FF2B5EF4-FFF2-40B4-BE49-F238E27FC236}">
                <a16:creationId xmlns:a16="http://schemas.microsoft.com/office/drawing/2014/main" xmlns="" id="{8B47B13A-535D-4D27-9392-F7FCB4229ED4}"/>
              </a:ext>
            </a:extLst>
          </p:cNvPr>
          <p:cNvPicPr>
            <a:picLocks noChangeAspect="1"/>
          </p:cNvPicPr>
          <p:nvPr/>
        </p:nvPicPr>
        <p:blipFill rotWithShape="1">
          <a:blip r:embed="rId3"/>
          <a:srcRect b="23464"/>
          <a:stretch/>
        </p:blipFill>
        <p:spPr>
          <a:xfrm>
            <a:off x="5102063" y="841276"/>
            <a:ext cx="3468414" cy="4374043"/>
          </a:xfrm>
          <a:prstGeom prst="rect">
            <a:avLst/>
          </a:prstGeom>
        </p:spPr>
      </p:pic>
      <p:sp>
        <p:nvSpPr>
          <p:cNvPr id="24" name="직사각형 23">
            <a:extLst>
              <a:ext uri="{FF2B5EF4-FFF2-40B4-BE49-F238E27FC236}">
                <a16:creationId xmlns:a16="http://schemas.microsoft.com/office/drawing/2014/main" xmlns="" id="{EF852D96-0CBF-474B-91AE-1BB94613ECB7}"/>
              </a:ext>
            </a:extLst>
          </p:cNvPr>
          <p:cNvSpPr/>
          <p:nvPr/>
        </p:nvSpPr>
        <p:spPr>
          <a:xfrm>
            <a:off x="327188" y="947127"/>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Bbox</a:t>
            </a:r>
            <a:r>
              <a:rPr lang="en-US" altLang="ko-KR" dirty="0"/>
              <a:t>  Coordinates</a:t>
            </a:r>
            <a:endParaRPr lang="ko-KR" altLang="en-US" dirty="0"/>
          </a:p>
        </p:txBody>
      </p:sp>
      <p:sp>
        <p:nvSpPr>
          <p:cNvPr id="13" name="직사각형 12">
            <a:extLst>
              <a:ext uri="{FF2B5EF4-FFF2-40B4-BE49-F238E27FC236}">
                <a16:creationId xmlns:a16="http://schemas.microsoft.com/office/drawing/2014/main" xmlns="" id="{7EDF4D98-CB0D-4FF9-AD96-F369841883B2}"/>
              </a:ext>
            </a:extLst>
          </p:cNvPr>
          <p:cNvSpPr/>
          <p:nvPr/>
        </p:nvSpPr>
        <p:spPr>
          <a:xfrm>
            <a:off x="5243631" y="4086270"/>
            <a:ext cx="3033811" cy="293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14" name="Picture 4"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xmlns="" id="{D428B494-F440-4EB1-9726-62B1A3944F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260" b="52126"/>
          <a:stretch/>
        </p:blipFill>
        <p:spPr bwMode="auto">
          <a:xfrm>
            <a:off x="953303" y="2623364"/>
            <a:ext cx="1154449" cy="117571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직선 화살표 연결선 15">
            <a:extLst>
              <a:ext uri="{FF2B5EF4-FFF2-40B4-BE49-F238E27FC236}">
                <a16:creationId xmlns:a16="http://schemas.microsoft.com/office/drawing/2014/main" xmlns="" id="{10AAC7A3-A56A-4C76-B1EB-CD880E524447}"/>
              </a:ext>
            </a:extLst>
          </p:cNvPr>
          <p:cNvCxnSpPr>
            <a:cxnSpLocks/>
          </p:cNvCxnSpPr>
          <p:nvPr/>
        </p:nvCxnSpPr>
        <p:spPr>
          <a:xfrm>
            <a:off x="1168206" y="2641534"/>
            <a:ext cx="145938" cy="2637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B47E860C-EB2D-4209-A93B-143F39778A00}"/>
              </a:ext>
            </a:extLst>
          </p:cNvPr>
          <p:cNvSpPr txBox="1"/>
          <p:nvPr/>
        </p:nvSpPr>
        <p:spPr>
          <a:xfrm>
            <a:off x="220285" y="1960670"/>
            <a:ext cx="741524" cy="626018"/>
          </a:xfrm>
          <a:prstGeom prst="rect">
            <a:avLst/>
          </a:prstGeom>
          <a:noFill/>
        </p:spPr>
        <p:txBody>
          <a:bodyPr wrap="square" lIns="71323" tIns="35662" rIns="71323" bIns="35662" rtlCol="0">
            <a:spAutoFit/>
          </a:bodyPr>
          <a:lstStyle/>
          <a:p>
            <a:r>
              <a:rPr lang="en-US" altLang="ko-KR" b="1" dirty="0">
                <a:solidFill>
                  <a:srgbClr val="FF0000"/>
                </a:solidFill>
              </a:rPr>
              <a:t>4</a:t>
            </a:r>
            <a:r>
              <a:rPr lang="ko-KR" altLang="en-US" b="1" dirty="0" err="1">
                <a:solidFill>
                  <a:srgbClr val="FF0000"/>
                </a:solidFill>
              </a:rPr>
              <a:t>사분면</a:t>
            </a:r>
            <a:endParaRPr lang="ko-KR" altLang="en-US" b="1" dirty="0">
              <a:solidFill>
                <a:srgbClr val="FF0000"/>
              </a:solidFill>
            </a:endParaRPr>
          </a:p>
        </p:txBody>
      </p:sp>
      <p:cxnSp>
        <p:nvCxnSpPr>
          <p:cNvPr id="18" name="직선 화살표 연결선 17">
            <a:extLst>
              <a:ext uri="{FF2B5EF4-FFF2-40B4-BE49-F238E27FC236}">
                <a16:creationId xmlns:a16="http://schemas.microsoft.com/office/drawing/2014/main" xmlns="" id="{EFD5D5E3-5CB6-401F-A853-CE4CE083F242}"/>
              </a:ext>
            </a:extLst>
          </p:cNvPr>
          <p:cNvCxnSpPr>
            <a:cxnSpLocks/>
          </p:cNvCxnSpPr>
          <p:nvPr/>
        </p:nvCxnSpPr>
        <p:spPr>
          <a:xfrm flipV="1">
            <a:off x="1280862" y="3531821"/>
            <a:ext cx="547589" cy="5750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0226AB3F-D0E5-497C-8493-263EF3108E48}"/>
              </a:ext>
            </a:extLst>
          </p:cNvPr>
          <p:cNvSpPr txBox="1"/>
          <p:nvPr/>
        </p:nvSpPr>
        <p:spPr>
          <a:xfrm>
            <a:off x="609178" y="4029616"/>
            <a:ext cx="855590" cy="626018"/>
          </a:xfrm>
          <a:prstGeom prst="rect">
            <a:avLst/>
          </a:prstGeom>
          <a:noFill/>
        </p:spPr>
        <p:txBody>
          <a:bodyPr wrap="square" lIns="71323" tIns="35662" rIns="71323" bIns="35662" rtlCol="0">
            <a:spAutoFit/>
          </a:bodyPr>
          <a:lstStyle/>
          <a:p>
            <a:r>
              <a:rPr lang="en-US" altLang="ko-KR" dirty="0" err="1"/>
              <a:t>Right_down</a:t>
            </a:r>
            <a:endParaRPr lang="ko-KR" altLang="en-US" dirty="0"/>
          </a:p>
        </p:txBody>
      </p:sp>
      <p:sp>
        <p:nvSpPr>
          <p:cNvPr id="20" name="직사각형 19">
            <a:extLst>
              <a:ext uri="{FF2B5EF4-FFF2-40B4-BE49-F238E27FC236}">
                <a16:creationId xmlns:a16="http://schemas.microsoft.com/office/drawing/2014/main" xmlns="" id="{81E9FE2C-DAA0-4849-9FF4-E75DE8830BBE}"/>
              </a:ext>
            </a:extLst>
          </p:cNvPr>
          <p:cNvSpPr/>
          <p:nvPr/>
        </p:nvSpPr>
        <p:spPr>
          <a:xfrm>
            <a:off x="1329722" y="2917959"/>
            <a:ext cx="499079" cy="604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3" name="TextBox 22">
            <a:extLst>
              <a:ext uri="{FF2B5EF4-FFF2-40B4-BE49-F238E27FC236}">
                <a16:creationId xmlns:a16="http://schemas.microsoft.com/office/drawing/2014/main" xmlns="" id="{59980D75-35F5-4363-A364-3735FE4AAB7C}"/>
              </a:ext>
            </a:extLst>
          </p:cNvPr>
          <p:cNvSpPr txBox="1"/>
          <p:nvPr/>
        </p:nvSpPr>
        <p:spPr>
          <a:xfrm>
            <a:off x="573790" y="2360088"/>
            <a:ext cx="629975" cy="626018"/>
          </a:xfrm>
          <a:prstGeom prst="rect">
            <a:avLst/>
          </a:prstGeom>
          <a:noFill/>
        </p:spPr>
        <p:txBody>
          <a:bodyPr wrap="square" lIns="71323" tIns="35662" rIns="71323" bIns="35662">
            <a:spAutoFit/>
          </a:bodyPr>
          <a:lstStyle/>
          <a:p>
            <a:r>
              <a:rPr lang="en-US" altLang="ko-KR" dirty="0" err="1"/>
              <a:t>Left_up</a:t>
            </a:r>
            <a:endParaRPr lang="ko-KR" altLang="en-US" dirty="0"/>
          </a:p>
        </p:txBody>
      </p:sp>
      <p:cxnSp>
        <p:nvCxnSpPr>
          <p:cNvPr id="36" name="직선 화살표 연결선 35">
            <a:extLst>
              <a:ext uri="{FF2B5EF4-FFF2-40B4-BE49-F238E27FC236}">
                <a16:creationId xmlns:a16="http://schemas.microsoft.com/office/drawing/2014/main" xmlns="" id="{FF260E9E-5996-44A9-B63D-847455421B71}"/>
              </a:ext>
            </a:extLst>
          </p:cNvPr>
          <p:cNvCxnSpPr>
            <a:cxnSpLocks/>
          </p:cNvCxnSpPr>
          <p:nvPr/>
        </p:nvCxnSpPr>
        <p:spPr>
          <a:xfrm flipH="1">
            <a:off x="1098186" y="2462263"/>
            <a:ext cx="446441" cy="248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xmlns="" id="{8594582C-F85E-450C-ADF9-0D816540600A}"/>
              </a:ext>
            </a:extLst>
          </p:cNvPr>
          <p:cNvCxnSpPr>
            <a:cxnSpLocks/>
          </p:cNvCxnSpPr>
          <p:nvPr/>
        </p:nvCxnSpPr>
        <p:spPr>
          <a:xfrm flipH="1">
            <a:off x="1329723" y="2453093"/>
            <a:ext cx="214904" cy="4885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4F935559-56ED-4721-8696-B7BFC9D37DE0}"/>
              </a:ext>
            </a:extLst>
          </p:cNvPr>
          <p:cNvSpPr txBox="1"/>
          <p:nvPr/>
        </p:nvSpPr>
        <p:spPr>
          <a:xfrm>
            <a:off x="1526094" y="2166815"/>
            <a:ext cx="907537" cy="626018"/>
          </a:xfrm>
          <a:prstGeom prst="rect">
            <a:avLst/>
          </a:prstGeom>
          <a:noFill/>
        </p:spPr>
        <p:txBody>
          <a:bodyPr wrap="square" lIns="71323" tIns="35662" rIns="71323" bIns="35662">
            <a:spAutoFit/>
          </a:bodyPr>
          <a:lstStyle/>
          <a:p>
            <a:r>
              <a:rPr lang="en-US" altLang="ko-KR" dirty="0"/>
              <a:t>Maximum()</a:t>
            </a:r>
            <a:endParaRPr lang="ko-KR" altLang="en-US" dirty="0"/>
          </a:p>
        </p:txBody>
      </p:sp>
      <p:sp>
        <p:nvSpPr>
          <p:cNvPr id="44" name="TextBox 43">
            <a:extLst>
              <a:ext uri="{FF2B5EF4-FFF2-40B4-BE49-F238E27FC236}">
                <a16:creationId xmlns:a16="http://schemas.microsoft.com/office/drawing/2014/main" xmlns="" id="{B633C882-E83C-43F3-96AD-FFA2FAFD5AAD}"/>
              </a:ext>
            </a:extLst>
          </p:cNvPr>
          <p:cNvSpPr txBox="1"/>
          <p:nvPr/>
        </p:nvSpPr>
        <p:spPr>
          <a:xfrm>
            <a:off x="1804606" y="4070254"/>
            <a:ext cx="907537" cy="626018"/>
          </a:xfrm>
          <a:prstGeom prst="rect">
            <a:avLst/>
          </a:prstGeom>
          <a:noFill/>
        </p:spPr>
        <p:txBody>
          <a:bodyPr wrap="square" lIns="71323" tIns="35662" rIns="71323" bIns="35662">
            <a:spAutoFit/>
          </a:bodyPr>
          <a:lstStyle/>
          <a:p>
            <a:r>
              <a:rPr lang="en-US" altLang="ko-KR" dirty="0"/>
              <a:t>Minimum()</a:t>
            </a:r>
            <a:endParaRPr lang="ko-KR" altLang="en-US" dirty="0"/>
          </a:p>
        </p:txBody>
      </p:sp>
      <p:cxnSp>
        <p:nvCxnSpPr>
          <p:cNvPr id="45" name="직선 화살표 연결선 44">
            <a:extLst>
              <a:ext uri="{FF2B5EF4-FFF2-40B4-BE49-F238E27FC236}">
                <a16:creationId xmlns:a16="http://schemas.microsoft.com/office/drawing/2014/main" xmlns="" id="{F3C6A2FC-AD93-4656-845B-2856D05208CE}"/>
              </a:ext>
            </a:extLst>
          </p:cNvPr>
          <p:cNvCxnSpPr>
            <a:cxnSpLocks/>
          </p:cNvCxnSpPr>
          <p:nvPr/>
        </p:nvCxnSpPr>
        <p:spPr>
          <a:xfrm flipH="1" flipV="1">
            <a:off x="1828453" y="3522652"/>
            <a:ext cx="126389" cy="5113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xmlns="" id="{5CE0F23C-5791-46AC-B22D-F0E7B867D281}"/>
              </a:ext>
            </a:extLst>
          </p:cNvPr>
          <p:cNvCxnSpPr>
            <a:cxnSpLocks/>
          </p:cNvCxnSpPr>
          <p:nvPr/>
        </p:nvCxnSpPr>
        <p:spPr>
          <a:xfrm flipV="1">
            <a:off x="1976948" y="3723093"/>
            <a:ext cx="42183" cy="3046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45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3" name="그림 2">
            <a:extLst>
              <a:ext uri="{FF2B5EF4-FFF2-40B4-BE49-F238E27FC236}">
                <a16:creationId xmlns:a16="http://schemas.microsoft.com/office/drawing/2014/main" xmlns="" id="{8B47B13A-535D-4D27-9392-F7FCB4229ED4}"/>
              </a:ext>
            </a:extLst>
          </p:cNvPr>
          <p:cNvPicPr>
            <a:picLocks noChangeAspect="1"/>
          </p:cNvPicPr>
          <p:nvPr/>
        </p:nvPicPr>
        <p:blipFill rotWithShape="1">
          <a:blip r:embed="rId3"/>
          <a:srcRect b="23464"/>
          <a:stretch/>
        </p:blipFill>
        <p:spPr>
          <a:xfrm>
            <a:off x="5102063" y="1075412"/>
            <a:ext cx="3468414" cy="4374043"/>
          </a:xfrm>
          <a:prstGeom prst="rect">
            <a:avLst/>
          </a:prstGeom>
        </p:spPr>
      </p:pic>
      <p:sp>
        <p:nvSpPr>
          <p:cNvPr id="24" name="직사각형 23">
            <a:extLst>
              <a:ext uri="{FF2B5EF4-FFF2-40B4-BE49-F238E27FC236}">
                <a16:creationId xmlns:a16="http://schemas.microsoft.com/office/drawing/2014/main" xmlns="" id="{EF852D96-0CBF-474B-91AE-1BB94613ECB7}"/>
              </a:ext>
            </a:extLst>
          </p:cNvPr>
          <p:cNvSpPr/>
          <p:nvPr/>
        </p:nvSpPr>
        <p:spPr>
          <a:xfrm>
            <a:off x="327188" y="1181263"/>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Bbox</a:t>
            </a:r>
            <a:r>
              <a:rPr lang="en-US" altLang="ko-KR" dirty="0"/>
              <a:t>  Coordinates</a:t>
            </a:r>
            <a:endParaRPr lang="ko-KR" altLang="en-US" dirty="0"/>
          </a:p>
        </p:txBody>
      </p:sp>
      <p:sp>
        <p:nvSpPr>
          <p:cNvPr id="13" name="직사각형 12">
            <a:extLst>
              <a:ext uri="{FF2B5EF4-FFF2-40B4-BE49-F238E27FC236}">
                <a16:creationId xmlns:a16="http://schemas.microsoft.com/office/drawing/2014/main" xmlns="" id="{7EDF4D98-CB0D-4FF9-AD96-F369841883B2}"/>
              </a:ext>
            </a:extLst>
          </p:cNvPr>
          <p:cNvSpPr/>
          <p:nvPr/>
        </p:nvSpPr>
        <p:spPr>
          <a:xfrm>
            <a:off x="5243631" y="4320406"/>
            <a:ext cx="3033811" cy="293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14" name="Picture 4"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xmlns="" id="{D428B494-F440-4EB1-9726-62B1A3944F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260" b="52126"/>
          <a:stretch/>
        </p:blipFill>
        <p:spPr bwMode="auto">
          <a:xfrm>
            <a:off x="953303" y="2857500"/>
            <a:ext cx="1154449" cy="117571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직선 화살표 연결선 15">
            <a:extLst>
              <a:ext uri="{FF2B5EF4-FFF2-40B4-BE49-F238E27FC236}">
                <a16:creationId xmlns:a16="http://schemas.microsoft.com/office/drawing/2014/main" xmlns="" id="{10AAC7A3-A56A-4C76-B1EB-CD880E524447}"/>
              </a:ext>
            </a:extLst>
          </p:cNvPr>
          <p:cNvCxnSpPr>
            <a:cxnSpLocks/>
          </p:cNvCxnSpPr>
          <p:nvPr/>
        </p:nvCxnSpPr>
        <p:spPr>
          <a:xfrm>
            <a:off x="1168206" y="2875670"/>
            <a:ext cx="145938" cy="2637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xmlns="" id="{EFD5D5E3-5CB6-401F-A853-CE4CE083F242}"/>
              </a:ext>
            </a:extLst>
          </p:cNvPr>
          <p:cNvCxnSpPr>
            <a:cxnSpLocks/>
          </p:cNvCxnSpPr>
          <p:nvPr/>
        </p:nvCxnSpPr>
        <p:spPr>
          <a:xfrm flipV="1">
            <a:off x="1280862" y="3765957"/>
            <a:ext cx="547589" cy="5750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0226AB3F-D0E5-497C-8493-263EF3108E48}"/>
              </a:ext>
            </a:extLst>
          </p:cNvPr>
          <p:cNvSpPr txBox="1"/>
          <p:nvPr/>
        </p:nvSpPr>
        <p:spPr>
          <a:xfrm>
            <a:off x="609178" y="4263752"/>
            <a:ext cx="855590" cy="626018"/>
          </a:xfrm>
          <a:prstGeom prst="rect">
            <a:avLst/>
          </a:prstGeom>
          <a:noFill/>
        </p:spPr>
        <p:txBody>
          <a:bodyPr wrap="square" lIns="71323" tIns="35662" rIns="71323" bIns="35662" rtlCol="0">
            <a:spAutoFit/>
          </a:bodyPr>
          <a:lstStyle/>
          <a:p>
            <a:r>
              <a:rPr lang="en-US" altLang="ko-KR" dirty="0" err="1"/>
              <a:t>Right_down</a:t>
            </a:r>
            <a:endParaRPr lang="ko-KR" altLang="en-US" dirty="0"/>
          </a:p>
        </p:txBody>
      </p:sp>
      <p:sp>
        <p:nvSpPr>
          <p:cNvPr id="20" name="직사각형 19">
            <a:extLst>
              <a:ext uri="{FF2B5EF4-FFF2-40B4-BE49-F238E27FC236}">
                <a16:creationId xmlns:a16="http://schemas.microsoft.com/office/drawing/2014/main" xmlns="" id="{81E9FE2C-DAA0-4849-9FF4-E75DE8830BBE}"/>
              </a:ext>
            </a:extLst>
          </p:cNvPr>
          <p:cNvSpPr/>
          <p:nvPr/>
        </p:nvSpPr>
        <p:spPr>
          <a:xfrm>
            <a:off x="1329722" y="3152095"/>
            <a:ext cx="499079" cy="604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3" name="TextBox 22">
            <a:extLst>
              <a:ext uri="{FF2B5EF4-FFF2-40B4-BE49-F238E27FC236}">
                <a16:creationId xmlns:a16="http://schemas.microsoft.com/office/drawing/2014/main" xmlns="" id="{59980D75-35F5-4363-A364-3735FE4AAB7C}"/>
              </a:ext>
            </a:extLst>
          </p:cNvPr>
          <p:cNvSpPr txBox="1"/>
          <p:nvPr/>
        </p:nvSpPr>
        <p:spPr>
          <a:xfrm>
            <a:off x="573790" y="2594224"/>
            <a:ext cx="629975" cy="626018"/>
          </a:xfrm>
          <a:prstGeom prst="rect">
            <a:avLst/>
          </a:prstGeom>
          <a:noFill/>
        </p:spPr>
        <p:txBody>
          <a:bodyPr wrap="square" lIns="71323" tIns="35662" rIns="71323" bIns="35662">
            <a:spAutoFit/>
          </a:bodyPr>
          <a:lstStyle/>
          <a:p>
            <a:r>
              <a:rPr lang="en-US" altLang="ko-KR" dirty="0" err="1"/>
              <a:t>Left_up</a:t>
            </a:r>
            <a:endParaRPr lang="ko-KR" altLang="en-US" dirty="0"/>
          </a:p>
        </p:txBody>
      </p:sp>
      <p:sp>
        <p:nvSpPr>
          <p:cNvPr id="25" name="직사각형 24">
            <a:extLst>
              <a:ext uri="{FF2B5EF4-FFF2-40B4-BE49-F238E27FC236}">
                <a16:creationId xmlns:a16="http://schemas.microsoft.com/office/drawing/2014/main" xmlns="" id="{EE55C7AE-4092-4CAC-969E-3EFDA2972A15}"/>
              </a:ext>
            </a:extLst>
          </p:cNvPr>
          <p:cNvSpPr/>
          <p:nvPr/>
        </p:nvSpPr>
        <p:spPr>
          <a:xfrm>
            <a:off x="2714626" y="1181263"/>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Inter_area</a:t>
            </a:r>
            <a:endParaRPr lang="ko-KR" altLang="en-US" dirty="0"/>
          </a:p>
        </p:txBody>
      </p:sp>
      <p:pic>
        <p:nvPicPr>
          <p:cNvPr id="26" name="Picture 4"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xmlns="" id="{950FB8C0-EDAD-4E1B-8E54-5E098132A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260" b="52126"/>
          <a:stretch/>
        </p:blipFill>
        <p:spPr bwMode="auto">
          <a:xfrm>
            <a:off x="3154008" y="2857500"/>
            <a:ext cx="1154449" cy="1175713"/>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직선 화살표 연결선 26">
            <a:extLst>
              <a:ext uri="{FF2B5EF4-FFF2-40B4-BE49-F238E27FC236}">
                <a16:creationId xmlns:a16="http://schemas.microsoft.com/office/drawing/2014/main" xmlns="" id="{BF3987F6-8EF5-4ED4-8FA7-3CA75849F7AA}"/>
              </a:ext>
            </a:extLst>
          </p:cNvPr>
          <p:cNvCxnSpPr>
            <a:cxnSpLocks/>
          </p:cNvCxnSpPr>
          <p:nvPr/>
        </p:nvCxnSpPr>
        <p:spPr>
          <a:xfrm>
            <a:off x="3368911" y="2875670"/>
            <a:ext cx="145938" cy="2637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6A89C9A2-2F0E-4CC5-B0C8-0365198E4B8F}"/>
              </a:ext>
            </a:extLst>
          </p:cNvPr>
          <p:cNvSpPr txBox="1"/>
          <p:nvPr/>
        </p:nvSpPr>
        <p:spPr>
          <a:xfrm>
            <a:off x="2774494" y="2594224"/>
            <a:ext cx="1006843" cy="626018"/>
          </a:xfrm>
          <a:prstGeom prst="rect">
            <a:avLst/>
          </a:prstGeom>
          <a:noFill/>
        </p:spPr>
        <p:txBody>
          <a:bodyPr wrap="square" lIns="71323" tIns="35662" rIns="71323" bIns="35662">
            <a:spAutoFit/>
          </a:bodyPr>
          <a:lstStyle/>
          <a:p>
            <a:pPr algn="ctr"/>
            <a:r>
              <a:rPr lang="en-US" altLang="ko-KR" dirty="0" err="1"/>
              <a:t>Inter_area</a:t>
            </a:r>
            <a:endParaRPr lang="ko-KR" altLang="en-US" dirty="0"/>
          </a:p>
        </p:txBody>
      </p:sp>
      <p:sp>
        <p:nvSpPr>
          <p:cNvPr id="33" name="직사각형 32">
            <a:extLst>
              <a:ext uri="{FF2B5EF4-FFF2-40B4-BE49-F238E27FC236}">
                <a16:creationId xmlns:a16="http://schemas.microsoft.com/office/drawing/2014/main" xmlns="" id="{D05BADA2-4382-456E-B5EF-1264C57A1230}"/>
              </a:ext>
            </a:extLst>
          </p:cNvPr>
          <p:cNvSpPr/>
          <p:nvPr/>
        </p:nvSpPr>
        <p:spPr>
          <a:xfrm>
            <a:off x="5243631" y="4642770"/>
            <a:ext cx="3033811" cy="293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cxnSp>
        <p:nvCxnSpPr>
          <p:cNvPr id="21" name="직선 화살표 연결선 20">
            <a:extLst>
              <a:ext uri="{FF2B5EF4-FFF2-40B4-BE49-F238E27FC236}">
                <a16:creationId xmlns:a16="http://schemas.microsoft.com/office/drawing/2014/main" xmlns="" id="{C6CF7602-511B-4EC2-845A-816ABECCF8D1}"/>
              </a:ext>
            </a:extLst>
          </p:cNvPr>
          <p:cNvCxnSpPr>
            <a:cxnSpLocks/>
          </p:cNvCxnSpPr>
          <p:nvPr/>
        </p:nvCxnSpPr>
        <p:spPr>
          <a:xfrm>
            <a:off x="1329723" y="2986424"/>
            <a:ext cx="523751"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xmlns="" id="{2A84255C-8BB2-438A-8C38-E225377704DF}"/>
              </a:ext>
            </a:extLst>
          </p:cNvPr>
          <p:cNvCxnSpPr>
            <a:cxnSpLocks/>
          </p:cNvCxnSpPr>
          <p:nvPr/>
        </p:nvCxnSpPr>
        <p:spPr>
          <a:xfrm flipV="1">
            <a:off x="1976948" y="3155342"/>
            <a:ext cx="0" cy="60144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C2B1ED4D-3828-48F8-A436-BDE4B3AEF437}"/>
              </a:ext>
            </a:extLst>
          </p:cNvPr>
          <p:cNvSpPr txBox="1"/>
          <p:nvPr/>
        </p:nvSpPr>
        <p:spPr>
          <a:xfrm>
            <a:off x="220285" y="2194806"/>
            <a:ext cx="741524" cy="626018"/>
          </a:xfrm>
          <a:prstGeom prst="rect">
            <a:avLst/>
          </a:prstGeom>
          <a:noFill/>
        </p:spPr>
        <p:txBody>
          <a:bodyPr wrap="square" lIns="71323" tIns="35662" rIns="71323" bIns="35662" rtlCol="0">
            <a:spAutoFit/>
          </a:bodyPr>
          <a:lstStyle/>
          <a:p>
            <a:r>
              <a:rPr lang="en-US" altLang="ko-KR" b="1" dirty="0">
                <a:solidFill>
                  <a:srgbClr val="FF0000"/>
                </a:solidFill>
              </a:rPr>
              <a:t>4</a:t>
            </a:r>
            <a:r>
              <a:rPr lang="ko-KR" altLang="en-US" b="1" dirty="0" err="1">
                <a:solidFill>
                  <a:srgbClr val="FF0000"/>
                </a:solidFill>
              </a:rPr>
              <a:t>사분면</a:t>
            </a:r>
            <a:endParaRPr lang="ko-KR" altLang="en-US" b="1" dirty="0">
              <a:solidFill>
                <a:srgbClr val="FF0000"/>
              </a:solidFill>
            </a:endParaRPr>
          </a:p>
        </p:txBody>
      </p:sp>
    </p:spTree>
    <p:extLst>
      <p:ext uri="{BB962C8B-B14F-4D97-AF65-F5344CB8AC3E}">
        <p14:creationId xmlns:p14="http://schemas.microsoft.com/office/powerpoint/2010/main" val="704706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3" name="그림 2">
            <a:extLst>
              <a:ext uri="{FF2B5EF4-FFF2-40B4-BE49-F238E27FC236}">
                <a16:creationId xmlns:a16="http://schemas.microsoft.com/office/drawing/2014/main" xmlns="" id="{8B47B13A-535D-4D27-9392-F7FCB4229ED4}"/>
              </a:ext>
            </a:extLst>
          </p:cNvPr>
          <p:cNvPicPr>
            <a:picLocks noChangeAspect="1"/>
          </p:cNvPicPr>
          <p:nvPr/>
        </p:nvPicPr>
        <p:blipFill rotWithShape="1">
          <a:blip r:embed="rId3"/>
          <a:srcRect b="23464"/>
          <a:stretch/>
        </p:blipFill>
        <p:spPr>
          <a:xfrm>
            <a:off x="5102063" y="1075412"/>
            <a:ext cx="3468414" cy="4374043"/>
          </a:xfrm>
          <a:prstGeom prst="rect">
            <a:avLst/>
          </a:prstGeom>
        </p:spPr>
      </p:pic>
      <p:sp>
        <p:nvSpPr>
          <p:cNvPr id="25" name="직사각형 24">
            <a:extLst>
              <a:ext uri="{FF2B5EF4-FFF2-40B4-BE49-F238E27FC236}">
                <a16:creationId xmlns:a16="http://schemas.microsoft.com/office/drawing/2014/main" xmlns="" id="{C5BBD97F-B7B9-4D51-8419-EACFE446374B}"/>
              </a:ext>
            </a:extLst>
          </p:cNvPr>
          <p:cNvSpPr/>
          <p:nvPr/>
        </p:nvSpPr>
        <p:spPr>
          <a:xfrm>
            <a:off x="1698771" y="1181263"/>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union_area</a:t>
            </a:r>
            <a:endParaRPr lang="ko-KR" altLang="en-US" dirty="0"/>
          </a:p>
        </p:txBody>
      </p:sp>
      <p:sp>
        <p:nvSpPr>
          <p:cNvPr id="18" name="직사각형 17">
            <a:extLst>
              <a:ext uri="{FF2B5EF4-FFF2-40B4-BE49-F238E27FC236}">
                <a16:creationId xmlns:a16="http://schemas.microsoft.com/office/drawing/2014/main" xmlns="" id="{4B4D365F-8390-4DCA-B5A6-51AA980E25B7}"/>
              </a:ext>
            </a:extLst>
          </p:cNvPr>
          <p:cNvSpPr/>
          <p:nvPr/>
        </p:nvSpPr>
        <p:spPr>
          <a:xfrm>
            <a:off x="5243631" y="4965134"/>
            <a:ext cx="3033811" cy="426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20" name="Picture 4"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xmlns="" id="{22F8DB4D-C86D-4D5A-9F92-7D666493BF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260" t="52126"/>
          <a:stretch/>
        </p:blipFill>
        <p:spPr bwMode="auto">
          <a:xfrm>
            <a:off x="3139916" y="1817024"/>
            <a:ext cx="1154449" cy="11757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xmlns="" id="{E51EBCE1-16F5-4403-90C3-710BBACA4F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260" b="52126"/>
          <a:stretch/>
        </p:blipFill>
        <p:spPr bwMode="auto">
          <a:xfrm>
            <a:off x="953454" y="1817024"/>
            <a:ext cx="1154449" cy="1175713"/>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직선 화살표 연결선 26">
            <a:extLst>
              <a:ext uri="{FF2B5EF4-FFF2-40B4-BE49-F238E27FC236}">
                <a16:creationId xmlns:a16="http://schemas.microsoft.com/office/drawing/2014/main" xmlns="" id="{A07E2A90-81BF-4A71-A745-DE230CEE34A8}"/>
              </a:ext>
            </a:extLst>
          </p:cNvPr>
          <p:cNvCxnSpPr>
            <a:cxnSpLocks/>
          </p:cNvCxnSpPr>
          <p:nvPr/>
        </p:nvCxnSpPr>
        <p:spPr>
          <a:xfrm>
            <a:off x="1168358" y="1835194"/>
            <a:ext cx="145938" cy="2637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94785F7C-6D22-446E-9108-3BB36741BDA9}"/>
              </a:ext>
            </a:extLst>
          </p:cNvPr>
          <p:cNvSpPr txBox="1"/>
          <p:nvPr/>
        </p:nvSpPr>
        <p:spPr>
          <a:xfrm>
            <a:off x="573941" y="1553747"/>
            <a:ext cx="1006843" cy="626018"/>
          </a:xfrm>
          <a:prstGeom prst="rect">
            <a:avLst/>
          </a:prstGeom>
          <a:noFill/>
        </p:spPr>
        <p:txBody>
          <a:bodyPr wrap="square" lIns="71323" tIns="35662" rIns="71323" bIns="35662">
            <a:spAutoFit/>
          </a:bodyPr>
          <a:lstStyle/>
          <a:p>
            <a:pPr algn="ctr"/>
            <a:r>
              <a:rPr lang="en-US" altLang="ko-KR" dirty="0" err="1"/>
              <a:t>Inter_area</a:t>
            </a:r>
            <a:endParaRPr lang="ko-KR" altLang="en-US" dirty="0"/>
          </a:p>
        </p:txBody>
      </p:sp>
      <p:sp>
        <p:nvSpPr>
          <p:cNvPr id="9" name="빼기 기호 8">
            <a:extLst>
              <a:ext uri="{FF2B5EF4-FFF2-40B4-BE49-F238E27FC236}">
                <a16:creationId xmlns:a16="http://schemas.microsoft.com/office/drawing/2014/main" xmlns="" id="{DA578B86-AF71-4000-B2BE-49414FB4A6DF}"/>
              </a:ext>
            </a:extLst>
          </p:cNvPr>
          <p:cNvSpPr/>
          <p:nvPr/>
        </p:nvSpPr>
        <p:spPr>
          <a:xfrm>
            <a:off x="2272777" y="2221956"/>
            <a:ext cx="507534" cy="27264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0" name="직사각형 9">
            <a:extLst>
              <a:ext uri="{FF2B5EF4-FFF2-40B4-BE49-F238E27FC236}">
                <a16:creationId xmlns:a16="http://schemas.microsoft.com/office/drawing/2014/main" xmlns="" id="{F18256C9-8D18-45D2-B811-326BD6DED90A}"/>
              </a:ext>
            </a:extLst>
          </p:cNvPr>
          <p:cNvSpPr/>
          <p:nvPr/>
        </p:nvSpPr>
        <p:spPr>
          <a:xfrm>
            <a:off x="3517085" y="2098946"/>
            <a:ext cx="509631" cy="617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32" name="Picture 4"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xmlns="" id="{14854580-E044-44F3-ABD6-4C88AC1EB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549" y="3088746"/>
            <a:ext cx="2436705" cy="211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6611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3" name="그림 2">
            <a:extLst>
              <a:ext uri="{FF2B5EF4-FFF2-40B4-BE49-F238E27FC236}">
                <a16:creationId xmlns:a16="http://schemas.microsoft.com/office/drawing/2014/main" xmlns="" id="{8B47B13A-535D-4D27-9392-F7FCB4229ED4}"/>
              </a:ext>
            </a:extLst>
          </p:cNvPr>
          <p:cNvPicPr>
            <a:picLocks noChangeAspect="1"/>
          </p:cNvPicPr>
          <p:nvPr/>
        </p:nvPicPr>
        <p:blipFill rotWithShape="1">
          <a:blip r:embed="rId3"/>
          <a:srcRect t="24512" b="-1048"/>
          <a:stretch/>
        </p:blipFill>
        <p:spPr>
          <a:xfrm>
            <a:off x="5102063" y="1075412"/>
            <a:ext cx="3468414" cy="4374043"/>
          </a:xfrm>
          <a:prstGeom prst="rect">
            <a:avLst/>
          </a:prstGeom>
        </p:spPr>
      </p:pic>
      <p:sp>
        <p:nvSpPr>
          <p:cNvPr id="19" name="직사각형 18">
            <a:extLst>
              <a:ext uri="{FF2B5EF4-FFF2-40B4-BE49-F238E27FC236}">
                <a16:creationId xmlns:a16="http://schemas.microsoft.com/office/drawing/2014/main" xmlns="" id="{831A3B30-2A2F-42F6-B2BD-FB6542477319}"/>
              </a:ext>
            </a:extLst>
          </p:cNvPr>
          <p:cNvSpPr/>
          <p:nvPr/>
        </p:nvSpPr>
        <p:spPr>
          <a:xfrm>
            <a:off x="5243631" y="4017819"/>
            <a:ext cx="3173006" cy="5958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0" name="직사각형 19">
            <a:extLst>
              <a:ext uri="{FF2B5EF4-FFF2-40B4-BE49-F238E27FC236}">
                <a16:creationId xmlns:a16="http://schemas.microsoft.com/office/drawing/2014/main" xmlns="" id="{E67159FA-3C3E-4ACE-B3F1-916BB801DE33}"/>
              </a:ext>
            </a:extLst>
          </p:cNvPr>
          <p:cNvSpPr/>
          <p:nvPr/>
        </p:nvSpPr>
        <p:spPr>
          <a:xfrm>
            <a:off x="5243631" y="4642770"/>
            <a:ext cx="3033811" cy="293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1" name="직사각형 20">
            <a:extLst>
              <a:ext uri="{FF2B5EF4-FFF2-40B4-BE49-F238E27FC236}">
                <a16:creationId xmlns:a16="http://schemas.microsoft.com/office/drawing/2014/main" xmlns="" id="{D84A1FD0-4631-47FE-B86C-C64C47C0BBEC}"/>
              </a:ext>
            </a:extLst>
          </p:cNvPr>
          <p:cNvSpPr/>
          <p:nvPr/>
        </p:nvSpPr>
        <p:spPr>
          <a:xfrm>
            <a:off x="5243631" y="4965135"/>
            <a:ext cx="3249206" cy="181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4" name="직사각형 23">
            <a:extLst>
              <a:ext uri="{FF2B5EF4-FFF2-40B4-BE49-F238E27FC236}">
                <a16:creationId xmlns:a16="http://schemas.microsoft.com/office/drawing/2014/main" xmlns="" id="{EF852D96-0CBF-474B-91AE-1BB94613ECB7}"/>
              </a:ext>
            </a:extLst>
          </p:cNvPr>
          <p:cNvSpPr/>
          <p:nvPr/>
        </p:nvSpPr>
        <p:spPr>
          <a:xfrm>
            <a:off x="812459" y="1181263"/>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Enclose_area</a:t>
            </a:r>
            <a:r>
              <a:rPr lang="en-US" altLang="ko-KR" dirty="0"/>
              <a:t>(c)</a:t>
            </a:r>
            <a:endParaRPr lang="ko-KR" altLang="en-US" dirty="0"/>
          </a:p>
        </p:txBody>
      </p:sp>
      <p:pic>
        <p:nvPicPr>
          <p:cNvPr id="16" name="Picture 6" descr="PR-172: Generalized Intersection over Union: A Metric and A Loss for  Bounding Box Regression - YouTube">
            <a:extLst>
              <a:ext uri="{FF2B5EF4-FFF2-40B4-BE49-F238E27FC236}">
                <a16:creationId xmlns:a16="http://schemas.microsoft.com/office/drawing/2014/main" xmlns="" id="{04E7BC08-E6A6-4B85-8435-773E4108EC3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711" t="34349" r="8229" b="19052"/>
          <a:stretch/>
        </p:blipFill>
        <p:spPr bwMode="auto">
          <a:xfrm>
            <a:off x="812459" y="2778608"/>
            <a:ext cx="1877292" cy="133157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직선 화살표 연결선 29">
            <a:extLst>
              <a:ext uri="{FF2B5EF4-FFF2-40B4-BE49-F238E27FC236}">
                <a16:creationId xmlns:a16="http://schemas.microsoft.com/office/drawing/2014/main" xmlns="" id="{68F35E8F-D5B0-468A-8036-5376B4DC2512}"/>
              </a:ext>
            </a:extLst>
          </p:cNvPr>
          <p:cNvCxnSpPr>
            <a:cxnSpLocks/>
          </p:cNvCxnSpPr>
          <p:nvPr/>
        </p:nvCxnSpPr>
        <p:spPr>
          <a:xfrm>
            <a:off x="953303" y="2655454"/>
            <a:ext cx="145938" cy="2637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408B9C80-68E1-4796-9577-051B9C1B3952}"/>
              </a:ext>
            </a:extLst>
          </p:cNvPr>
          <p:cNvSpPr txBox="1"/>
          <p:nvPr/>
        </p:nvSpPr>
        <p:spPr>
          <a:xfrm>
            <a:off x="224183" y="2393332"/>
            <a:ext cx="1389872" cy="626018"/>
          </a:xfrm>
          <a:prstGeom prst="rect">
            <a:avLst/>
          </a:prstGeom>
          <a:noFill/>
        </p:spPr>
        <p:txBody>
          <a:bodyPr wrap="square" lIns="71323" tIns="35662" rIns="71323" bIns="35662" rtlCol="0">
            <a:spAutoFit/>
          </a:bodyPr>
          <a:lstStyle/>
          <a:p>
            <a:r>
              <a:rPr lang="en-US" altLang="ko-KR" dirty="0"/>
              <a:t>Enclose_ </a:t>
            </a:r>
            <a:r>
              <a:rPr lang="en-US" altLang="ko-KR" dirty="0" err="1"/>
              <a:t>left_up</a:t>
            </a:r>
            <a:endParaRPr lang="ko-KR" altLang="en-US" dirty="0"/>
          </a:p>
        </p:txBody>
      </p:sp>
      <p:cxnSp>
        <p:nvCxnSpPr>
          <p:cNvPr id="32" name="직선 화살표 연결선 31">
            <a:extLst>
              <a:ext uri="{FF2B5EF4-FFF2-40B4-BE49-F238E27FC236}">
                <a16:creationId xmlns:a16="http://schemas.microsoft.com/office/drawing/2014/main" xmlns="" id="{C975EDC2-693F-4410-ABFD-DF16DF12B8B2}"/>
              </a:ext>
            </a:extLst>
          </p:cNvPr>
          <p:cNvCxnSpPr>
            <a:cxnSpLocks/>
          </p:cNvCxnSpPr>
          <p:nvPr/>
        </p:nvCxnSpPr>
        <p:spPr>
          <a:xfrm flipH="1" flipV="1">
            <a:off x="2504604" y="4017820"/>
            <a:ext cx="425633" cy="377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95207B90-2461-4B69-B76B-9DAD7DD57CDD}"/>
              </a:ext>
            </a:extLst>
          </p:cNvPr>
          <p:cNvSpPr txBox="1"/>
          <p:nvPr/>
        </p:nvSpPr>
        <p:spPr>
          <a:xfrm>
            <a:off x="2642192" y="4374210"/>
            <a:ext cx="1399745" cy="626018"/>
          </a:xfrm>
          <a:prstGeom prst="rect">
            <a:avLst/>
          </a:prstGeom>
          <a:noFill/>
        </p:spPr>
        <p:txBody>
          <a:bodyPr wrap="square" lIns="71323" tIns="35662" rIns="71323" bIns="35662" rtlCol="0">
            <a:spAutoFit/>
          </a:bodyPr>
          <a:lstStyle/>
          <a:p>
            <a:r>
              <a:rPr lang="en-US" altLang="ko-KR" dirty="0" err="1"/>
              <a:t>Enclose_right_down</a:t>
            </a:r>
            <a:endParaRPr lang="ko-KR" altLang="en-US" dirty="0"/>
          </a:p>
        </p:txBody>
      </p:sp>
      <p:sp>
        <p:nvSpPr>
          <p:cNvPr id="34" name="Google Shape;868;gd9a54310e3_0_424">
            <a:extLst>
              <a:ext uri="{FF2B5EF4-FFF2-40B4-BE49-F238E27FC236}">
                <a16:creationId xmlns:a16="http://schemas.microsoft.com/office/drawing/2014/main" xmlns="" id="{429F5B97-9D98-4C00-ACBE-B9C19949F708}"/>
              </a:ext>
            </a:extLst>
          </p:cNvPr>
          <p:cNvSpPr/>
          <p:nvPr/>
        </p:nvSpPr>
        <p:spPr>
          <a:xfrm>
            <a:off x="1165410" y="2949993"/>
            <a:ext cx="1339195" cy="1067826"/>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dirty="0">
              <a:solidFill>
                <a:srgbClr val="000000"/>
              </a:solidFill>
              <a:latin typeface="Malgun Gothic"/>
              <a:ea typeface="Malgun Gothic"/>
              <a:cs typeface="Malgun Gothic"/>
              <a:sym typeface="Malgun Gothic"/>
            </a:endParaRPr>
          </a:p>
        </p:txBody>
      </p:sp>
      <p:pic>
        <p:nvPicPr>
          <p:cNvPr id="35" name="Picture 6" descr="PR-172: Generalized Intersection over Union: A Metric and A Loss for  Bounding Box Regression - YouTube">
            <a:extLst>
              <a:ext uri="{FF2B5EF4-FFF2-40B4-BE49-F238E27FC236}">
                <a16:creationId xmlns:a16="http://schemas.microsoft.com/office/drawing/2014/main" xmlns="" id="{56BCA158-BAF4-45BE-93B4-07A6906414E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711" t="34349" r="8229" b="19052"/>
          <a:stretch/>
        </p:blipFill>
        <p:spPr bwMode="auto">
          <a:xfrm>
            <a:off x="2957261" y="2778608"/>
            <a:ext cx="1877292" cy="1331576"/>
          </a:xfrm>
          <a:prstGeom prst="rect">
            <a:avLst/>
          </a:prstGeom>
          <a:noFill/>
          <a:extLst>
            <a:ext uri="{909E8E84-426E-40DD-AFC4-6F175D3DCCD1}">
              <a14:hiddenFill xmlns:a14="http://schemas.microsoft.com/office/drawing/2010/main">
                <a:solidFill>
                  <a:srgbClr val="FFFFFF"/>
                </a:solidFill>
              </a14:hiddenFill>
            </a:ext>
          </a:extLst>
        </p:spPr>
      </p:pic>
      <p:sp>
        <p:nvSpPr>
          <p:cNvPr id="36" name="Google Shape;868;gd9a54310e3_0_424">
            <a:extLst>
              <a:ext uri="{FF2B5EF4-FFF2-40B4-BE49-F238E27FC236}">
                <a16:creationId xmlns:a16="http://schemas.microsoft.com/office/drawing/2014/main" xmlns="" id="{E2AEC7CF-B84C-46BA-B327-23167C27951C}"/>
              </a:ext>
            </a:extLst>
          </p:cNvPr>
          <p:cNvSpPr/>
          <p:nvPr/>
        </p:nvSpPr>
        <p:spPr>
          <a:xfrm>
            <a:off x="4128655" y="2949993"/>
            <a:ext cx="520751" cy="467462"/>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37" name="Google Shape;868;gd9a54310e3_0_424">
            <a:extLst>
              <a:ext uri="{FF2B5EF4-FFF2-40B4-BE49-F238E27FC236}">
                <a16:creationId xmlns:a16="http://schemas.microsoft.com/office/drawing/2014/main" xmlns="" id="{6A1EB69A-6881-4418-A8FD-70CF1ED1946E}"/>
              </a:ext>
            </a:extLst>
          </p:cNvPr>
          <p:cNvSpPr/>
          <p:nvPr/>
        </p:nvSpPr>
        <p:spPr>
          <a:xfrm>
            <a:off x="3316958" y="3550357"/>
            <a:ext cx="520751" cy="467462"/>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dirty="0">
              <a:solidFill>
                <a:srgbClr val="000000"/>
              </a:solidFill>
              <a:latin typeface="Malgun Gothic"/>
              <a:ea typeface="Malgun Gothic"/>
              <a:cs typeface="Malgun Gothic"/>
              <a:sym typeface="Malgun Gothic"/>
            </a:endParaRPr>
          </a:p>
        </p:txBody>
      </p:sp>
      <p:cxnSp>
        <p:nvCxnSpPr>
          <p:cNvPr id="25" name="직선 화살표 연결선 24">
            <a:extLst>
              <a:ext uri="{FF2B5EF4-FFF2-40B4-BE49-F238E27FC236}">
                <a16:creationId xmlns:a16="http://schemas.microsoft.com/office/drawing/2014/main" xmlns="" id="{B73CC88A-3C78-4D4E-A0CF-81601D45DADE}"/>
              </a:ext>
            </a:extLst>
          </p:cNvPr>
          <p:cNvCxnSpPr>
            <a:cxnSpLocks/>
          </p:cNvCxnSpPr>
          <p:nvPr/>
        </p:nvCxnSpPr>
        <p:spPr>
          <a:xfrm flipH="1">
            <a:off x="1165409" y="2432298"/>
            <a:ext cx="992378" cy="1118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xmlns="" id="{EB308638-D87B-49A4-A02D-87282FBDBEDD}"/>
              </a:ext>
            </a:extLst>
          </p:cNvPr>
          <p:cNvCxnSpPr>
            <a:cxnSpLocks/>
          </p:cNvCxnSpPr>
          <p:nvPr/>
        </p:nvCxnSpPr>
        <p:spPr>
          <a:xfrm flipH="1">
            <a:off x="1976947" y="2423129"/>
            <a:ext cx="180839" cy="5173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FDFDE15-05A9-445C-BE43-325B653B94E4}"/>
              </a:ext>
            </a:extLst>
          </p:cNvPr>
          <p:cNvSpPr txBox="1"/>
          <p:nvPr/>
        </p:nvSpPr>
        <p:spPr>
          <a:xfrm>
            <a:off x="2139254" y="2136851"/>
            <a:ext cx="907537" cy="626018"/>
          </a:xfrm>
          <a:prstGeom prst="rect">
            <a:avLst/>
          </a:prstGeom>
          <a:noFill/>
        </p:spPr>
        <p:txBody>
          <a:bodyPr wrap="square" lIns="71323" tIns="35662" rIns="71323" bIns="35662">
            <a:spAutoFit/>
          </a:bodyPr>
          <a:lstStyle/>
          <a:p>
            <a:r>
              <a:rPr lang="en-US" altLang="ko-KR" dirty="0"/>
              <a:t>Minimum()</a:t>
            </a:r>
            <a:endParaRPr lang="ko-KR" altLang="en-US" dirty="0"/>
          </a:p>
        </p:txBody>
      </p:sp>
      <p:sp>
        <p:nvSpPr>
          <p:cNvPr id="28" name="TextBox 27">
            <a:extLst>
              <a:ext uri="{FF2B5EF4-FFF2-40B4-BE49-F238E27FC236}">
                <a16:creationId xmlns:a16="http://schemas.microsoft.com/office/drawing/2014/main" xmlns="" id="{01A0C453-3126-4492-9D95-5833474B6B18}"/>
              </a:ext>
            </a:extLst>
          </p:cNvPr>
          <p:cNvSpPr txBox="1"/>
          <p:nvPr/>
        </p:nvSpPr>
        <p:spPr>
          <a:xfrm>
            <a:off x="1408952" y="4510428"/>
            <a:ext cx="907537" cy="626018"/>
          </a:xfrm>
          <a:prstGeom prst="rect">
            <a:avLst/>
          </a:prstGeom>
          <a:noFill/>
        </p:spPr>
        <p:txBody>
          <a:bodyPr wrap="square" lIns="71323" tIns="35662" rIns="71323" bIns="35662">
            <a:spAutoFit/>
          </a:bodyPr>
          <a:lstStyle/>
          <a:p>
            <a:r>
              <a:rPr lang="en-US" altLang="ko-KR" dirty="0"/>
              <a:t>Maximum()</a:t>
            </a:r>
            <a:endParaRPr lang="ko-KR" altLang="en-US" dirty="0"/>
          </a:p>
        </p:txBody>
      </p:sp>
      <p:cxnSp>
        <p:nvCxnSpPr>
          <p:cNvPr id="29" name="직선 화살표 연결선 28">
            <a:extLst>
              <a:ext uri="{FF2B5EF4-FFF2-40B4-BE49-F238E27FC236}">
                <a16:creationId xmlns:a16="http://schemas.microsoft.com/office/drawing/2014/main" xmlns="" id="{A1DA9942-7557-441E-9D91-DE1E3211C005}"/>
              </a:ext>
            </a:extLst>
          </p:cNvPr>
          <p:cNvCxnSpPr>
            <a:cxnSpLocks/>
          </p:cNvCxnSpPr>
          <p:nvPr/>
        </p:nvCxnSpPr>
        <p:spPr>
          <a:xfrm flipV="1">
            <a:off x="1960417" y="3407964"/>
            <a:ext cx="550553" cy="10576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xmlns="" id="{78F9E9D5-6B76-42D3-8FC4-7E33B112EC12}"/>
              </a:ext>
            </a:extLst>
          </p:cNvPr>
          <p:cNvCxnSpPr>
            <a:cxnSpLocks/>
          </p:cNvCxnSpPr>
          <p:nvPr/>
        </p:nvCxnSpPr>
        <p:spPr>
          <a:xfrm flipH="1" flipV="1">
            <a:off x="1724882" y="3997996"/>
            <a:ext cx="229170" cy="467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xmlns="" id="{F2518494-B23E-4E19-AA02-A9EE12872150}"/>
              </a:ext>
            </a:extLst>
          </p:cNvPr>
          <p:cNvSpPr txBox="1"/>
          <p:nvPr/>
        </p:nvSpPr>
        <p:spPr>
          <a:xfrm>
            <a:off x="220285" y="2194806"/>
            <a:ext cx="741524" cy="626018"/>
          </a:xfrm>
          <a:prstGeom prst="rect">
            <a:avLst/>
          </a:prstGeom>
          <a:noFill/>
        </p:spPr>
        <p:txBody>
          <a:bodyPr wrap="square" lIns="71323" tIns="35662" rIns="71323" bIns="35662" rtlCol="0">
            <a:spAutoFit/>
          </a:bodyPr>
          <a:lstStyle/>
          <a:p>
            <a:r>
              <a:rPr lang="en-US" altLang="ko-KR" b="1" dirty="0">
                <a:solidFill>
                  <a:srgbClr val="FF0000"/>
                </a:solidFill>
              </a:rPr>
              <a:t>4</a:t>
            </a:r>
            <a:r>
              <a:rPr lang="ko-KR" altLang="en-US" b="1" dirty="0" err="1">
                <a:solidFill>
                  <a:srgbClr val="FF0000"/>
                </a:solidFill>
              </a:rPr>
              <a:t>사분면</a:t>
            </a:r>
            <a:endParaRPr lang="ko-KR" altLang="en-US" b="1" dirty="0">
              <a:solidFill>
                <a:srgbClr val="FF0000"/>
              </a:solidFill>
            </a:endParaRPr>
          </a:p>
        </p:txBody>
      </p:sp>
      <p:cxnSp>
        <p:nvCxnSpPr>
          <p:cNvPr id="40" name="직선 화살표 연결선 39">
            <a:extLst>
              <a:ext uri="{FF2B5EF4-FFF2-40B4-BE49-F238E27FC236}">
                <a16:creationId xmlns:a16="http://schemas.microsoft.com/office/drawing/2014/main" xmlns="" id="{5F7E08AB-667C-415B-A598-565B17A7FB45}"/>
              </a:ext>
            </a:extLst>
          </p:cNvPr>
          <p:cNvCxnSpPr>
            <a:cxnSpLocks/>
          </p:cNvCxnSpPr>
          <p:nvPr/>
        </p:nvCxnSpPr>
        <p:spPr>
          <a:xfrm>
            <a:off x="1147075" y="4233333"/>
            <a:ext cx="1357529"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F2809CCB-B654-41DF-B442-621315064E87}"/>
              </a:ext>
            </a:extLst>
          </p:cNvPr>
          <p:cNvCxnSpPr>
            <a:cxnSpLocks/>
          </p:cNvCxnSpPr>
          <p:nvPr/>
        </p:nvCxnSpPr>
        <p:spPr>
          <a:xfrm>
            <a:off x="1976947" y="2709334"/>
            <a:ext cx="527657"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xmlns="" id="{89DAFC80-96DC-4708-BBEF-88676ADAB1FC}"/>
              </a:ext>
            </a:extLst>
          </p:cNvPr>
          <p:cNvCxnSpPr>
            <a:cxnSpLocks/>
          </p:cNvCxnSpPr>
          <p:nvPr/>
        </p:nvCxnSpPr>
        <p:spPr>
          <a:xfrm flipV="1">
            <a:off x="961809" y="3550358"/>
            <a:ext cx="0" cy="447638"/>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xmlns="" id="{7300872F-154B-4945-B3E1-A570BDBEC54C}"/>
              </a:ext>
            </a:extLst>
          </p:cNvPr>
          <p:cNvCxnSpPr>
            <a:cxnSpLocks/>
          </p:cNvCxnSpPr>
          <p:nvPr/>
        </p:nvCxnSpPr>
        <p:spPr>
          <a:xfrm flipV="1">
            <a:off x="2642192" y="2919207"/>
            <a:ext cx="0" cy="1078789"/>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xmlns="" id="{1E4B04B9-361F-4522-B8F0-EA5F9A2766A6}"/>
              </a:ext>
            </a:extLst>
          </p:cNvPr>
          <p:cNvCxnSpPr>
            <a:cxnSpLocks/>
          </p:cNvCxnSpPr>
          <p:nvPr/>
        </p:nvCxnSpPr>
        <p:spPr>
          <a:xfrm flipH="1">
            <a:off x="1165410" y="3308996"/>
            <a:ext cx="559472"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xmlns="" id="{476317FD-079D-4583-A803-23DDF1228629}"/>
              </a:ext>
            </a:extLst>
          </p:cNvPr>
          <p:cNvCxnSpPr>
            <a:cxnSpLocks/>
          </p:cNvCxnSpPr>
          <p:nvPr/>
        </p:nvCxnSpPr>
        <p:spPr>
          <a:xfrm flipV="1">
            <a:off x="1819469" y="2952328"/>
            <a:ext cx="1" cy="465128"/>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1225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72528AF0-0661-42FA-BD2E-B4A5D459083F}"/>
              </a:ext>
            </a:extLst>
          </p:cNvPr>
          <p:cNvSpPr/>
          <p:nvPr/>
        </p:nvSpPr>
        <p:spPr>
          <a:xfrm flipH="1">
            <a:off x="3158454" y="1202346"/>
            <a:ext cx="308296" cy="31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4" name="그림 3">
            <a:extLst>
              <a:ext uri="{FF2B5EF4-FFF2-40B4-BE49-F238E27FC236}">
                <a16:creationId xmlns:a16="http://schemas.microsoft.com/office/drawing/2014/main" xmlns="" id="{EAB55B34-3F72-41DC-8773-D3EA71256AF9}"/>
              </a:ext>
            </a:extLst>
          </p:cNvPr>
          <p:cNvPicPr>
            <a:picLocks noChangeAspect="1"/>
          </p:cNvPicPr>
          <p:nvPr/>
        </p:nvPicPr>
        <p:blipFill rotWithShape="1">
          <a:blip r:embed="rId3"/>
          <a:srcRect l="3204" t="39284" r="5057" b="47713"/>
          <a:stretch/>
        </p:blipFill>
        <p:spPr>
          <a:xfrm>
            <a:off x="2923310" y="1057301"/>
            <a:ext cx="5555673" cy="781464"/>
          </a:xfrm>
          <a:prstGeom prst="rect">
            <a:avLst/>
          </a:prstGeom>
        </p:spPr>
      </p:pic>
      <p:sp>
        <p:nvSpPr>
          <p:cNvPr id="71" name="직사각형 70">
            <a:extLst>
              <a:ext uri="{FF2B5EF4-FFF2-40B4-BE49-F238E27FC236}">
                <a16:creationId xmlns:a16="http://schemas.microsoft.com/office/drawing/2014/main" xmlns="" id="{FE8569AD-8F81-4310-984D-C8CD9B26F806}"/>
              </a:ext>
            </a:extLst>
          </p:cNvPr>
          <p:cNvSpPr/>
          <p:nvPr/>
        </p:nvSpPr>
        <p:spPr>
          <a:xfrm>
            <a:off x="327188" y="1360205"/>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bbox_giou</a:t>
            </a:r>
            <a:endParaRPr lang="ko-KR" altLang="en-US" dirty="0"/>
          </a:p>
        </p:txBody>
      </p:sp>
      <p:sp>
        <p:nvSpPr>
          <p:cNvPr id="18" name="직사각형 17">
            <a:extLst>
              <a:ext uri="{FF2B5EF4-FFF2-40B4-BE49-F238E27FC236}">
                <a16:creationId xmlns:a16="http://schemas.microsoft.com/office/drawing/2014/main" xmlns="" id="{184B2E3A-30E2-4797-A14A-BC91900CA8C9}"/>
              </a:ext>
            </a:extLst>
          </p:cNvPr>
          <p:cNvSpPr/>
          <p:nvPr/>
        </p:nvSpPr>
        <p:spPr>
          <a:xfrm>
            <a:off x="2921613" y="1057300"/>
            <a:ext cx="3368351" cy="145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7172" name="Picture 4"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xmlns="" id="{AF769F5C-F3E1-43E9-9159-3E1B58E1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486" y="2623808"/>
            <a:ext cx="2833688" cy="245586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R-172: Generalized Intersection over Union: A Metric and A Loss for  Bounding Box Regression - YouTube">
            <a:extLst>
              <a:ext uri="{FF2B5EF4-FFF2-40B4-BE49-F238E27FC236}">
                <a16:creationId xmlns:a16="http://schemas.microsoft.com/office/drawing/2014/main" xmlns="" id="{D2F5C864-931C-43F0-82F5-93077334B8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4964" y="2332019"/>
            <a:ext cx="4572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868;gd9a54310e3_0_424">
            <a:extLst>
              <a:ext uri="{FF2B5EF4-FFF2-40B4-BE49-F238E27FC236}">
                <a16:creationId xmlns:a16="http://schemas.microsoft.com/office/drawing/2014/main" xmlns="" id="{ED33ED0B-6937-400D-85DB-9CAC46C80799}"/>
              </a:ext>
            </a:extLst>
          </p:cNvPr>
          <p:cNvSpPr/>
          <p:nvPr/>
        </p:nvSpPr>
        <p:spPr>
          <a:xfrm>
            <a:off x="7064771" y="3470742"/>
            <a:ext cx="797684" cy="574010"/>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25" name="Google Shape;868;gd9a54310e3_0_424">
            <a:extLst>
              <a:ext uri="{FF2B5EF4-FFF2-40B4-BE49-F238E27FC236}">
                <a16:creationId xmlns:a16="http://schemas.microsoft.com/office/drawing/2014/main" xmlns="" id="{69F2607A-E821-46E7-BD1D-2B6DA3AEC87D}"/>
              </a:ext>
            </a:extLst>
          </p:cNvPr>
          <p:cNvSpPr/>
          <p:nvPr/>
        </p:nvSpPr>
        <p:spPr>
          <a:xfrm>
            <a:off x="7612025" y="3963996"/>
            <a:ext cx="797684" cy="574010"/>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dirty="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2415257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4" name="그림 3">
            <a:extLst>
              <a:ext uri="{FF2B5EF4-FFF2-40B4-BE49-F238E27FC236}">
                <a16:creationId xmlns:a16="http://schemas.microsoft.com/office/drawing/2014/main" xmlns="" id="{EAB55B34-3F72-41DC-8773-D3EA71256AF9}"/>
              </a:ext>
            </a:extLst>
          </p:cNvPr>
          <p:cNvPicPr>
            <a:picLocks noChangeAspect="1"/>
          </p:cNvPicPr>
          <p:nvPr/>
        </p:nvPicPr>
        <p:blipFill rotWithShape="1">
          <a:blip r:embed="rId3"/>
          <a:srcRect l="3204" t="29440" r="5057" b="47712"/>
          <a:stretch/>
        </p:blipFill>
        <p:spPr>
          <a:xfrm>
            <a:off x="630322" y="1093061"/>
            <a:ext cx="7830766" cy="1935401"/>
          </a:xfrm>
          <a:prstGeom prst="rect">
            <a:avLst/>
          </a:prstGeom>
        </p:spPr>
      </p:pic>
      <p:sp>
        <p:nvSpPr>
          <p:cNvPr id="71" name="직사각형 70">
            <a:extLst>
              <a:ext uri="{FF2B5EF4-FFF2-40B4-BE49-F238E27FC236}">
                <a16:creationId xmlns:a16="http://schemas.microsoft.com/office/drawing/2014/main" xmlns="" id="{FE8569AD-8F81-4310-984D-C8CD9B26F806}"/>
              </a:ext>
            </a:extLst>
          </p:cNvPr>
          <p:cNvSpPr/>
          <p:nvPr/>
        </p:nvSpPr>
        <p:spPr>
          <a:xfrm>
            <a:off x="1535849" y="3249897"/>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Bbox_loss_scale</a:t>
            </a:r>
            <a:endParaRPr lang="ko-KR" altLang="en-US" dirty="0"/>
          </a:p>
        </p:txBody>
      </p:sp>
      <p:sp>
        <p:nvSpPr>
          <p:cNvPr id="18" name="직사각형 17">
            <a:extLst>
              <a:ext uri="{FF2B5EF4-FFF2-40B4-BE49-F238E27FC236}">
                <a16:creationId xmlns:a16="http://schemas.microsoft.com/office/drawing/2014/main" xmlns="" id="{184B2E3A-30E2-4797-A14A-BC91900CA8C9}"/>
              </a:ext>
            </a:extLst>
          </p:cNvPr>
          <p:cNvSpPr/>
          <p:nvPr/>
        </p:nvSpPr>
        <p:spPr>
          <a:xfrm>
            <a:off x="691913" y="2476010"/>
            <a:ext cx="7531827" cy="308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AFB20FF1-4DB9-45C0-AAA4-E3E08A6AF780}"/>
                  </a:ext>
                </a:extLst>
              </p:cNvPr>
              <p:cNvSpPr txBox="1"/>
              <p:nvPr/>
            </p:nvSpPr>
            <p:spPr>
              <a:xfrm>
                <a:off x="1535849" y="3965230"/>
                <a:ext cx="1981260" cy="626018"/>
              </a:xfrm>
              <a:prstGeom prst="rect">
                <a:avLst/>
              </a:prstGeom>
              <a:noFill/>
            </p:spPr>
            <p:txBody>
              <a:bodyPr wrap="square" lIns="71323" tIns="35662" rIns="71323" bIns="35662" rtlCol="0">
                <a:spAutoFit/>
              </a:bodyPr>
              <a:lstStyle/>
              <a:p>
                <a14:m>
                  <m:oMath xmlns:m="http://schemas.openxmlformats.org/officeDocument/2006/math">
                    <m:r>
                      <a:rPr lang="en-US" altLang="ko-KR" b="0" i="1" smtClean="0">
                        <a:latin typeface="Cambria Math" panose="02040503050406030204" pitchFamily="18" charset="0"/>
                      </a:rPr>
                      <m:t>𝑠𝑐𝑎𝑙𝑒</m:t>
                    </m:r>
                    <m:r>
                      <a:rPr lang="en-US" altLang="ko-KR" b="0" i="1" smtClean="0">
                        <a:latin typeface="Cambria Math" panose="02040503050406030204" pitchFamily="18" charset="0"/>
                      </a:rPr>
                      <m:t> </m:t>
                    </m:r>
                  </m:oMath>
                </a14:m>
                <a:r>
                  <a:rPr lang="en-US" altLang="ko-KR" dirty="0"/>
                  <a:t> = Feature box area </a:t>
                </a:r>
                <a:endParaRPr lang="ko-KR" altLang="en-US" dirty="0"/>
              </a:p>
            </p:txBody>
          </p:sp>
        </mc:Choice>
        <mc:Fallback xmlns="">
          <p:sp>
            <p:nvSpPr>
              <p:cNvPr id="2" name="TextBox 1">
                <a:extLst>
                  <a:ext uri="{FF2B5EF4-FFF2-40B4-BE49-F238E27FC236}">
                    <a16:creationId xmlns:a16="http://schemas.microsoft.com/office/drawing/2014/main" id="{AFB20FF1-4DB9-45C0-AAA4-E3E08A6AF780}"/>
                  </a:ext>
                </a:extLst>
              </p:cNvPr>
              <p:cNvSpPr txBox="1">
                <a:spLocks noRot="1" noChangeAspect="1" noMove="1" noResize="1" noEditPoints="1" noAdjustHandles="1" noChangeArrowheads="1" noChangeShapeType="1" noTextEdit="1"/>
              </p:cNvSpPr>
              <p:nvPr/>
            </p:nvSpPr>
            <p:spPr>
              <a:xfrm>
                <a:off x="2047798" y="4758275"/>
                <a:ext cx="2641680" cy="307777"/>
              </a:xfrm>
              <a:prstGeom prst="rect">
                <a:avLst/>
              </a:prstGeom>
              <a:blipFill>
                <a:blip r:embed="rId5"/>
                <a:stretch>
                  <a:fillRect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70278529-BFCE-40DE-8058-C1147CF994C9}"/>
                  </a:ext>
                </a:extLst>
              </p:cNvPr>
              <p:cNvSpPr txBox="1"/>
              <p:nvPr/>
            </p:nvSpPr>
            <p:spPr>
              <a:xfrm>
                <a:off x="4587379" y="4202886"/>
                <a:ext cx="5075813"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𝑟𝑠𝑝𝑜𝑛</m:t>
                      </m:r>
                      <m:sSub>
                        <m:sSubPr>
                          <m:ctrlPr>
                            <a:rPr lang="en-US" altLang="ko-KR" b="0" i="1" smtClean="0">
                              <a:latin typeface="Cambria Math"/>
                            </a:rPr>
                          </m:ctrlPr>
                        </m:sSubPr>
                        <m:e>
                          <m:r>
                            <a:rPr lang="en-US" altLang="ko-KR" b="0" i="1" smtClean="0">
                              <a:latin typeface="Cambria Math" panose="02040503050406030204" pitchFamily="18" charset="0"/>
                            </a:rPr>
                            <m:t>𝑑</m:t>
                          </m:r>
                        </m:e>
                        <m:sub>
                          <m:r>
                            <a:rPr lang="en-US" altLang="ko-KR" b="0" i="1" smtClean="0">
                              <a:latin typeface="Cambria Math" panose="02040503050406030204" pitchFamily="18" charset="0"/>
                            </a:rPr>
                            <m:t>𝑏𝑏𝑜𝑥</m:t>
                          </m:r>
                        </m:sub>
                      </m:sSub>
                      <m:r>
                        <a:rPr lang="en-US" altLang="ko-KR" b="0" i="1" smtClean="0">
                          <a:latin typeface="Cambria Math" panose="02040503050406030204" pitchFamily="18" charset="0"/>
                        </a:rPr>
                        <m:t>∗</m:t>
                      </m:r>
                      <m:d>
                        <m:dPr>
                          <m:ctrlPr>
                            <a:rPr lang="en-US" altLang="ko-KR" i="1">
                              <a:latin typeface="Cambria Math"/>
                            </a:rPr>
                          </m:ctrlPr>
                        </m:dPr>
                        <m:e>
                          <m:r>
                            <a:rPr lang="en-US" altLang="ko-KR" i="1">
                              <a:latin typeface="Cambria Math" panose="02040503050406030204" pitchFamily="18" charset="0"/>
                            </a:rPr>
                            <m:t>2−</m:t>
                          </m:r>
                          <m:f>
                            <m:fPr>
                              <m:ctrlPr>
                                <a:rPr lang="en-US" altLang="ko-KR" i="1">
                                  <a:latin typeface="Cambria Math"/>
                                </a:rPr>
                              </m:ctrlPr>
                            </m:fPr>
                            <m:num>
                              <m:r>
                                <a:rPr lang="en-US" altLang="ko-KR" i="1">
                                  <a:latin typeface="Cambria Math" panose="02040503050406030204" pitchFamily="18" charset="0"/>
                                </a:rPr>
                                <m:t>𝑤</m:t>
                              </m:r>
                              <m:r>
                                <a:rPr lang="en-US" altLang="ko-KR" i="1">
                                  <a:latin typeface="Cambria Math" panose="02040503050406030204" pitchFamily="18" charset="0"/>
                                </a:rPr>
                                <m:t>∗</m:t>
                              </m:r>
                              <m:r>
                                <a:rPr lang="en-US" altLang="ko-KR" i="1">
                                  <a:latin typeface="Cambria Math" panose="02040503050406030204" pitchFamily="18" charset="0"/>
                                </a:rPr>
                                <m:t>h</m:t>
                              </m:r>
                            </m:num>
                            <m:den>
                              <m:r>
                                <a:rPr lang="en-US" altLang="ko-KR" i="1">
                                  <a:latin typeface="Cambria Math" panose="02040503050406030204" pitchFamily="18" charset="0"/>
                                </a:rPr>
                                <m:t>𝑠𝑐𝑎𝑙𝑒</m:t>
                              </m:r>
                            </m:den>
                          </m:f>
                        </m:e>
                      </m:d>
                      <m:r>
                        <a:rPr lang="en-US" altLang="ko-KR" i="1">
                          <a:latin typeface="Cambria Math" panose="02040503050406030204" pitchFamily="18" charset="0"/>
                        </a:rPr>
                        <m:t>∗(1−</m:t>
                      </m:r>
                      <m:r>
                        <a:rPr lang="en-US" altLang="ko-KR" i="1">
                          <a:latin typeface="Cambria Math" panose="02040503050406030204" pitchFamily="18" charset="0"/>
                        </a:rPr>
                        <m:t>𝐼𝑜𝑢</m:t>
                      </m:r>
                      <m:r>
                        <a:rPr lang="en-US" altLang="ko-KR" i="1">
                          <a:latin typeface="Cambria Math" panose="02040503050406030204" pitchFamily="18" charset="0"/>
                        </a:rPr>
                        <m:t>+</m:t>
                      </m:r>
                      <m:f>
                        <m:fPr>
                          <m:ctrlPr>
                            <a:rPr lang="en-US" altLang="ko-KR" i="1">
                              <a:latin typeface="Cambria Math"/>
                            </a:rPr>
                          </m:ctrlPr>
                        </m:fPr>
                        <m:num>
                          <m:sSup>
                            <m:sSupPr>
                              <m:ctrlPr>
                                <a:rPr lang="en-US" altLang="ko-KR" i="1">
                                  <a:latin typeface="Cambria Math"/>
                                </a:rPr>
                              </m:ctrlPr>
                            </m:sSupPr>
                            <m:e>
                              <m:r>
                                <a:rPr lang="ko-KR" altLang="en-US" i="1">
                                  <a:latin typeface="Cambria Math" panose="02040503050406030204" pitchFamily="18" charset="0"/>
                                </a:rPr>
                                <m:t>𝜌</m:t>
                              </m:r>
                            </m:e>
                            <m:sup>
                              <m:r>
                                <a:rPr lang="en-US" altLang="ko-KR" i="1">
                                  <a:latin typeface="Cambria Math" panose="02040503050406030204" pitchFamily="18" charset="0"/>
                                </a:rPr>
                                <m:t>2</m:t>
                              </m:r>
                            </m:sup>
                          </m:sSup>
                          <m:d>
                            <m:dPr>
                              <m:ctrlPr>
                                <a:rPr lang="en-US" altLang="ko-KR" i="1">
                                  <a:latin typeface="Cambria Math"/>
                                </a:rPr>
                              </m:ctrlPr>
                            </m:dPr>
                            <m:e>
                              <m:r>
                                <a:rPr lang="en-US" altLang="ko-KR" i="1">
                                  <a:latin typeface="Cambria Math" panose="02040503050406030204" pitchFamily="18" charset="0"/>
                                </a:rPr>
                                <m:t>𝑏</m:t>
                              </m:r>
                              <m:r>
                                <a:rPr lang="en-US" altLang="ko-KR" i="1">
                                  <a:latin typeface="Cambria Math" panose="02040503050406030204" pitchFamily="18" charset="0"/>
                                </a:rPr>
                                <m:t>,</m:t>
                              </m:r>
                              <m:sSup>
                                <m:sSupPr>
                                  <m:ctrlPr>
                                    <a:rPr lang="en-US" altLang="ko-KR" i="1">
                                      <a:latin typeface="Cambria Math"/>
                                    </a:rPr>
                                  </m:ctrlPr>
                                </m:sSupPr>
                                <m:e>
                                  <m:r>
                                    <a:rPr lang="en-US" altLang="ko-KR" i="1">
                                      <a:latin typeface="Cambria Math" panose="02040503050406030204" pitchFamily="18" charset="0"/>
                                    </a:rPr>
                                    <m:t>𝑏</m:t>
                                  </m:r>
                                </m:e>
                                <m:sup>
                                  <m:r>
                                    <a:rPr lang="en-US" altLang="ko-KR" i="1">
                                      <a:latin typeface="Cambria Math" panose="02040503050406030204" pitchFamily="18" charset="0"/>
                                    </a:rPr>
                                    <m:t>𝑔𝑡</m:t>
                                  </m:r>
                                </m:sup>
                              </m:sSup>
                            </m:e>
                          </m:d>
                        </m:num>
                        <m:den>
                          <m:sSup>
                            <m:sSupPr>
                              <m:ctrlPr>
                                <a:rPr lang="en-US" altLang="ko-KR" i="1">
                                  <a:latin typeface="Cambria Math"/>
                                </a:rPr>
                              </m:ctrlPr>
                            </m:sSupPr>
                            <m:e>
                              <m:r>
                                <a:rPr lang="en-US" altLang="ko-KR" i="1">
                                  <a:latin typeface="Cambria Math" panose="02040503050406030204" pitchFamily="18" charset="0"/>
                                </a:rPr>
                                <m:t>𝑐</m:t>
                              </m:r>
                            </m:e>
                            <m:sup>
                              <m:r>
                                <a:rPr lang="en-US" altLang="ko-KR" i="1">
                                  <a:latin typeface="Cambria Math" panose="02040503050406030204" pitchFamily="18" charset="0"/>
                                </a:rPr>
                                <m:t>2</m:t>
                              </m:r>
                            </m:sup>
                          </m:sSup>
                        </m:den>
                      </m:f>
                      <m:r>
                        <a:rPr lang="en-US" altLang="ko-KR" i="1">
                          <a:latin typeface="Cambria Math" panose="02040503050406030204" pitchFamily="18" charset="0"/>
                        </a:rPr>
                        <m:t>)</m:t>
                      </m:r>
                    </m:oMath>
                  </m:oMathPara>
                </a14:m>
                <a:endParaRPr lang="ko-KR" altLang="en-US" dirty="0"/>
              </a:p>
            </p:txBody>
          </p:sp>
        </mc:Choice>
        <mc:Fallback xmlns="">
          <p:sp>
            <p:nvSpPr>
              <p:cNvPr id="19" name="TextBox 18">
                <a:extLst>
                  <a:ext uri="{FF2B5EF4-FFF2-40B4-BE49-F238E27FC236}">
                    <a16:creationId xmlns:a16="http://schemas.microsoft.com/office/drawing/2014/main" id="{70278529-BFCE-40DE-8058-C1147CF994C9}"/>
                  </a:ext>
                </a:extLst>
              </p:cNvPr>
              <p:cNvSpPr txBox="1">
                <a:spLocks noRot="1" noChangeAspect="1" noMove="1" noResize="1" noEditPoints="1" noAdjustHandles="1" noChangeArrowheads="1" noChangeShapeType="1" noTextEdit="1"/>
              </p:cNvSpPr>
              <p:nvPr/>
            </p:nvSpPr>
            <p:spPr>
              <a:xfrm>
                <a:off x="6116504" y="5043462"/>
                <a:ext cx="3926011" cy="488339"/>
              </a:xfrm>
              <a:prstGeom prst="rect">
                <a:avLst/>
              </a:prstGeom>
              <a:blipFill>
                <a:blip r:embed="rId6"/>
                <a:stretch>
                  <a:fillRect/>
                </a:stretch>
              </a:blipFill>
            </p:spPr>
            <p:txBody>
              <a:bodyPr/>
              <a:lstStyle/>
              <a:p>
                <a:r>
                  <a:rPr lang="ko-KR" altLang="en-US">
                    <a:noFill/>
                  </a:rPr>
                  <a:t> </a:t>
                </a:r>
              </a:p>
            </p:txBody>
          </p:sp>
        </mc:Fallback>
      </mc:AlternateContent>
      <p:sp>
        <p:nvSpPr>
          <p:cNvPr id="20" name="직사각형 19">
            <a:extLst>
              <a:ext uri="{FF2B5EF4-FFF2-40B4-BE49-F238E27FC236}">
                <a16:creationId xmlns:a16="http://schemas.microsoft.com/office/drawing/2014/main" xmlns="" id="{6F52CC88-7C96-4123-8EB9-720331BF4E52}"/>
              </a:ext>
            </a:extLst>
          </p:cNvPr>
          <p:cNvSpPr/>
          <p:nvPr/>
        </p:nvSpPr>
        <p:spPr>
          <a:xfrm>
            <a:off x="5169351" y="3249897"/>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giou_loss</a:t>
            </a:r>
            <a:endParaRPr lang="ko-KR" alt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D78F3FB2-E875-42A8-A763-90B660ACBFBD}"/>
                  </a:ext>
                </a:extLst>
              </p:cNvPr>
              <p:cNvSpPr txBox="1"/>
              <p:nvPr/>
            </p:nvSpPr>
            <p:spPr>
              <a:xfrm>
                <a:off x="1697182" y="4326680"/>
                <a:ext cx="1330037" cy="619671"/>
              </a:xfrm>
              <a:prstGeom prst="rect">
                <a:avLst/>
              </a:prstGeom>
              <a:noFill/>
            </p:spPr>
            <p:txBody>
              <a:bodyPr wrap="square" lIns="71323" tIns="35662" rIns="71323" bIns="35662">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(2−(</m:t>
                      </m:r>
                      <m:r>
                        <a:rPr lang="en-US" altLang="ko-KR" b="0" i="1" smtClean="0">
                          <a:latin typeface="Cambria Math" panose="02040503050406030204" pitchFamily="18" charset="0"/>
                        </a:rPr>
                        <m:t>𝑤</m:t>
                      </m:r>
                      <m:r>
                        <a:rPr lang="en-US" altLang="ko-KR" b="0" i="1" smtClean="0">
                          <a:latin typeface="Cambria Math" panose="02040503050406030204" pitchFamily="18" charset="0"/>
                        </a:rPr>
                        <m:t>∗</m:t>
                      </m:r>
                      <m:r>
                        <a:rPr lang="en-US" altLang="ko-KR" b="0" i="1" smtClean="0">
                          <a:latin typeface="Cambria Math" panose="02040503050406030204" pitchFamily="18" charset="0"/>
                        </a:rPr>
                        <m:t>h</m:t>
                      </m:r>
                      <m:r>
                        <a:rPr lang="en-US" altLang="ko-KR" b="0" i="1" smtClean="0">
                          <a:latin typeface="Cambria Math" panose="02040503050406030204" pitchFamily="18" charset="0"/>
                        </a:rPr>
                        <m:t>)/</m:t>
                      </m:r>
                      <m:r>
                        <a:rPr lang="en-US" altLang="ko-KR" b="0" i="1" smtClean="0">
                          <a:latin typeface="Cambria Math" panose="02040503050406030204" pitchFamily="18" charset="0"/>
                        </a:rPr>
                        <m:t>𝑠𝑐𝑎𝑙𝑒</m:t>
                      </m:r>
                      <m:r>
                        <a:rPr lang="en-US" altLang="ko-KR" b="0" i="1" smtClean="0">
                          <a:latin typeface="Cambria Math" panose="02040503050406030204" pitchFamily="18" charset="0"/>
                        </a:rPr>
                        <m:t>)</m:t>
                      </m:r>
                    </m:oMath>
                  </m:oMathPara>
                </a14:m>
                <a:endParaRPr lang="ko-KR" altLang="en-US" dirty="0"/>
              </a:p>
            </p:txBody>
          </p:sp>
        </mc:Choice>
        <mc:Fallback xmlns="">
          <p:sp>
            <p:nvSpPr>
              <p:cNvPr id="13" name="TextBox 12">
                <a:extLst>
                  <a:ext uri="{FF2B5EF4-FFF2-40B4-BE49-F238E27FC236}">
                    <a16:creationId xmlns:a16="http://schemas.microsoft.com/office/drawing/2014/main" id="{D78F3FB2-E875-42A8-A763-90B660ACBFBD}"/>
                  </a:ext>
                </a:extLst>
              </p:cNvPr>
              <p:cNvSpPr txBox="1">
                <a:spLocks noRot="1" noChangeAspect="1" noMove="1" noResize="1" noEditPoints="1" noAdjustHandles="1" noChangeArrowheads="1" noChangeShapeType="1" noTextEdit="1"/>
              </p:cNvSpPr>
              <p:nvPr/>
            </p:nvSpPr>
            <p:spPr>
              <a:xfrm>
                <a:off x="2262909" y="5192016"/>
                <a:ext cx="1773382" cy="307777"/>
              </a:xfrm>
              <a:prstGeom prst="rect">
                <a:avLst/>
              </a:prstGeom>
              <a:blipFill>
                <a:blip r:embed="rId7"/>
                <a:stretch>
                  <a:fillRect b="-1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8827064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72528AF0-0661-42FA-BD2E-B4A5D459083F}"/>
              </a:ext>
            </a:extLst>
          </p:cNvPr>
          <p:cNvSpPr/>
          <p:nvPr/>
        </p:nvSpPr>
        <p:spPr>
          <a:xfrm flipH="1">
            <a:off x="3158454" y="685200"/>
            <a:ext cx="308296" cy="31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4" name="그림 3">
            <a:extLst>
              <a:ext uri="{FF2B5EF4-FFF2-40B4-BE49-F238E27FC236}">
                <a16:creationId xmlns:a16="http://schemas.microsoft.com/office/drawing/2014/main" xmlns="" id="{EAB55B34-3F72-41DC-8773-D3EA71256AF9}"/>
              </a:ext>
            </a:extLst>
          </p:cNvPr>
          <p:cNvPicPr>
            <a:picLocks noChangeAspect="1"/>
          </p:cNvPicPr>
          <p:nvPr/>
        </p:nvPicPr>
        <p:blipFill rotWithShape="1">
          <a:blip r:embed="rId3"/>
          <a:srcRect t="51026"/>
          <a:stretch/>
        </p:blipFill>
        <p:spPr>
          <a:xfrm>
            <a:off x="3408637" y="625252"/>
            <a:ext cx="5602884" cy="2723138"/>
          </a:xfrm>
          <a:prstGeom prst="rect">
            <a:avLst/>
          </a:prstGeom>
        </p:spPr>
      </p:pic>
      <p:sp>
        <p:nvSpPr>
          <p:cNvPr id="69" name="직사각형 68">
            <a:extLst>
              <a:ext uri="{FF2B5EF4-FFF2-40B4-BE49-F238E27FC236}">
                <a16:creationId xmlns:a16="http://schemas.microsoft.com/office/drawing/2014/main" xmlns="" id="{F242D132-05DE-4F0F-A98C-FABF902B42A5}"/>
              </a:ext>
            </a:extLst>
          </p:cNvPr>
          <p:cNvSpPr/>
          <p:nvPr/>
        </p:nvSpPr>
        <p:spPr>
          <a:xfrm>
            <a:off x="812459" y="634945"/>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Respond_bgd</a:t>
            </a:r>
            <a:endParaRPr lang="ko-KR" altLang="en-US" dirty="0"/>
          </a:p>
        </p:txBody>
      </p:sp>
      <p:sp>
        <p:nvSpPr>
          <p:cNvPr id="75" name="직사각형 74">
            <a:extLst>
              <a:ext uri="{FF2B5EF4-FFF2-40B4-BE49-F238E27FC236}">
                <a16:creationId xmlns:a16="http://schemas.microsoft.com/office/drawing/2014/main" xmlns="" id="{6CB775C5-4D6D-468D-8769-4F33D90EF70F}"/>
              </a:ext>
            </a:extLst>
          </p:cNvPr>
          <p:cNvSpPr/>
          <p:nvPr/>
        </p:nvSpPr>
        <p:spPr>
          <a:xfrm>
            <a:off x="3618768" y="737565"/>
            <a:ext cx="5261996" cy="591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A918A031-2508-402F-918D-34A3B7EA1294}"/>
                  </a:ext>
                </a:extLst>
              </p:cNvPr>
              <p:cNvSpPr txBox="1"/>
              <p:nvPr/>
            </p:nvSpPr>
            <p:spPr>
              <a:xfrm>
                <a:off x="139548" y="3145532"/>
                <a:ext cx="3469502" cy="8487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ko-KR" b="0" i="0" dirty="0" smtClean="0"/>
                        <m:t> </m:t>
                      </m:r>
                      <m:r>
                        <m:rPr>
                          <m:nor/>
                        </m:rPr>
                        <a:rPr lang="en-US" altLang="ko-KR" dirty="0" smtClean="0"/>
                        <m:t>− </m:t>
                      </m:r>
                      <m:r>
                        <a:rPr lang="en-US" altLang="ko-KR" i="1">
                          <a:latin typeface="Cambria Math" panose="02040503050406030204" pitchFamily="18" charset="0"/>
                        </a:rPr>
                        <m:t>𝑟𝑠𝑝𝑜𝑛𝑑</m:t>
                      </m:r>
                      <m:r>
                        <a:rPr lang="en-US" altLang="ko-KR" i="1">
                          <a:latin typeface="Cambria Math" panose="02040503050406030204" pitchFamily="18" charset="0"/>
                        </a:rPr>
                        <m:t>_</m:t>
                      </m:r>
                      <m:r>
                        <a:rPr lang="en-US" altLang="ko-KR" i="1">
                          <a:latin typeface="Cambria Math" panose="02040503050406030204" pitchFamily="18" charset="0"/>
                        </a:rPr>
                        <m:t>𝑏𝑜𝑥</m:t>
                      </m:r>
                      <m:nary>
                        <m:naryPr>
                          <m:chr m:val="∑"/>
                          <m:ctrlPr>
                            <a:rPr lang="ko-KR" altLang="en-US" i="1" smtClean="0">
                              <a:latin typeface="Cambria Math"/>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=0</m:t>
                          </m:r>
                        </m:sub>
                        <m:sup>
                          <m:sSup>
                            <m:sSupPr>
                              <m:ctrlPr>
                                <a:rPr lang="en-US" altLang="ko-KR" b="0" i="1" smtClean="0">
                                  <a:latin typeface="Cambria Math"/>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2</m:t>
                              </m:r>
                            </m:sup>
                          </m:sSup>
                        </m:sup>
                        <m:e>
                          <m:nary>
                            <m:naryPr>
                              <m:chr m:val="∑"/>
                              <m:ctrlPr>
                                <a:rPr lang="en-US" altLang="ko-KR" i="1" smtClean="0">
                                  <a:latin typeface="Cambria Math"/>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rPr>
                                <m:t>=0</m:t>
                              </m:r>
                            </m:sub>
                            <m:sup>
                              <m:r>
                                <a:rPr lang="en-US" altLang="ko-KR" b="0" i="1" smtClean="0">
                                  <a:latin typeface="Cambria Math" panose="02040503050406030204" pitchFamily="18" charset="0"/>
                                </a:rPr>
                                <m:t>𝐵</m:t>
                              </m:r>
                            </m:sup>
                            <m:e>
                              <m:r>
                                <a:rPr lang="en-US" altLang="ko-KR" b="0" i="1" smtClean="0">
                                  <a:latin typeface="Cambria Math" panose="02040503050406030204" pitchFamily="18" charset="0"/>
                                </a:rPr>
                                <m:t> </m:t>
                              </m:r>
                              <m:func>
                                <m:funcPr>
                                  <m:ctrlPr>
                                    <a:rPr lang="en-US" altLang="ko-KR" b="0" i="1" smtClean="0">
                                      <a:latin typeface="Cambria Math"/>
                                    </a:rPr>
                                  </m:ctrlPr>
                                </m:funcPr>
                                <m:fName>
                                  <m:r>
                                    <a:rPr lang="en-US" altLang="ko-KR" b="0" i="1" smtClean="0">
                                      <a:latin typeface="Cambria Math" panose="02040503050406030204" pitchFamily="18" charset="0"/>
                                    </a:rPr>
                                    <m:t>𝑀𝑎𝑥</m:t>
                                  </m:r>
                                  <m:r>
                                    <a:rPr lang="en-US" altLang="ko-KR" b="0" i="1" smtClean="0">
                                      <a:latin typeface="Cambria Math" panose="02040503050406030204" pitchFamily="18" charset="0"/>
                                    </a:rPr>
                                    <m:t>(</m:t>
                                  </m:r>
                                </m:fName>
                                <m:e>
                                  <m:r>
                                    <a:rPr lang="en-US" altLang="ko-KR" b="0" i="1" smtClean="0">
                                      <a:latin typeface="Cambria Math" panose="02040503050406030204" pitchFamily="18" charset="0"/>
                                    </a:rPr>
                                    <m:t>𝐼𝑜𝑢</m:t>
                                  </m:r>
                                  <m:d>
                                    <m:dPr>
                                      <m:ctrlPr>
                                        <a:rPr lang="en-US" altLang="ko-KR" b="0" i="1" smtClean="0">
                                          <a:latin typeface="Cambria Math"/>
                                        </a:rPr>
                                      </m:ctrlPr>
                                    </m:dPr>
                                    <m:e>
                                      <m:sSub>
                                        <m:sSubPr>
                                          <m:ctrlPr>
                                            <a:rPr lang="en-US" altLang="ko-KR" b="0" i="1" smtClean="0">
                                              <a:latin typeface="Cambria Math"/>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𝑝</m:t>
                                          </m:r>
                                          <m:r>
                                            <a:rPr lang="en-US" altLang="ko-KR" b="0" i="1" smtClean="0">
                                              <a:latin typeface="Cambria Math" panose="02040503050406030204" pitchFamily="18" charset="0"/>
                                            </a:rPr>
                                            <m:t>, </m:t>
                                          </m:r>
                                        </m:sub>
                                      </m:sSub>
                                      <m:sSub>
                                        <m:sSubPr>
                                          <m:ctrlPr>
                                            <a:rPr lang="en-US" altLang="ko-KR" b="0" i="1" smtClean="0">
                                              <a:latin typeface="Cambria Math"/>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𝑙</m:t>
                                          </m:r>
                                        </m:sub>
                                      </m:sSub>
                                    </m:e>
                                  </m:d>
                                  <m:r>
                                    <a:rPr lang="en-US" altLang="ko-KR" b="0" i="1" smtClean="0">
                                      <a:latin typeface="Cambria Math" panose="02040503050406030204" pitchFamily="18" charset="0"/>
                                    </a:rPr>
                                    <m:t>)</m:t>
                                  </m:r>
                                </m:e>
                              </m:func>
                              <m:r>
                                <a:rPr lang="en-US" altLang="ko-KR" b="0" i="1" smtClean="0">
                                  <a:latin typeface="Cambria Math" panose="02040503050406030204" pitchFamily="18" charset="0"/>
                                </a:rPr>
                                <m:t>=</m:t>
                              </m:r>
                              <m:r>
                                <a:rPr lang="en-US" altLang="ko-KR" b="0" i="1" smtClean="0">
                                  <a:latin typeface="Cambria Math" panose="02040503050406030204" pitchFamily="18" charset="0"/>
                                </a:rPr>
                                <m:t>𝑟𝑒𝑠𝑝𝑜𝑛𝑑</m:t>
                              </m:r>
                              <m:r>
                                <a:rPr lang="en-US" altLang="ko-KR" b="0" i="1" smtClean="0">
                                  <a:latin typeface="Cambria Math" panose="02040503050406030204" pitchFamily="18" charset="0"/>
                                </a:rPr>
                                <m:t>_</m:t>
                              </m:r>
                              <m:r>
                                <a:rPr lang="en-US" altLang="ko-KR" b="0" i="1" smtClean="0">
                                  <a:latin typeface="Cambria Math" panose="02040503050406030204" pitchFamily="18" charset="0"/>
                                </a:rPr>
                                <m:t>𝑏𝑔𝑑</m:t>
                              </m:r>
                            </m:e>
                          </m:nary>
                        </m:e>
                      </m:nary>
                    </m:oMath>
                  </m:oMathPara>
                </a14:m>
                <a:endParaRPr lang="ko-KR" altLang="en-US" dirty="0"/>
              </a:p>
            </p:txBody>
          </p:sp>
        </mc:Choice>
        <mc:Fallback xmlns="">
          <p:sp>
            <p:nvSpPr>
              <p:cNvPr id="20" name="TextBox 19">
                <a:extLst>
                  <a:ext uri="{FF2B5EF4-FFF2-40B4-BE49-F238E27FC236}">
                    <a16:creationId xmlns="" xmlns:a16="http://schemas.microsoft.com/office/drawing/2014/main" xmlns:a14="http://schemas.microsoft.com/office/drawing/2010/main" id="{A918A031-2508-402F-918D-34A3B7EA1294}"/>
                  </a:ext>
                </a:extLst>
              </p:cNvPr>
              <p:cNvSpPr txBox="1">
                <a:spLocks noRot="1" noChangeAspect="1" noMove="1" noResize="1" noEditPoints="1" noAdjustHandles="1" noChangeArrowheads="1" noChangeShapeType="1" noTextEdit="1"/>
              </p:cNvSpPr>
              <p:nvPr/>
            </p:nvSpPr>
            <p:spPr>
              <a:xfrm>
                <a:off x="139548" y="3145532"/>
                <a:ext cx="3469502" cy="848758"/>
              </a:xfrm>
              <a:prstGeom prst="rect">
                <a:avLst/>
              </a:prstGeom>
              <a:blipFill rotWithShape="1">
                <a:blip r:embed="rId4"/>
                <a:stretch>
                  <a:fillRect r="-630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3C6CE52D-3DDE-443D-A539-A5E6C5885E19}"/>
                  </a:ext>
                </a:extLst>
              </p:cNvPr>
              <p:cNvSpPr txBox="1"/>
              <p:nvPr/>
            </p:nvSpPr>
            <p:spPr>
              <a:xfrm>
                <a:off x="231229" y="4318161"/>
                <a:ext cx="8420935" cy="30701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ko-KR" b="0" i="0" dirty="0" smtClean="0">
                          <a:latin typeface="Cambria Math" panose="02040503050406030204" pitchFamily="18" charset="0"/>
                        </a:rPr>
                        <m:t>conf</m:t>
                      </m:r>
                      <m:r>
                        <m:rPr>
                          <m:nor/>
                        </m:rPr>
                        <a:rPr lang="en-US" altLang="ko-KR" b="0" i="0" dirty="0" smtClean="0">
                          <a:latin typeface="Cambria Math" panose="02040503050406030204" pitchFamily="18" charset="0"/>
                        </a:rPr>
                        <m:t>_</m:t>
                      </m:r>
                      <m:r>
                        <m:rPr>
                          <m:nor/>
                        </m:rPr>
                        <a:rPr lang="en-US" altLang="ko-KR" b="0" i="0" dirty="0" smtClean="0">
                          <a:latin typeface="Cambria Math" panose="02040503050406030204" pitchFamily="18" charset="0"/>
                        </a:rPr>
                        <m:t>loss</m:t>
                      </m:r>
                      <m:r>
                        <m:rPr>
                          <m:nor/>
                        </m:rPr>
                        <a:rPr lang="en-US" altLang="ko-KR" b="0" i="0" dirty="0" smtClean="0">
                          <a:latin typeface="Cambria Math" panose="02040503050406030204" pitchFamily="18" charset="0"/>
                        </a:rPr>
                        <m:t>   = </m:t>
                      </m:r>
                      <m:r>
                        <m:rPr>
                          <m:nor/>
                        </m:rPr>
                        <a:rPr lang="en-US" altLang="ko-KR" b="0" i="0" dirty="0" smtClean="0">
                          <a:latin typeface="Cambria Math" panose="02040503050406030204" pitchFamily="18" charset="0"/>
                        </a:rPr>
                        <m:t>conf</m:t>
                      </m:r>
                      <m:r>
                        <m:rPr>
                          <m:nor/>
                        </m:rPr>
                        <a:rPr lang="en-US" altLang="ko-KR" b="0" i="0" dirty="0" smtClean="0">
                          <a:latin typeface="Cambria Math" panose="02040503050406030204" pitchFamily="18" charset="0"/>
                        </a:rPr>
                        <m:t>_</m:t>
                      </m:r>
                      <m:r>
                        <m:rPr>
                          <m:nor/>
                        </m:rPr>
                        <a:rPr lang="en-US" altLang="ko-KR" b="0" i="0" dirty="0" smtClean="0">
                          <a:latin typeface="Cambria Math" panose="02040503050406030204" pitchFamily="18" charset="0"/>
                        </a:rPr>
                        <m:t>focal</m:t>
                      </m:r>
                      <m:r>
                        <m:rPr>
                          <m:nor/>
                        </m:rPr>
                        <a:rPr lang="en-US" altLang="ko-KR" b="0" i="0" dirty="0" smtClean="0">
                          <a:latin typeface="Cambria Math" panose="02040503050406030204" pitchFamily="18" charset="0"/>
                        </a:rPr>
                        <m:t>  ∗ </m:t>
                      </m:r>
                      <m:r>
                        <a:rPr lang="en-US" altLang="ko-KR" b="0" i="1" dirty="0" smtClean="0">
                          <a:latin typeface="Cambria Math" panose="02040503050406030204" pitchFamily="18" charset="0"/>
                        </a:rPr>
                        <m:t>(</m:t>
                      </m:r>
                      <m:r>
                        <a:rPr lang="en-US" altLang="ko-KR" i="1">
                          <a:latin typeface="Cambria Math" panose="02040503050406030204" pitchFamily="18" charset="0"/>
                        </a:rPr>
                        <m:t>𝑙𝑎𝑏𝑒</m:t>
                      </m:r>
                      <m:sSub>
                        <m:sSubPr>
                          <m:ctrlPr>
                            <a:rPr lang="en-US" altLang="ko-KR" i="1">
                              <a:latin typeface="Cambria Math"/>
                            </a:rPr>
                          </m:ctrlPr>
                        </m:sSubPr>
                        <m:e>
                          <m:r>
                            <a:rPr lang="en-US" altLang="ko-KR" i="1">
                              <a:latin typeface="Cambria Math" panose="02040503050406030204" pitchFamily="18" charset="0"/>
                            </a:rPr>
                            <m:t>𝑙</m:t>
                          </m:r>
                        </m:e>
                        <m:sub>
                          <m:r>
                            <a:rPr lang="en-US" altLang="ko-KR" i="1">
                              <a:latin typeface="Cambria Math" panose="02040503050406030204" pitchFamily="18" charset="0"/>
                            </a:rPr>
                            <m:t>𝑐𝑓</m:t>
                          </m:r>
                        </m:sub>
                      </m:sSub>
                      <m:nary>
                        <m:naryPr>
                          <m:chr m:val="∑"/>
                          <m:ctrlPr>
                            <a:rPr lang="ko-KR" altLang="en-US" i="1" smtClean="0">
                              <a:latin typeface="Cambria Math"/>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=0</m:t>
                          </m:r>
                        </m:sub>
                        <m:sup>
                          <m:sSup>
                            <m:sSupPr>
                              <m:ctrlPr>
                                <a:rPr lang="en-US" altLang="ko-KR" b="0" i="1" smtClean="0">
                                  <a:latin typeface="Cambria Math"/>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2</m:t>
                              </m:r>
                            </m:sup>
                          </m:sSup>
                        </m:sup>
                        <m:e>
                          <m:nary>
                            <m:naryPr>
                              <m:chr m:val="∑"/>
                              <m:ctrlPr>
                                <a:rPr lang="en-US" altLang="ko-KR" i="1" smtClean="0">
                                  <a:latin typeface="Cambria Math"/>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rPr>
                                <m:t>=0</m:t>
                              </m:r>
                            </m:sub>
                            <m:sup>
                              <m:r>
                                <a:rPr lang="en-US" altLang="ko-KR" b="0" i="1" smtClean="0">
                                  <a:latin typeface="Cambria Math" panose="02040503050406030204" pitchFamily="18" charset="0"/>
                                </a:rPr>
                                <m:t>𝐵</m:t>
                              </m:r>
                            </m:sup>
                            <m:e>
                              <m:d>
                                <m:dPr>
                                  <m:begChr m:val="["/>
                                  <m:endChr m:val="]"/>
                                  <m:ctrlPr>
                                    <a:rPr lang="en-US" altLang="ko-KR" b="0" i="1" smtClean="0">
                                      <a:latin typeface="Cambria Math"/>
                                    </a:rPr>
                                  </m:ctrlPr>
                                </m:dPr>
                                <m:e>
                                  <m:r>
                                    <a:rPr lang="en-US" altLang="ko-KR" b="0" i="1" smtClean="0">
                                      <a:latin typeface="Cambria Math" panose="02040503050406030204" pitchFamily="18" charset="0"/>
                                    </a:rPr>
                                    <m:t>𝑙𝑎𝑏𝑒</m:t>
                                  </m:r>
                                  <m:sSub>
                                    <m:sSubPr>
                                      <m:ctrlPr>
                                        <a:rPr lang="en-US" altLang="ko-KR" b="0" i="1" smtClean="0">
                                          <a:latin typeface="Cambria Math"/>
                                        </a:rPr>
                                      </m:ctrlPr>
                                    </m:sSubPr>
                                    <m:e>
                                      <m:r>
                                        <a:rPr lang="en-US" altLang="ko-KR" b="0" i="1" smtClean="0">
                                          <a:latin typeface="Cambria Math" panose="02040503050406030204" pitchFamily="18" charset="0"/>
                                        </a:rPr>
                                        <m:t>𝑙</m:t>
                                      </m:r>
                                    </m:e>
                                    <m:sub>
                                      <m:r>
                                        <a:rPr lang="en-US" altLang="ko-KR" b="0" i="1" smtClean="0">
                                          <a:latin typeface="Cambria Math" panose="02040503050406030204" pitchFamily="18" charset="0"/>
                                        </a:rPr>
                                        <m:t>𝑐𝑓</m:t>
                                      </m:r>
                                    </m:sub>
                                  </m:sSub>
                                  <m:func>
                                    <m:funcPr>
                                      <m:ctrlPr>
                                        <a:rPr lang="en-US" altLang="ko-KR" b="0" i="1" smtClean="0">
                                          <a:latin typeface="Cambria Math"/>
                                        </a:rPr>
                                      </m:ctrlPr>
                                    </m:funcPr>
                                    <m:fName>
                                      <m:r>
                                        <a:rPr lang="en-US" altLang="ko-KR" b="0" i="1" smtClean="0">
                                          <a:latin typeface="Cambria Math" panose="02040503050406030204" pitchFamily="18" charset="0"/>
                                        </a:rPr>
                                        <m:t> </m:t>
                                      </m:r>
                                      <m:r>
                                        <a:rPr lang="en-US" altLang="ko-KR" b="0" i="0" smtClean="0">
                                          <a:latin typeface="Cambria Math" panose="02040503050406030204" pitchFamily="18" charset="0"/>
                                        </a:rPr>
                                        <m:t>∗ </m:t>
                                      </m:r>
                                      <m:r>
                                        <m:rPr>
                                          <m:sty m:val="p"/>
                                        </m:rPr>
                                        <a:rPr lang="en-US" altLang="ko-KR" b="0" i="0" smtClean="0">
                                          <a:latin typeface="Cambria Math" panose="02040503050406030204" pitchFamily="18" charset="0"/>
                                        </a:rPr>
                                        <m:t>log</m:t>
                                      </m:r>
                                    </m:fName>
                                    <m:e>
                                      <m:d>
                                        <m:dPr>
                                          <m:ctrlPr>
                                            <a:rPr lang="en-US" altLang="ko-KR" i="1">
                                              <a:latin typeface="Cambria Math"/>
                                            </a:rPr>
                                          </m:ctrlPr>
                                        </m:dPr>
                                        <m:e>
                                          <m:r>
                                            <a:rPr lang="en-US" altLang="ko-KR" b="0" i="1" smtClean="0">
                                              <a:latin typeface="Cambria Math" panose="02040503050406030204" pitchFamily="18" charset="0"/>
                                            </a:rPr>
                                            <m:t>𝑠𝑖𝑔𝑚𝑜𝑖𝑑</m:t>
                                          </m:r>
                                          <m:d>
                                            <m:dPr>
                                              <m:ctrlPr>
                                                <a:rPr lang="en-US" altLang="ko-KR" b="0" i="1" smtClean="0">
                                                  <a:latin typeface="Cambria Math"/>
                                                </a:rPr>
                                              </m:ctrlPr>
                                            </m:dPr>
                                            <m:e>
                                              <m:sSub>
                                                <m:sSubPr>
                                                  <m:ctrlPr>
                                                    <a:rPr lang="en-US" altLang="ko-KR" b="0" i="1" smtClean="0">
                                                      <a:latin typeface="Cambria Math"/>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𝑐𝑓</m:t>
                                                  </m:r>
                                                </m:sub>
                                              </m:sSub>
                                            </m:e>
                                          </m:d>
                                        </m:e>
                                      </m:d>
                                      <m:r>
                                        <a:rPr lang="en-US" altLang="ko-KR" b="0" i="1" smtClean="0">
                                          <a:latin typeface="Cambria Math" panose="02040503050406030204" pitchFamily="18" charset="0"/>
                                        </a:rPr>
                                        <m:t>+</m:t>
                                      </m:r>
                                      <m:d>
                                        <m:dPr>
                                          <m:ctrlPr>
                                            <a:rPr lang="en-US" altLang="ko-KR" b="0" i="1" smtClean="0">
                                              <a:latin typeface="Cambria Math"/>
                                            </a:rPr>
                                          </m:ctrlPr>
                                        </m:dPr>
                                        <m:e>
                                          <m:r>
                                            <a:rPr lang="en-US" altLang="ko-KR" b="0" i="1" smtClean="0">
                                              <a:latin typeface="Cambria Math" panose="02040503050406030204" pitchFamily="18" charset="0"/>
                                            </a:rPr>
                                            <m:t>1−</m:t>
                                          </m:r>
                                          <m:r>
                                            <a:rPr lang="en-US" altLang="ko-KR" b="0" i="1" smtClean="0">
                                              <a:latin typeface="Cambria Math" panose="02040503050406030204" pitchFamily="18" charset="0"/>
                                            </a:rPr>
                                            <m:t>𝑙𝑎𝑏𝑒</m:t>
                                          </m:r>
                                          <m:sSub>
                                            <m:sSubPr>
                                              <m:ctrlPr>
                                                <a:rPr lang="en-US" altLang="ko-KR" b="0" i="1" smtClean="0">
                                                  <a:latin typeface="Cambria Math"/>
                                                </a:rPr>
                                              </m:ctrlPr>
                                            </m:sSubPr>
                                            <m:e>
                                              <m:r>
                                                <a:rPr lang="en-US" altLang="ko-KR" b="0" i="1" smtClean="0">
                                                  <a:latin typeface="Cambria Math" panose="02040503050406030204" pitchFamily="18" charset="0"/>
                                                </a:rPr>
                                                <m:t>𝑙</m:t>
                                              </m:r>
                                            </m:e>
                                            <m:sub>
                                              <m:r>
                                                <a:rPr lang="en-US" altLang="ko-KR" b="0" i="1" smtClean="0">
                                                  <a:latin typeface="Cambria Math" panose="02040503050406030204" pitchFamily="18" charset="0"/>
                                                </a:rPr>
                                                <m:t>𝑐𝑓</m:t>
                                              </m:r>
                                            </m:sub>
                                          </m:sSub>
                                        </m:e>
                                      </m:d>
                                      <m:func>
                                        <m:funcPr>
                                          <m:ctrlPr>
                                            <a:rPr lang="en-US" altLang="ko-KR" b="0" i="1" smtClean="0">
                                              <a:latin typeface="Cambria Math"/>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(1−(</m:t>
                                          </m:r>
                                          <m:r>
                                            <a:rPr lang="en-US" altLang="ko-KR" i="1">
                                              <a:latin typeface="Cambria Math" panose="02040503050406030204" pitchFamily="18" charset="0"/>
                                            </a:rPr>
                                            <m:t>𝑠𝑖𝑔𝑚𝑜𝑖𝑑</m:t>
                                          </m:r>
                                          <m:r>
                                            <a:rPr lang="en-US" altLang="ko-KR" b="0" i="1" smtClean="0">
                                              <a:latin typeface="Cambria Math" panose="02040503050406030204" pitchFamily="18" charset="0"/>
                                            </a:rPr>
                                            <m:t>(</m:t>
                                          </m:r>
                                          <m:sSub>
                                            <m:sSubPr>
                                              <m:ctrlPr>
                                                <a:rPr lang="en-US" altLang="ko-KR" b="0" i="1" smtClean="0">
                                                  <a:latin typeface="Cambria Math"/>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𝐶𝑓</m:t>
                                              </m:r>
                                            </m:sub>
                                          </m:sSub>
                                          <m:r>
                                            <a:rPr lang="en-US" altLang="ko-KR" b="0" i="1" smtClean="0">
                                              <a:latin typeface="Cambria Math" panose="02040503050406030204" pitchFamily="18" charset="0"/>
                                            </a:rPr>
                                            <m:t>)</m:t>
                                          </m:r>
                                        </m:e>
                                      </m:func>
                                    </m:e>
                                  </m:func>
                                </m:e>
                              </m:d>
                            </m:e>
                          </m:nary>
                        </m:e>
                      </m:nary>
                    </m:oMath>
                  </m:oMathPara>
                </a14:m>
                <a:endParaRPr lang="en-US" altLang="ko-KR" i="1" dirty="0">
                  <a:latin typeface="Cambria Math" panose="02040503050406030204" pitchFamily="18" charset="0"/>
                </a:endParaRPr>
              </a:p>
              <a:p>
                <a:r>
                  <a:rPr lang="en-US" altLang="ko-KR" b="0" dirty="0"/>
                  <a:t>                                      </a:t>
                </a:r>
                <a14:m>
                  <m:oMath xmlns:m="http://schemas.openxmlformats.org/officeDocument/2006/math">
                    <m:r>
                      <a:rPr lang="en-US" altLang="ko-KR" b="0" i="1" smtClean="0">
                        <a:latin typeface="Cambria Math" panose="02040503050406030204" pitchFamily="18" charset="0"/>
                      </a:rPr>
                      <m:t>+</m:t>
                    </m:r>
                  </m:oMath>
                </a14:m>
                <a:r>
                  <a:rPr lang="en-US" altLang="ko-KR" b="0" i="1" dirty="0">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𝑟𝑒𝑠𝑝𝑜𝑛𝑑</m:t>
                      </m:r>
                      <m:r>
                        <a:rPr lang="en-US" altLang="ko-KR" i="1">
                          <a:latin typeface="Cambria Math" panose="02040503050406030204" pitchFamily="18" charset="0"/>
                        </a:rPr>
                        <m:t>_</m:t>
                      </m:r>
                      <m:r>
                        <a:rPr lang="en-US" altLang="ko-KR" i="1">
                          <a:latin typeface="Cambria Math" panose="02040503050406030204" pitchFamily="18" charset="0"/>
                        </a:rPr>
                        <m:t>𝑏𝑔𝑑</m:t>
                      </m:r>
                      <m:nary>
                        <m:naryPr>
                          <m:chr m:val="∑"/>
                          <m:ctrlPr>
                            <a:rPr lang="ko-KR" altLang="en-US" i="1">
                              <a:latin typeface="Cambria Math"/>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=0</m:t>
                          </m:r>
                        </m:sub>
                        <m:sup>
                          <m:sSup>
                            <m:sSupPr>
                              <m:ctrlPr>
                                <a:rPr lang="en-US" altLang="ko-KR" i="1">
                                  <a:latin typeface="Cambria Math"/>
                                </a:rPr>
                              </m:ctrlPr>
                            </m:sSupPr>
                            <m:e>
                              <m:r>
                                <a:rPr lang="en-US" altLang="ko-KR" i="1">
                                  <a:latin typeface="Cambria Math" panose="02040503050406030204" pitchFamily="18" charset="0"/>
                                </a:rPr>
                                <m:t>𝑆</m:t>
                              </m:r>
                            </m:e>
                            <m:sup>
                              <m:r>
                                <a:rPr lang="en-US" altLang="ko-KR" i="1">
                                  <a:latin typeface="Cambria Math" panose="02040503050406030204" pitchFamily="18" charset="0"/>
                                </a:rPr>
                                <m:t>2</m:t>
                              </m:r>
                            </m:sup>
                          </m:sSup>
                        </m:sup>
                        <m:e>
                          <m:nary>
                            <m:naryPr>
                              <m:chr m:val="∑"/>
                              <m:ctrlPr>
                                <a:rPr lang="en-US" altLang="ko-KR" i="1">
                                  <a:latin typeface="Cambria Math"/>
                                </a:rPr>
                              </m:ctrlPr>
                            </m:naryPr>
                            <m:sub>
                              <m:r>
                                <m:rPr>
                                  <m:brk m:alnAt="23"/>
                                </m:rPr>
                                <a:rPr lang="en-US" altLang="ko-KR" i="1">
                                  <a:latin typeface="Cambria Math" panose="02040503050406030204" pitchFamily="18" charset="0"/>
                                </a:rPr>
                                <m:t>𝑗</m:t>
                              </m:r>
                              <m:r>
                                <a:rPr lang="en-US" altLang="ko-KR" i="1">
                                  <a:latin typeface="Cambria Math" panose="02040503050406030204" pitchFamily="18" charset="0"/>
                                </a:rPr>
                                <m:t>=0</m:t>
                              </m:r>
                            </m:sub>
                            <m:sup>
                              <m:r>
                                <a:rPr lang="en-US" altLang="ko-KR" i="1">
                                  <a:latin typeface="Cambria Math" panose="02040503050406030204" pitchFamily="18" charset="0"/>
                                </a:rPr>
                                <m:t>𝐵</m:t>
                              </m:r>
                            </m:sup>
                            <m:e>
                              <m:d>
                                <m:dPr>
                                  <m:begChr m:val="["/>
                                  <m:endChr m:val="]"/>
                                  <m:ctrlPr>
                                    <a:rPr lang="en-US" altLang="ko-KR" i="1">
                                      <a:latin typeface="Cambria Math"/>
                                    </a:rPr>
                                  </m:ctrlPr>
                                </m:dPr>
                                <m:e>
                                  <m:r>
                                    <a:rPr lang="en-US" altLang="ko-KR" i="1">
                                      <a:latin typeface="Cambria Math" panose="02040503050406030204" pitchFamily="18" charset="0"/>
                                    </a:rPr>
                                    <m:t>𝑙𝑎𝑏𝑒</m:t>
                                  </m:r>
                                  <m:sSub>
                                    <m:sSubPr>
                                      <m:ctrlPr>
                                        <a:rPr lang="en-US" altLang="ko-KR" i="1">
                                          <a:latin typeface="Cambria Math"/>
                                        </a:rPr>
                                      </m:ctrlPr>
                                    </m:sSubPr>
                                    <m:e>
                                      <m:r>
                                        <a:rPr lang="en-US" altLang="ko-KR" i="1">
                                          <a:latin typeface="Cambria Math" panose="02040503050406030204" pitchFamily="18" charset="0"/>
                                        </a:rPr>
                                        <m:t>𝑙</m:t>
                                      </m:r>
                                    </m:e>
                                    <m:sub>
                                      <m:r>
                                        <a:rPr lang="en-US" altLang="ko-KR" i="1">
                                          <a:latin typeface="Cambria Math" panose="02040503050406030204" pitchFamily="18" charset="0"/>
                                        </a:rPr>
                                        <m:t>𝑐</m:t>
                                      </m:r>
                                      <m:r>
                                        <a:rPr lang="en-US" altLang="ko-KR" b="0" i="1" smtClean="0">
                                          <a:latin typeface="Cambria Math" panose="02040503050406030204" pitchFamily="18" charset="0"/>
                                        </a:rPr>
                                        <m:t>𝑓</m:t>
                                      </m:r>
                                    </m:sub>
                                  </m:sSub>
                                  <m:func>
                                    <m:funcPr>
                                      <m:ctrlPr>
                                        <a:rPr lang="en-US" altLang="ko-KR" i="1">
                                          <a:latin typeface="Cambria Math"/>
                                        </a:rPr>
                                      </m:ctrlPr>
                                    </m:funcPr>
                                    <m:fName>
                                      <m:r>
                                        <a:rPr lang="en-US" altLang="ko-KR" i="1">
                                          <a:latin typeface="Cambria Math" panose="02040503050406030204" pitchFamily="18" charset="0"/>
                                        </a:rPr>
                                        <m:t> </m:t>
                                      </m:r>
                                      <m:r>
                                        <a:rPr lang="en-US" altLang="ko-KR">
                                          <a:latin typeface="Cambria Math" panose="02040503050406030204" pitchFamily="18" charset="0"/>
                                        </a:rPr>
                                        <m:t>∗ </m:t>
                                      </m:r>
                                      <m:r>
                                        <m:rPr>
                                          <m:sty m:val="p"/>
                                        </m:rPr>
                                        <a:rPr lang="en-US" altLang="ko-KR">
                                          <a:latin typeface="Cambria Math" panose="02040503050406030204" pitchFamily="18" charset="0"/>
                                        </a:rPr>
                                        <m:t>log</m:t>
                                      </m:r>
                                    </m:fName>
                                    <m:e>
                                      <m:d>
                                        <m:dPr>
                                          <m:ctrlPr>
                                            <a:rPr lang="en-US" altLang="ko-KR" i="1">
                                              <a:latin typeface="Cambria Math"/>
                                            </a:rPr>
                                          </m:ctrlPr>
                                        </m:dPr>
                                        <m:e>
                                          <m:r>
                                            <a:rPr lang="en-US" altLang="ko-KR" i="1">
                                              <a:latin typeface="Cambria Math" panose="02040503050406030204" pitchFamily="18" charset="0"/>
                                            </a:rPr>
                                            <m:t>𝑠𝑖𝑔𝑚𝑜𝑖𝑑</m:t>
                                          </m:r>
                                          <m:d>
                                            <m:dPr>
                                              <m:ctrlPr>
                                                <a:rPr lang="en-US" altLang="ko-KR" i="1">
                                                  <a:latin typeface="Cambria Math"/>
                                                </a:rPr>
                                              </m:ctrlPr>
                                            </m:dPr>
                                            <m:e>
                                              <m:sSub>
                                                <m:sSubPr>
                                                  <m:ctrlPr>
                                                    <a:rPr lang="en-US" altLang="ko-KR" i="1">
                                                      <a:latin typeface="Cambria Math"/>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𝑐</m:t>
                                                  </m:r>
                                                  <m:r>
                                                    <a:rPr lang="en-US" altLang="ko-KR" b="0" i="1" smtClean="0">
                                                      <a:latin typeface="Cambria Math" panose="02040503050406030204" pitchFamily="18" charset="0"/>
                                                    </a:rPr>
                                                    <m:t>𝑓</m:t>
                                                  </m:r>
                                                </m:sub>
                                              </m:sSub>
                                            </m:e>
                                          </m:d>
                                        </m:e>
                                      </m:d>
                                      <m:r>
                                        <a:rPr lang="en-US" altLang="ko-KR" i="1">
                                          <a:latin typeface="Cambria Math" panose="02040503050406030204" pitchFamily="18" charset="0"/>
                                        </a:rPr>
                                        <m:t>+</m:t>
                                      </m:r>
                                      <m:d>
                                        <m:dPr>
                                          <m:ctrlPr>
                                            <a:rPr lang="en-US" altLang="ko-KR" i="1">
                                              <a:latin typeface="Cambria Math"/>
                                            </a:rPr>
                                          </m:ctrlPr>
                                        </m:dPr>
                                        <m:e>
                                          <m:r>
                                            <a:rPr lang="en-US" altLang="ko-KR" i="1">
                                              <a:latin typeface="Cambria Math" panose="02040503050406030204" pitchFamily="18" charset="0"/>
                                            </a:rPr>
                                            <m:t>1−</m:t>
                                          </m:r>
                                          <m:r>
                                            <a:rPr lang="en-US" altLang="ko-KR" i="1">
                                              <a:latin typeface="Cambria Math" panose="02040503050406030204" pitchFamily="18" charset="0"/>
                                            </a:rPr>
                                            <m:t>𝑙𝑎𝑏𝑒</m:t>
                                          </m:r>
                                          <m:sSub>
                                            <m:sSubPr>
                                              <m:ctrlPr>
                                                <a:rPr lang="en-US" altLang="ko-KR" i="1">
                                                  <a:latin typeface="Cambria Math"/>
                                                </a:rPr>
                                              </m:ctrlPr>
                                            </m:sSubPr>
                                            <m:e>
                                              <m:r>
                                                <a:rPr lang="en-US" altLang="ko-KR" i="1">
                                                  <a:latin typeface="Cambria Math" panose="02040503050406030204" pitchFamily="18" charset="0"/>
                                                </a:rPr>
                                                <m:t>𝑙</m:t>
                                              </m:r>
                                            </m:e>
                                            <m:sub>
                                              <m:r>
                                                <a:rPr lang="en-US" altLang="ko-KR" i="1">
                                                  <a:latin typeface="Cambria Math" panose="02040503050406030204" pitchFamily="18" charset="0"/>
                                                </a:rPr>
                                                <m:t>𝑐</m:t>
                                              </m:r>
                                              <m:r>
                                                <a:rPr lang="en-US" altLang="ko-KR" b="0" i="1" smtClean="0">
                                                  <a:latin typeface="Cambria Math" panose="02040503050406030204" pitchFamily="18" charset="0"/>
                                                </a:rPr>
                                                <m:t>𝑓</m:t>
                                              </m:r>
                                            </m:sub>
                                          </m:sSub>
                                        </m:e>
                                      </m:d>
                                      <m:func>
                                        <m:funcPr>
                                          <m:ctrlPr>
                                            <a:rPr lang="en-US" altLang="ko-KR" i="1">
                                              <a:latin typeface="Cambria Math"/>
                                            </a:rPr>
                                          </m:ctrlPr>
                                        </m:funcPr>
                                        <m:fName>
                                          <m:r>
                                            <m:rPr>
                                              <m:sty m:val="p"/>
                                            </m:rPr>
                                            <a:rPr lang="en-US" altLang="ko-KR">
                                              <a:latin typeface="Cambria Math" panose="02040503050406030204" pitchFamily="18" charset="0"/>
                                            </a:rPr>
                                            <m:t>log</m:t>
                                          </m:r>
                                        </m:fName>
                                        <m:e>
                                          <m:r>
                                            <a:rPr lang="en-US" altLang="ko-KR" i="1">
                                              <a:latin typeface="Cambria Math" panose="02040503050406030204" pitchFamily="18" charset="0"/>
                                            </a:rPr>
                                            <m:t>(1−(</m:t>
                                          </m:r>
                                          <m:r>
                                            <a:rPr lang="en-US" altLang="ko-KR" i="1">
                                              <a:latin typeface="Cambria Math" panose="02040503050406030204" pitchFamily="18" charset="0"/>
                                            </a:rPr>
                                            <m:t>𝑠𝑖𝑔𝑚𝑜𝑖𝑑</m:t>
                                          </m:r>
                                          <m:r>
                                            <a:rPr lang="en-US" altLang="ko-KR" i="1">
                                              <a:latin typeface="Cambria Math" panose="02040503050406030204" pitchFamily="18" charset="0"/>
                                            </a:rPr>
                                            <m:t>(</m:t>
                                          </m:r>
                                          <m:sSub>
                                            <m:sSubPr>
                                              <m:ctrlPr>
                                                <a:rPr lang="en-US" altLang="ko-KR" i="1">
                                                  <a:latin typeface="Cambria Math"/>
                                                </a:rPr>
                                              </m:ctrlPr>
                                            </m:sSubPr>
                                            <m:e>
                                              <m:r>
                                                <a:rPr lang="en-US" altLang="ko-KR" i="1">
                                                  <a:latin typeface="Cambria Math" panose="02040503050406030204" pitchFamily="18" charset="0"/>
                                                </a:rPr>
                                                <m:t>𝑦</m:t>
                                              </m:r>
                                            </m:e>
                                            <m:sub>
                                              <m:r>
                                                <a:rPr lang="en-US" altLang="ko-KR" i="1">
                                                  <a:latin typeface="Cambria Math" panose="02040503050406030204" pitchFamily="18" charset="0"/>
                                                </a:rPr>
                                                <m:t>𝐶</m:t>
                                              </m:r>
                                              <m:r>
                                                <a:rPr lang="en-US" altLang="ko-KR" b="0" i="1" smtClean="0">
                                                  <a:latin typeface="Cambria Math" panose="02040503050406030204" pitchFamily="18" charset="0"/>
                                                </a:rPr>
                                                <m:t>𝑓</m:t>
                                              </m:r>
                                            </m:sub>
                                          </m:sSub>
                                          <m:r>
                                            <a:rPr lang="en-US" altLang="ko-KR" i="1">
                                              <a:latin typeface="Cambria Math" panose="02040503050406030204" pitchFamily="18" charset="0"/>
                                            </a:rPr>
                                            <m:t>)</m:t>
                                          </m:r>
                                        </m:e>
                                      </m:func>
                                    </m:e>
                                  </m:func>
                                </m:e>
                              </m:d>
                            </m:e>
                          </m:nary>
                        </m:e>
                      </m:nary>
                      <m:r>
                        <a:rPr lang="en-US" altLang="ko-KR" b="0" i="1" smtClean="0">
                          <a:latin typeface="Cambria Math" panose="02040503050406030204" pitchFamily="18" charset="0"/>
                        </a:rPr>
                        <m:t>)</m:t>
                      </m:r>
                    </m:oMath>
                  </m:oMathPara>
                </a14:m>
                <a:endParaRPr lang="ko-KR" altLang="en-US" dirty="0"/>
              </a:p>
            </p:txBody>
          </p:sp>
        </mc:Choice>
        <mc:Fallback xmlns="">
          <p:sp>
            <p:nvSpPr>
              <p:cNvPr id="10" name="TextBox 9">
                <a:extLst>
                  <a:ext uri="{FF2B5EF4-FFF2-40B4-BE49-F238E27FC236}">
                    <a16:creationId xmlns:a16="http://schemas.microsoft.com/office/drawing/2014/main" id="{3C6CE52D-3DDE-443D-A539-A5E6C5885E19}"/>
                  </a:ext>
                </a:extLst>
              </p:cNvPr>
              <p:cNvSpPr txBox="1">
                <a:spLocks noRot="1" noChangeAspect="1" noMove="1" noResize="1" noEditPoints="1" noAdjustHandles="1" noChangeArrowheads="1" noChangeShapeType="1" noTextEdit="1"/>
              </p:cNvSpPr>
              <p:nvPr/>
            </p:nvSpPr>
            <p:spPr>
              <a:xfrm>
                <a:off x="308305" y="5181793"/>
                <a:ext cx="11227913" cy="1535933"/>
              </a:xfrm>
              <a:prstGeom prst="rect">
                <a:avLst/>
              </a:prstGeom>
              <a:blipFill>
                <a:blip r:embed="rId5"/>
                <a:stretch>
                  <a:fillRect/>
                </a:stretch>
              </a:blipFill>
            </p:spPr>
            <p:txBody>
              <a:bodyPr/>
              <a:lstStyle/>
              <a:p>
                <a:r>
                  <a:rPr lang="ko-KR" altLang="en-US">
                    <a:noFill/>
                  </a:rPr>
                  <a:t> </a:t>
                </a:r>
              </a:p>
            </p:txBody>
          </p:sp>
        </mc:Fallback>
      </mc:AlternateContent>
      <p:sp>
        <p:nvSpPr>
          <p:cNvPr id="13" name="직사각형 12">
            <a:extLst>
              <a:ext uri="{FF2B5EF4-FFF2-40B4-BE49-F238E27FC236}">
                <a16:creationId xmlns:a16="http://schemas.microsoft.com/office/drawing/2014/main" xmlns="" id="{7E8956EC-7702-4A35-9FB6-3F858833014C}"/>
              </a:ext>
            </a:extLst>
          </p:cNvPr>
          <p:cNvSpPr/>
          <p:nvPr/>
        </p:nvSpPr>
        <p:spPr>
          <a:xfrm>
            <a:off x="3618768" y="1395221"/>
            <a:ext cx="5261996" cy="8873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39894885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72528AF0-0661-42FA-BD2E-B4A5D459083F}"/>
              </a:ext>
            </a:extLst>
          </p:cNvPr>
          <p:cNvSpPr/>
          <p:nvPr/>
        </p:nvSpPr>
        <p:spPr>
          <a:xfrm flipH="1">
            <a:off x="3158454" y="1260080"/>
            <a:ext cx="308296" cy="31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4" name="그림 3">
            <a:extLst>
              <a:ext uri="{FF2B5EF4-FFF2-40B4-BE49-F238E27FC236}">
                <a16:creationId xmlns:a16="http://schemas.microsoft.com/office/drawing/2014/main" xmlns="" id="{EAB55B34-3F72-41DC-8773-D3EA71256AF9}"/>
              </a:ext>
            </a:extLst>
          </p:cNvPr>
          <p:cNvPicPr>
            <a:picLocks noChangeAspect="1"/>
          </p:cNvPicPr>
          <p:nvPr/>
        </p:nvPicPr>
        <p:blipFill rotWithShape="1">
          <a:blip r:embed="rId3"/>
          <a:srcRect t="51026"/>
          <a:stretch/>
        </p:blipFill>
        <p:spPr>
          <a:xfrm>
            <a:off x="3408637" y="1188106"/>
            <a:ext cx="5602884" cy="2723138"/>
          </a:xfrm>
          <a:prstGeom prst="rect">
            <a:avLst/>
          </a:prstGeom>
        </p:spPr>
      </p:pic>
      <p:sp>
        <p:nvSpPr>
          <p:cNvPr id="69" name="직사각형 68">
            <a:extLst>
              <a:ext uri="{FF2B5EF4-FFF2-40B4-BE49-F238E27FC236}">
                <a16:creationId xmlns:a16="http://schemas.microsoft.com/office/drawing/2014/main" xmlns="" id="{F242D132-05DE-4F0F-A98C-FABF902B42A5}"/>
              </a:ext>
            </a:extLst>
          </p:cNvPr>
          <p:cNvSpPr/>
          <p:nvPr/>
        </p:nvSpPr>
        <p:spPr>
          <a:xfrm>
            <a:off x="997481" y="3371493"/>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Prob_loss</a:t>
            </a:r>
            <a:endParaRPr lang="ko-KR" altLang="en-US" dirty="0"/>
          </a:p>
        </p:txBody>
      </p:sp>
      <p:sp>
        <p:nvSpPr>
          <p:cNvPr id="75" name="직사각형 74">
            <a:extLst>
              <a:ext uri="{FF2B5EF4-FFF2-40B4-BE49-F238E27FC236}">
                <a16:creationId xmlns:a16="http://schemas.microsoft.com/office/drawing/2014/main" xmlns="" id="{6CB775C5-4D6D-468D-8769-4F33D90EF70F}"/>
              </a:ext>
            </a:extLst>
          </p:cNvPr>
          <p:cNvSpPr/>
          <p:nvPr/>
        </p:nvSpPr>
        <p:spPr>
          <a:xfrm>
            <a:off x="3618768" y="2942167"/>
            <a:ext cx="5261996" cy="2520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3C6CE52D-3DDE-443D-A539-A5E6C5885E19}"/>
                  </a:ext>
                </a:extLst>
              </p:cNvPr>
              <p:cNvSpPr txBox="1"/>
              <p:nvPr/>
            </p:nvSpPr>
            <p:spPr>
              <a:xfrm>
                <a:off x="485075" y="4318161"/>
                <a:ext cx="6077213" cy="14320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𝑝𝑟𝑜</m:t>
                      </m:r>
                      <m:sSub>
                        <m:sSubPr>
                          <m:ctrlPr>
                            <a:rPr lang="en-US" altLang="ko-KR" b="0" i="1" smtClean="0">
                              <a:latin typeface="Cambria Math"/>
                            </a:rPr>
                          </m:ctrlPr>
                        </m:sSubPr>
                        <m:e>
                          <m:r>
                            <a:rPr lang="en-US" altLang="ko-KR" b="0" i="1" smtClean="0">
                              <a:latin typeface="Cambria Math" panose="02040503050406030204" pitchFamily="18" charset="0"/>
                            </a:rPr>
                            <m:t>𝑏</m:t>
                          </m:r>
                        </m:e>
                        <m:sub>
                          <m:r>
                            <a:rPr lang="en-US" altLang="ko-KR" b="0" i="1" smtClean="0">
                              <a:latin typeface="Cambria Math" panose="02040503050406030204" pitchFamily="18" charset="0"/>
                            </a:rPr>
                            <m:t>𝑙𝑜𝑠𝑠</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𝑟𝑒𝑠𝑝𝑜𝑛𝑑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𝑏𝑏𝑜𝑥</m:t>
                      </m:r>
                      <m:nary>
                        <m:naryPr>
                          <m:chr m:val="∑"/>
                          <m:ctrlPr>
                            <a:rPr lang="ko-KR" altLang="en-US" i="1" smtClean="0">
                              <a:latin typeface="Cambria Math"/>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=0</m:t>
                          </m:r>
                        </m:sub>
                        <m:sup>
                          <m:sSup>
                            <m:sSupPr>
                              <m:ctrlPr>
                                <a:rPr lang="en-US" altLang="ko-KR" b="0" i="1" smtClean="0">
                                  <a:latin typeface="Cambria Math"/>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2</m:t>
                              </m:r>
                            </m:sup>
                          </m:sSup>
                        </m:sup>
                        <m:e>
                          <m:nary>
                            <m:naryPr>
                              <m:chr m:val="∑"/>
                              <m:ctrlPr>
                                <a:rPr lang="en-US" altLang="ko-KR" i="1" smtClean="0">
                                  <a:latin typeface="Cambria Math"/>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rPr>
                                <m:t>=0</m:t>
                              </m:r>
                            </m:sub>
                            <m:sup>
                              <m:r>
                                <a:rPr lang="en-US" altLang="ko-KR" b="0" i="1" smtClean="0">
                                  <a:latin typeface="Cambria Math" panose="02040503050406030204" pitchFamily="18" charset="0"/>
                                </a:rPr>
                                <m:t>𝐵</m:t>
                              </m:r>
                            </m:sup>
                            <m:e>
                              <m:d>
                                <m:dPr>
                                  <m:begChr m:val="["/>
                                  <m:endChr m:val="]"/>
                                  <m:ctrlPr>
                                    <a:rPr lang="en-US" altLang="ko-KR" b="0" i="1" smtClean="0">
                                      <a:latin typeface="Cambria Math"/>
                                    </a:rPr>
                                  </m:ctrlPr>
                                </m:dPr>
                                <m:e>
                                  <m:r>
                                    <a:rPr lang="en-US" altLang="ko-KR" b="0" i="1" smtClean="0">
                                      <a:latin typeface="Cambria Math" panose="02040503050406030204" pitchFamily="18" charset="0"/>
                                    </a:rPr>
                                    <m:t>𝑙𝑎𝑏𝑒</m:t>
                                  </m:r>
                                  <m:sSub>
                                    <m:sSubPr>
                                      <m:ctrlPr>
                                        <a:rPr lang="en-US" altLang="ko-KR" b="0" i="1" smtClean="0">
                                          <a:latin typeface="Cambria Math"/>
                                        </a:rPr>
                                      </m:ctrlPr>
                                    </m:sSubPr>
                                    <m:e>
                                      <m:r>
                                        <a:rPr lang="en-US" altLang="ko-KR" b="0" i="1" smtClean="0">
                                          <a:latin typeface="Cambria Math" panose="02040503050406030204" pitchFamily="18" charset="0"/>
                                        </a:rPr>
                                        <m:t>𝑙</m:t>
                                      </m:r>
                                    </m:e>
                                    <m:sub>
                                      <m:r>
                                        <a:rPr lang="en-US" altLang="ko-KR" b="0" i="1" smtClean="0">
                                          <a:latin typeface="Cambria Math" panose="02040503050406030204" pitchFamily="18" charset="0"/>
                                        </a:rPr>
                                        <m:t>𝑐𝑙𝑠</m:t>
                                      </m:r>
                                    </m:sub>
                                  </m:sSub>
                                  <m:func>
                                    <m:funcPr>
                                      <m:ctrlPr>
                                        <a:rPr lang="en-US" altLang="ko-KR" b="0" i="1" smtClean="0">
                                          <a:latin typeface="Cambria Math"/>
                                        </a:rPr>
                                      </m:ctrlPr>
                                    </m:funcPr>
                                    <m:fName>
                                      <m:r>
                                        <a:rPr lang="en-US" altLang="ko-KR" b="0" i="1" smtClean="0">
                                          <a:latin typeface="Cambria Math" panose="02040503050406030204" pitchFamily="18" charset="0"/>
                                        </a:rPr>
                                        <m:t> </m:t>
                                      </m:r>
                                      <m:r>
                                        <a:rPr lang="en-US" altLang="ko-KR" b="0" i="0" smtClean="0">
                                          <a:latin typeface="Cambria Math" panose="02040503050406030204" pitchFamily="18" charset="0"/>
                                        </a:rPr>
                                        <m:t>∗ </m:t>
                                      </m:r>
                                      <m:r>
                                        <m:rPr>
                                          <m:sty m:val="p"/>
                                        </m:rPr>
                                        <a:rPr lang="en-US" altLang="ko-KR" b="0" i="0" smtClean="0">
                                          <a:latin typeface="Cambria Math" panose="02040503050406030204" pitchFamily="18" charset="0"/>
                                        </a:rPr>
                                        <m:t>log</m:t>
                                      </m:r>
                                    </m:fName>
                                    <m:e>
                                      <m:d>
                                        <m:dPr>
                                          <m:ctrlPr>
                                            <a:rPr lang="en-US" altLang="ko-KR" i="1">
                                              <a:latin typeface="Cambria Math"/>
                                            </a:rPr>
                                          </m:ctrlPr>
                                        </m:dPr>
                                        <m:e>
                                          <m:r>
                                            <a:rPr lang="en-US" altLang="ko-KR" i="1">
                                              <a:latin typeface="Cambria Math" panose="02040503050406030204" pitchFamily="18" charset="0"/>
                                            </a:rPr>
                                            <m:t>𝑠𝑖𝑔𝑚𝑜𝑖𝑑</m:t>
                                          </m:r>
                                          <m:d>
                                            <m:dPr>
                                              <m:ctrlPr>
                                                <a:rPr lang="en-US" altLang="ko-KR" b="0" i="1" smtClean="0">
                                                  <a:latin typeface="Cambria Math"/>
                                                </a:rPr>
                                              </m:ctrlPr>
                                            </m:dPr>
                                            <m:e>
                                              <m:sSub>
                                                <m:sSubPr>
                                                  <m:ctrlPr>
                                                    <a:rPr lang="en-US" altLang="ko-KR" b="0" i="1" smtClean="0">
                                                      <a:latin typeface="Cambria Math"/>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𝑐𝑙𝑠</m:t>
                                                  </m:r>
                                                </m:sub>
                                              </m:sSub>
                                            </m:e>
                                          </m:d>
                                        </m:e>
                                      </m:d>
                                      <m:r>
                                        <a:rPr lang="en-US" altLang="ko-KR" b="0" i="1" smtClean="0">
                                          <a:latin typeface="Cambria Math" panose="02040503050406030204" pitchFamily="18" charset="0"/>
                                        </a:rPr>
                                        <m:t>+</m:t>
                                      </m:r>
                                      <m:d>
                                        <m:dPr>
                                          <m:ctrlPr>
                                            <a:rPr lang="en-US" altLang="ko-KR" b="0" i="1" smtClean="0">
                                              <a:latin typeface="Cambria Math"/>
                                            </a:rPr>
                                          </m:ctrlPr>
                                        </m:dPr>
                                        <m:e>
                                          <m:r>
                                            <a:rPr lang="en-US" altLang="ko-KR" b="0" i="1" smtClean="0">
                                              <a:latin typeface="Cambria Math" panose="02040503050406030204" pitchFamily="18" charset="0"/>
                                            </a:rPr>
                                            <m:t>1−</m:t>
                                          </m:r>
                                          <m:r>
                                            <a:rPr lang="en-US" altLang="ko-KR" b="0" i="1" smtClean="0">
                                              <a:latin typeface="Cambria Math" panose="02040503050406030204" pitchFamily="18" charset="0"/>
                                            </a:rPr>
                                            <m:t>𝑙𝑎𝑏𝑒</m:t>
                                          </m:r>
                                          <m:sSub>
                                            <m:sSubPr>
                                              <m:ctrlPr>
                                                <a:rPr lang="en-US" altLang="ko-KR" b="0" i="1" smtClean="0">
                                                  <a:latin typeface="Cambria Math"/>
                                                </a:rPr>
                                              </m:ctrlPr>
                                            </m:sSubPr>
                                            <m:e>
                                              <m:r>
                                                <a:rPr lang="en-US" altLang="ko-KR" b="0" i="1" smtClean="0">
                                                  <a:latin typeface="Cambria Math" panose="02040503050406030204" pitchFamily="18" charset="0"/>
                                                </a:rPr>
                                                <m:t>𝑙</m:t>
                                              </m:r>
                                            </m:e>
                                            <m:sub>
                                              <m:r>
                                                <a:rPr lang="en-US" altLang="ko-KR" b="0" i="1" smtClean="0">
                                                  <a:latin typeface="Cambria Math" panose="02040503050406030204" pitchFamily="18" charset="0"/>
                                                </a:rPr>
                                                <m:t>𝑐𝑙𝑠</m:t>
                                              </m:r>
                                            </m:sub>
                                          </m:sSub>
                                        </m:e>
                                      </m:d>
                                      <m:func>
                                        <m:funcPr>
                                          <m:ctrlPr>
                                            <a:rPr lang="en-US" altLang="ko-KR" b="0" i="1" smtClean="0">
                                              <a:latin typeface="Cambria Math"/>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(1−(</m:t>
                                          </m:r>
                                          <m:r>
                                            <a:rPr lang="en-US" altLang="ko-KR" i="1">
                                              <a:latin typeface="Cambria Math" panose="02040503050406030204" pitchFamily="18" charset="0"/>
                                            </a:rPr>
                                            <m:t>𝑠𝑖𝑔𝑚𝑜𝑖𝑑</m:t>
                                          </m:r>
                                          <m:r>
                                            <a:rPr lang="en-US" altLang="ko-KR" b="0" i="1" smtClean="0">
                                              <a:latin typeface="Cambria Math" panose="02040503050406030204" pitchFamily="18" charset="0"/>
                                            </a:rPr>
                                            <m:t>(</m:t>
                                          </m:r>
                                          <m:sSub>
                                            <m:sSubPr>
                                              <m:ctrlPr>
                                                <a:rPr lang="en-US" altLang="ko-KR" b="0" i="1" smtClean="0">
                                                  <a:latin typeface="Cambria Math"/>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𝑐𝑙𝑠</m:t>
                                              </m:r>
                                            </m:sub>
                                          </m:sSub>
                                          <m:r>
                                            <a:rPr lang="en-US" altLang="ko-KR" b="0" i="1" smtClean="0">
                                              <a:latin typeface="Cambria Math" panose="02040503050406030204" pitchFamily="18" charset="0"/>
                                            </a:rPr>
                                            <m:t>)</m:t>
                                          </m:r>
                                        </m:e>
                                      </m:func>
                                    </m:e>
                                  </m:func>
                                </m:e>
                              </m:d>
                            </m:e>
                          </m:nary>
                        </m:e>
                      </m:nary>
                    </m:oMath>
                  </m:oMathPara>
                </a14:m>
                <a:endParaRPr lang="en-US" altLang="ko-KR" i="1"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3C6CE52D-3DDE-443D-A539-A5E6C5885E19}"/>
                  </a:ext>
                </a:extLst>
              </p:cNvPr>
              <p:cNvSpPr txBox="1">
                <a:spLocks noRot="1" noChangeAspect="1" noMove="1" noResize="1" noEditPoints="1" noAdjustHandles="1" noChangeArrowheads="1" noChangeShapeType="1" noTextEdit="1"/>
              </p:cNvSpPr>
              <p:nvPr/>
            </p:nvSpPr>
            <p:spPr>
              <a:xfrm>
                <a:off x="646766" y="5181793"/>
                <a:ext cx="8102951" cy="660245"/>
              </a:xfrm>
              <a:prstGeom prst="rect">
                <a:avLst/>
              </a:prstGeom>
              <a:blipFill>
                <a:blip r:embed="rId4"/>
                <a:stretch>
                  <a:fillRect b="-92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165595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92" name="Google Shape;892;gd9a54310e3_0_601"/>
          <p:cNvPicPr preferRelativeResize="0"/>
          <p:nvPr/>
        </p:nvPicPr>
        <p:blipFill rotWithShape="1">
          <a:blip r:embed="rId3">
            <a:alphaModFix/>
          </a:blip>
          <a:srcRect/>
          <a:stretch/>
        </p:blipFill>
        <p:spPr>
          <a:xfrm>
            <a:off x="448182" y="1232126"/>
            <a:ext cx="1889999" cy="2099999"/>
          </a:xfrm>
          <a:prstGeom prst="rect">
            <a:avLst/>
          </a:prstGeom>
          <a:noFill/>
          <a:ln>
            <a:noFill/>
          </a:ln>
        </p:spPr>
      </p:pic>
      <p:pic>
        <p:nvPicPr>
          <p:cNvPr id="893" name="Google Shape;893;gd9a54310e3_0_601"/>
          <p:cNvPicPr preferRelativeResize="0"/>
          <p:nvPr/>
        </p:nvPicPr>
        <p:blipFill rotWithShape="1">
          <a:blip r:embed="rId4">
            <a:alphaModFix/>
          </a:blip>
          <a:srcRect/>
          <a:stretch/>
        </p:blipFill>
        <p:spPr>
          <a:xfrm>
            <a:off x="2440988" y="1232135"/>
            <a:ext cx="1889999" cy="2100000"/>
          </a:xfrm>
          <a:prstGeom prst="rect">
            <a:avLst/>
          </a:prstGeom>
          <a:noFill/>
          <a:ln>
            <a:noFill/>
          </a:ln>
        </p:spPr>
      </p:pic>
      <p:pic>
        <p:nvPicPr>
          <p:cNvPr id="894" name="Google Shape;894;gd9a54310e3_0_601"/>
          <p:cNvPicPr preferRelativeResize="0"/>
          <p:nvPr/>
        </p:nvPicPr>
        <p:blipFill rotWithShape="1">
          <a:blip r:embed="rId5">
            <a:alphaModFix/>
          </a:blip>
          <a:srcRect/>
          <a:stretch/>
        </p:blipFill>
        <p:spPr>
          <a:xfrm>
            <a:off x="448190" y="3454875"/>
            <a:ext cx="1890000" cy="2100000"/>
          </a:xfrm>
          <a:prstGeom prst="rect">
            <a:avLst/>
          </a:prstGeom>
          <a:noFill/>
          <a:ln>
            <a:noFill/>
          </a:ln>
        </p:spPr>
      </p:pic>
      <p:pic>
        <p:nvPicPr>
          <p:cNvPr id="895" name="Google Shape;895;gd9a54310e3_0_601"/>
          <p:cNvPicPr preferRelativeResize="0"/>
          <p:nvPr/>
        </p:nvPicPr>
        <p:blipFill rotWithShape="1">
          <a:blip r:embed="rId6">
            <a:alphaModFix/>
          </a:blip>
          <a:srcRect/>
          <a:stretch/>
        </p:blipFill>
        <p:spPr>
          <a:xfrm>
            <a:off x="2440997" y="3454875"/>
            <a:ext cx="1890000" cy="2100000"/>
          </a:xfrm>
          <a:prstGeom prst="rect">
            <a:avLst/>
          </a:prstGeom>
          <a:noFill/>
          <a:ln>
            <a:noFill/>
          </a:ln>
        </p:spPr>
      </p:pic>
      <p:pic>
        <p:nvPicPr>
          <p:cNvPr id="896" name="Google Shape;896;gd9a54310e3_0_601"/>
          <p:cNvPicPr preferRelativeResize="0"/>
          <p:nvPr/>
        </p:nvPicPr>
        <p:blipFill rotWithShape="1">
          <a:blip r:embed="rId7">
            <a:alphaModFix/>
          </a:blip>
          <a:srcRect/>
          <a:stretch/>
        </p:blipFill>
        <p:spPr>
          <a:xfrm>
            <a:off x="4723725" y="1232125"/>
            <a:ext cx="1890000" cy="2100000"/>
          </a:xfrm>
          <a:prstGeom prst="rect">
            <a:avLst/>
          </a:prstGeom>
          <a:noFill/>
          <a:ln>
            <a:noFill/>
          </a:ln>
        </p:spPr>
      </p:pic>
      <p:pic>
        <p:nvPicPr>
          <p:cNvPr id="897" name="Google Shape;897;gd9a54310e3_0_601"/>
          <p:cNvPicPr preferRelativeResize="0"/>
          <p:nvPr/>
        </p:nvPicPr>
        <p:blipFill rotWithShape="1">
          <a:blip r:embed="rId8">
            <a:alphaModFix/>
          </a:blip>
          <a:srcRect/>
          <a:stretch/>
        </p:blipFill>
        <p:spPr>
          <a:xfrm>
            <a:off x="6895228" y="1232115"/>
            <a:ext cx="1890000" cy="2100000"/>
          </a:xfrm>
          <a:prstGeom prst="rect">
            <a:avLst/>
          </a:prstGeom>
          <a:noFill/>
          <a:ln>
            <a:noFill/>
          </a:ln>
        </p:spPr>
      </p:pic>
      <p:sp>
        <p:nvSpPr>
          <p:cNvPr id="898" name="Google Shape;898;gd9a54310e3_0_601"/>
          <p:cNvSpPr/>
          <p:nvPr/>
        </p:nvSpPr>
        <p:spPr>
          <a:xfrm>
            <a:off x="517369" y="945021"/>
            <a:ext cx="1751625" cy="34975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r>
              <a:rPr lang="ko-KR" altLang="en-US" sz="1400">
                <a:solidFill>
                  <a:srgbClr val="FFFFFF"/>
                </a:solidFill>
                <a:latin typeface="Malgun Gothic"/>
                <a:ea typeface="Malgun Gothic"/>
                <a:cs typeface="Malgun Gothic"/>
                <a:sym typeface="Malgun Gothic"/>
              </a:rPr>
              <a:t>원본 데이터</a:t>
            </a:r>
            <a:endParaRPr/>
          </a:p>
        </p:txBody>
      </p:sp>
      <p:sp>
        <p:nvSpPr>
          <p:cNvPr id="899" name="Google Shape;899;gd9a54310e3_0_601"/>
          <p:cNvSpPr/>
          <p:nvPr/>
        </p:nvSpPr>
        <p:spPr>
          <a:xfrm>
            <a:off x="2517619" y="945021"/>
            <a:ext cx="1751625" cy="34975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r>
              <a:rPr lang="ko-KR" altLang="en-US" sz="1400">
                <a:solidFill>
                  <a:srgbClr val="FFFFFF"/>
                </a:solidFill>
                <a:latin typeface="Malgun Gothic"/>
                <a:ea typeface="Malgun Gothic"/>
                <a:cs typeface="Malgun Gothic"/>
                <a:sym typeface="Malgun Gothic"/>
              </a:rPr>
              <a:t>테스트 결과</a:t>
            </a:r>
            <a:endParaRPr/>
          </a:p>
        </p:txBody>
      </p:sp>
      <p:sp>
        <p:nvSpPr>
          <p:cNvPr id="900" name="Google Shape;900;gd9a54310e3_0_601"/>
          <p:cNvSpPr/>
          <p:nvPr/>
        </p:nvSpPr>
        <p:spPr>
          <a:xfrm>
            <a:off x="4860769" y="945021"/>
            <a:ext cx="1751625" cy="34975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r>
              <a:rPr lang="ko-KR" altLang="en-US" sz="1400">
                <a:solidFill>
                  <a:srgbClr val="FFFFFF"/>
                </a:solidFill>
                <a:latin typeface="Malgun Gothic"/>
                <a:ea typeface="Malgun Gothic"/>
                <a:cs typeface="Malgun Gothic"/>
                <a:sym typeface="Malgun Gothic"/>
              </a:rPr>
              <a:t>원본 데이터</a:t>
            </a:r>
            <a:endParaRPr/>
          </a:p>
        </p:txBody>
      </p:sp>
      <p:sp>
        <p:nvSpPr>
          <p:cNvPr id="901" name="Google Shape;901;gd9a54310e3_0_601"/>
          <p:cNvSpPr/>
          <p:nvPr/>
        </p:nvSpPr>
        <p:spPr>
          <a:xfrm>
            <a:off x="6918169" y="945021"/>
            <a:ext cx="1751625" cy="34975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r>
              <a:rPr lang="ko-KR" altLang="en-US" sz="1400">
                <a:solidFill>
                  <a:srgbClr val="FFFFFF"/>
                </a:solidFill>
                <a:latin typeface="Malgun Gothic"/>
                <a:ea typeface="Malgun Gothic"/>
                <a:cs typeface="Malgun Gothic"/>
                <a:sym typeface="Malgun Gothic"/>
              </a:rPr>
              <a:t>테스트 결과</a:t>
            </a:r>
            <a:endParaRPr/>
          </a:p>
        </p:txBody>
      </p:sp>
      <p:pic>
        <p:nvPicPr>
          <p:cNvPr id="902" name="Google Shape;902;gd9a54310e3_0_601"/>
          <p:cNvPicPr preferRelativeResize="0"/>
          <p:nvPr/>
        </p:nvPicPr>
        <p:blipFill>
          <a:blip r:embed="rId9">
            <a:alphaModFix/>
          </a:blip>
          <a:stretch>
            <a:fillRect/>
          </a:stretch>
        </p:blipFill>
        <p:spPr>
          <a:xfrm>
            <a:off x="4494228" y="3991313"/>
            <a:ext cx="2006094" cy="1563563"/>
          </a:xfrm>
          <a:prstGeom prst="rect">
            <a:avLst/>
          </a:prstGeom>
          <a:noFill/>
          <a:ln>
            <a:noFill/>
          </a:ln>
        </p:spPr>
      </p:pic>
      <p:pic>
        <p:nvPicPr>
          <p:cNvPr id="903" name="Google Shape;903;gd9a54310e3_0_601"/>
          <p:cNvPicPr preferRelativeResize="0"/>
          <p:nvPr/>
        </p:nvPicPr>
        <p:blipFill>
          <a:blip r:embed="rId10">
            <a:alphaModFix/>
          </a:blip>
          <a:stretch>
            <a:fillRect/>
          </a:stretch>
        </p:blipFill>
        <p:spPr>
          <a:xfrm>
            <a:off x="6587231" y="3963688"/>
            <a:ext cx="2505975" cy="1563563"/>
          </a:xfrm>
          <a:prstGeom prst="rect">
            <a:avLst/>
          </a:prstGeom>
          <a:noFill/>
          <a:ln>
            <a:noFill/>
          </a:ln>
        </p:spPr>
      </p:pic>
      <p:sp>
        <p:nvSpPr>
          <p:cNvPr id="904" name="Google Shape;904;gd9a54310e3_0_601"/>
          <p:cNvSpPr/>
          <p:nvPr/>
        </p:nvSpPr>
        <p:spPr>
          <a:xfrm>
            <a:off x="4792913" y="3486938"/>
            <a:ext cx="3876975" cy="34975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r>
              <a:rPr lang="en-US" altLang="ko-KR" sz="1400">
                <a:solidFill>
                  <a:srgbClr val="FFFFFF"/>
                </a:solidFill>
                <a:latin typeface="Malgun Gothic"/>
                <a:ea typeface="Malgun Gothic"/>
                <a:cs typeface="Malgun Gothic"/>
                <a:sym typeface="Malgun Gothic"/>
              </a:rPr>
              <a:t>False Positive </a:t>
            </a:r>
            <a:r>
              <a:rPr lang="ko-KR" altLang="en-US" sz="1400">
                <a:solidFill>
                  <a:srgbClr val="FFFFFF"/>
                </a:solidFill>
                <a:latin typeface="Malgun Gothic"/>
                <a:ea typeface="Malgun Gothic"/>
                <a:cs typeface="Malgun Gothic"/>
                <a:sym typeface="Malgun Gothic"/>
              </a:rPr>
              <a:t>사례들</a:t>
            </a:r>
            <a:endParaRPr/>
          </a:p>
        </p:txBody>
      </p:sp>
    </p:spTree>
    <p:extLst>
      <p:ext uri="{BB962C8B-B14F-4D97-AF65-F5344CB8AC3E}">
        <p14:creationId xmlns:p14="http://schemas.microsoft.com/office/powerpoint/2010/main" val="13939256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9" name="Google Shape;319;gd99bf5a1cc_0_27"/>
          <p:cNvPicPr preferRelativeResize="0"/>
          <p:nvPr/>
        </p:nvPicPr>
        <p:blipFill rotWithShape="1">
          <a:blip r:embed="rId3">
            <a:alphaModFix/>
          </a:blip>
          <a:srcRect t="7489" b="9660"/>
          <a:stretch/>
        </p:blipFill>
        <p:spPr>
          <a:xfrm>
            <a:off x="895350" y="1026750"/>
            <a:ext cx="7353300" cy="3807813"/>
          </a:xfrm>
          <a:prstGeom prst="rect">
            <a:avLst/>
          </a:prstGeom>
          <a:noFill/>
          <a:ln>
            <a:noFill/>
          </a:ln>
        </p:spPr>
      </p:pic>
      <p:graphicFrame>
        <p:nvGraphicFramePr>
          <p:cNvPr id="320" name="Google Shape;320;gd99bf5a1cc_0_27"/>
          <p:cNvGraphicFramePr/>
          <p:nvPr/>
        </p:nvGraphicFramePr>
        <p:xfrm>
          <a:off x="1097175" y="4812779"/>
          <a:ext cx="6746026" cy="838176"/>
        </p:xfrm>
        <a:graphic>
          <a:graphicData uri="http://schemas.openxmlformats.org/drawingml/2006/table">
            <a:tbl>
              <a:tblPr>
                <a:noFill/>
              </a:tblPr>
              <a:tblGrid>
                <a:gridCol w="1205419">
                  <a:extLst>
                    <a:ext uri="{9D8B030D-6E8A-4147-A177-3AD203B41FA5}">
                      <a16:colId xmlns:a16="http://schemas.microsoft.com/office/drawing/2014/main" xmlns="" val="20000"/>
                    </a:ext>
                  </a:extLst>
                </a:gridCol>
                <a:gridCol w="2019019">
                  <a:extLst>
                    <a:ext uri="{9D8B030D-6E8A-4147-A177-3AD203B41FA5}">
                      <a16:colId xmlns:a16="http://schemas.microsoft.com/office/drawing/2014/main" xmlns="" val="20001"/>
                    </a:ext>
                  </a:extLst>
                </a:gridCol>
                <a:gridCol w="1863375">
                  <a:extLst>
                    <a:ext uri="{9D8B030D-6E8A-4147-A177-3AD203B41FA5}">
                      <a16:colId xmlns:a16="http://schemas.microsoft.com/office/drawing/2014/main" xmlns="" val="20002"/>
                    </a:ext>
                  </a:extLst>
                </a:gridCol>
                <a:gridCol w="1658213">
                  <a:extLst>
                    <a:ext uri="{9D8B030D-6E8A-4147-A177-3AD203B41FA5}">
                      <a16:colId xmlns:a16="http://schemas.microsoft.com/office/drawing/2014/main" xmlns="" val="20003"/>
                    </a:ext>
                  </a:extLst>
                </a:gridCol>
              </a:tblGrid>
              <a:tr h="838175">
                <a:tc>
                  <a:txBody>
                    <a:bodyPr/>
                    <a:lstStyle/>
                    <a:p>
                      <a:pPr marL="0" lvl="0" indent="0" algn="l" rtl="0">
                        <a:spcBef>
                          <a:spcPts val="0"/>
                        </a:spcBef>
                        <a:spcAft>
                          <a:spcPts val="0"/>
                        </a:spcAft>
                        <a:buNone/>
                      </a:pPr>
                      <a:r>
                        <a:rPr lang="ko-KR" sz="1500"/>
                        <a:t>핵심 개념</a:t>
                      </a:r>
                      <a:endParaRPr sz="1500"/>
                    </a:p>
                  </a:txBody>
                  <a:tcPr marL="68569" marR="68569" marT="76188" marB="76188"/>
                </a:tc>
                <a:tc>
                  <a:txBody>
                    <a:bodyPr/>
                    <a:lstStyle/>
                    <a:p>
                      <a:pPr marL="0" lvl="0" indent="0" algn="l" rtl="0">
                        <a:spcBef>
                          <a:spcPts val="0"/>
                        </a:spcBef>
                        <a:spcAft>
                          <a:spcPts val="0"/>
                        </a:spcAft>
                        <a:buNone/>
                      </a:pPr>
                      <a:r>
                        <a:rPr lang="ko-KR" sz="1500"/>
                        <a:t>Selective Search + Classification</a:t>
                      </a:r>
                      <a:endParaRPr sz="1500"/>
                    </a:p>
                  </a:txBody>
                  <a:tcPr marL="68569" marR="68569" marT="76188" marB="76188"/>
                </a:tc>
                <a:tc>
                  <a:txBody>
                    <a:bodyPr/>
                    <a:lstStyle/>
                    <a:p>
                      <a:pPr marL="0" lvl="0" indent="0" algn="l" rtl="0">
                        <a:spcBef>
                          <a:spcPts val="0"/>
                        </a:spcBef>
                        <a:spcAft>
                          <a:spcPts val="0"/>
                        </a:spcAft>
                        <a:buNone/>
                      </a:pPr>
                      <a:r>
                        <a:rPr lang="ko-KR" sz="1500" dirty="0" err="1"/>
                        <a:t>RoI</a:t>
                      </a:r>
                      <a:r>
                        <a:rPr lang="ko-KR" sz="1500" dirty="0"/>
                        <a:t> </a:t>
                      </a:r>
                      <a:r>
                        <a:rPr lang="ko-KR" sz="1500" dirty="0" err="1"/>
                        <a:t>Pooling</a:t>
                      </a:r>
                      <a:r>
                        <a:rPr lang="ko-KR" sz="1500" dirty="0"/>
                        <a:t> </a:t>
                      </a:r>
                      <a:endParaRPr sz="1500" dirty="0"/>
                    </a:p>
                    <a:p>
                      <a:pPr marL="0" lvl="0" indent="0" algn="l" rtl="0">
                        <a:spcBef>
                          <a:spcPts val="0"/>
                        </a:spcBef>
                        <a:spcAft>
                          <a:spcPts val="0"/>
                        </a:spcAft>
                        <a:buNone/>
                      </a:pPr>
                      <a:r>
                        <a:rPr lang="ko-KR" sz="1500" dirty="0"/>
                        <a:t>(</a:t>
                      </a:r>
                      <a:r>
                        <a:rPr lang="ko-KR" sz="1500" dirty="0" err="1"/>
                        <a:t>or</a:t>
                      </a:r>
                      <a:r>
                        <a:rPr lang="ko-KR" sz="1500" dirty="0"/>
                        <a:t> </a:t>
                      </a:r>
                      <a:r>
                        <a:rPr lang="ko-KR" sz="1500" dirty="0" err="1"/>
                        <a:t>Adaptive</a:t>
                      </a:r>
                      <a:r>
                        <a:rPr lang="ko-KR" sz="1500" dirty="0"/>
                        <a:t> </a:t>
                      </a:r>
                      <a:r>
                        <a:rPr lang="ko-KR" sz="1500" dirty="0" err="1"/>
                        <a:t>Max</a:t>
                      </a:r>
                      <a:r>
                        <a:rPr lang="ko-KR" sz="1500" dirty="0"/>
                        <a:t> </a:t>
                      </a:r>
                      <a:r>
                        <a:rPr lang="ko-KR" sz="1500" dirty="0" err="1"/>
                        <a:t>Pooling</a:t>
                      </a:r>
                      <a:r>
                        <a:rPr lang="ko-KR" sz="1500" dirty="0"/>
                        <a:t>)</a:t>
                      </a:r>
                      <a:endParaRPr sz="1500" dirty="0"/>
                    </a:p>
                  </a:txBody>
                  <a:tcPr marL="68569" marR="68569" marT="76188" marB="76188"/>
                </a:tc>
                <a:tc>
                  <a:txBody>
                    <a:bodyPr/>
                    <a:lstStyle/>
                    <a:p>
                      <a:pPr marL="0" lvl="0" indent="0" algn="l" rtl="0">
                        <a:spcBef>
                          <a:spcPts val="0"/>
                        </a:spcBef>
                        <a:spcAft>
                          <a:spcPts val="0"/>
                        </a:spcAft>
                        <a:buNone/>
                      </a:pPr>
                      <a:r>
                        <a:rPr lang="ko-KR" sz="1500" dirty="0"/>
                        <a:t>RPN (</a:t>
                      </a:r>
                      <a:r>
                        <a:rPr lang="ko-KR" sz="1500" dirty="0" err="1"/>
                        <a:t>Region</a:t>
                      </a:r>
                      <a:r>
                        <a:rPr lang="ko-KR" sz="1500" dirty="0"/>
                        <a:t> </a:t>
                      </a:r>
                      <a:r>
                        <a:rPr lang="ko-KR" sz="1500" dirty="0" err="1"/>
                        <a:t>Proposal</a:t>
                      </a:r>
                      <a:r>
                        <a:rPr lang="ko-KR" sz="1500" dirty="0"/>
                        <a:t> Network)</a:t>
                      </a:r>
                      <a:endParaRPr sz="1500" dirty="0"/>
                    </a:p>
                  </a:txBody>
                  <a:tcPr marL="68569" marR="68569" marT="76188" marB="76188"/>
                </a:tc>
                <a:extLst>
                  <a:ext uri="{0D108BD9-81ED-4DB2-BD59-A6C34878D82A}">
                    <a16:rowId xmlns:a16="http://schemas.microsoft.com/office/drawing/2014/main" xmlns="" val="10000"/>
                  </a:ext>
                </a:extLst>
              </a:tr>
            </a:tbl>
          </a:graphicData>
        </a:graphic>
      </p:graphicFrame>
      <p:sp>
        <p:nvSpPr>
          <p:cNvPr id="2" name="직사각형 1">
            <a:extLst>
              <a:ext uri="{FF2B5EF4-FFF2-40B4-BE49-F238E27FC236}">
                <a16:creationId xmlns:a16="http://schemas.microsoft.com/office/drawing/2014/main" xmlns="" id="{729863C1-3BC9-4005-9B62-90C6060FD13F}"/>
              </a:ext>
            </a:extLst>
          </p:cNvPr>
          <p:cNvSpPr/>
          <p:nvPr/>
        </p:nvSpPr>
        <p:spPr>
          <a:xfrm>
            <a:off x="1123325" y="4488147"/>
            <a:ext cx="6746025" cy="3464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307850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C:\Users\tykim\Downloads\KakaoTalk_20210414_19584905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433112"/>
            <a:ext cx="5906067" cy="1011481"/>
          </a:xfrm>
          <a:prstGeom prst="rect">
            <a:avLst/>
          </a:prstGeom>
          <a:noFill/>
          <a:extLst>
            <a:ext uri="{909E8E84-426E-40DD-AFC4-6F175D3DCCD1}">
              <a14:hiddenFill xmlns:a14="http://schemas.microsoft.com/office/drawing/2010/main">
                <a:solidFill>
                  <a:srgbClr val="FFFFFF"/>
                </a:solidFill>
              </a14:hiddenFill>
            </a:ext>
          </a:extLst>
        </p:spPr>
      </p:pic>
      <p:sp>
        <p:nvSpPr>
          <p:cNvPr id="31" name="모서리가 둥근 직사각형 23">
            <a:extLst>
              <a:ext uri="{FF2B5EF4-FFF2-40B4-BE49-F238E27FC236}">
                <a16:creationId xmlns="" xmlns:a16="http://schemas.microsoft.com/office/drawing/2014/main" id="{17AA7DD0-B5B7-44F8-B5B2-4039D3F4F0DE}"/>
              </a:ext>
            </a:extLst>
          </p:cNvPr>
          <p:cNvSpPr/>
          <p:nvPr/>
        </p:nvSpPr>
        <p:spPr>
          <a:xfrm>
            <a:off x="4035944" y="1651179"/>
            <a:ext cx="1144800" cy="998912"/>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Conv2D(64, 21)</a:t>
            </a:r>
          </a:p>
          <a:p>
            <a:pPr algn="ctr"/>
            <a:r>
              <a:rPr lang="en-US" altLang="ko-KR" sz="1100" dirty="0" err="1">
                <a:solidFill>
                  <a:schemeClr val="tx1"/>
                </a:solidFill>
              </a:rPr>
              <a:t>BatchNor</a:t>
            </a:r>
            <a:endParaRPr lang="en-US" altLang="ko-KR" sz="1100" dirty="0">
              <a:solidFill>
                <a:schemeClr val="tx1"/>
              </a:solidFill>
            </a:endParaRPr>
          </a:p>
          <a:p>
            <a:pPr algn="ctr"/>
            <a:r>
              <a:rPr lang="en-US" altLang="ko-KR" sz="1100" dirty="0" err="1">
                <a:solidFill>
                  <a:schemeClr val="tx1"/>
                </a:solidFill>
              </a:rPr>
              <a:t>GlobMaxPool</a:t>
            </a:r>
            <a:endParaRPr lang="ko-KR" altLang="en-US" sz="1100" dirty="0">
              <a:solidFill>
                <a:schemeClr val="tx1"/>
              </a:solidFill>
            </a:endParaRPr>
          </a:p>
        </p:txBody>
      </p:sp>
      <p:sp>
        <p:nvSpPr>
          <p:cNvPr id="32" name="모서리가 둥근 직사각형 24">
            <a:extLst>
              <a:ext uri="{FF2B5EF4-FFF2-40B4-BE49-F238E27FC236}">
                <a16:creationId xmlns="" xmlns:a16="http://schemas.microsoft.com/office/drawing/2014/main" id="{141CAD87-B0FA-4D31-8995-A2AA48F3592D}"/>
              </a:ext>
            </a:extLst>
          </p:cNvPr>
          <p:cNvSpPr/>
          <p:nvPr/>
        </p:nvSpPr>
        <p:spPr>
          <a:xfrm>
            <a:off x="5334948" y="1651179"/>
            <a:ext cx="1144800" cy="998912"/>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Conv2D(21, 64)</a:t>
            </a:r>
          </a:p>
          <a:p>
            <a:pPr algn="ctr"/>
            <a:r>
              <a:rPr lang="en-US" altLang="ko-KR" sz="1100" dirty="0" err="1">
                <a:solidFill>
                  <a:schemeClr val="tx1"/>
                </a:solidFill>
              </a:rPr>
              <a:t>BatchNor</a:t>
            </a:r>
            <a:endParaRPr lang="en-US" altLang="ko-KR" sz="1100" dirty="0">
              <a:solidFill>
                <a:schemeClr val="tx1"/>
              </a:solidFill>
            </a:endParaRPr>
          </a:p>
          <a:p>
            <a:pPr algn="ctr"/>
            <a:r>
              <a:rPr lang="en-US" altLang="ko-KR" sz="1100" dirty="0" err="1">
                <a:solidFill>
                  <a:schemeClr val="tx1"/>
                </a:solidFill>
              </a:rPr>
              <a:t>GlobMaxPool</a:t>
            </a:r>
            <a:endParaRPr lang="ko-KR" altLang="en-US" sz="1100" dirty="0">
              <a:solidFill>
                <a:schemeClr val="tx1"/>
              </a:solidFill>
            </a:endParaRPr>
          </a:p>
        </p:txBody>
      </p:sp>
      <p:sp>
        <p:nvSpPr>
          <p:cNvPr id="33" name="모서리가 둥근 직사각형 25">
            <a:extLst>
              <a:ext uri="{FF2B5EF4-FFF2-40B4-BE49-F238E27FC236}">
                <a16:creationId xmlns="" xmlns:a16="http://schemas.microsoft.com/office/drawing/2014/main" id="{70003856-2DAA-4098-9AEC-DA67525C1561}"/>
              </a:ext>
            </a:extLst>
          </p:cNvPr>
          <p:cNvSpPr/>
          <p:nvPr/>
        </p:nvSpPr>
        <p:spPr>
          <a:xfrm>
            <a:off x="6645720" y="1651179"/>
            <a:ext cx="1144800" cy="998912"/>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Conv2D(21, 21)</a:t>
            </a:r>
          </a:p>
          <a:p>
            <a:pPr algn="ctr"/>
            <a:r>
              <a:rPr lang="en-US" altLang="ko-KR" sz="1100" dirty="0" err="1">
                <a:solidFill>
                  <a:schemeClr val="tx1"/>
                </a:solidFill>
              </a:rPr>
              <a:t>BatchNor</a:t>
            </a:r>
            <a:endParaRPr lang="en-US" altLang="ko-KR" sz="1100" dirty="0">
              <a:solidFill>
                <a:schemeClr val="tx1"/>
              </a:solidFill>
            </a:endParaRPr>
          </a:p>
          <a:p>
            <a:pPr algn="ctr"/>
            <a:r>
              <a:rPr lang="en-US" altLang="ko-KR" sz="1100" dirty="0" err="1">
                <a:solidFill>
                  <a:schemeClr val="tx1"/>
                </a:solidFill>
              </a:rPr>
              <a:t>GlobMaxPool</a:t>
            </a:r>
            <a:endParaRPr lang="ko-KR" altLang="en-US" sz="1100" dirty="0">
              <a:solidFill>
                <a:schemeClr val="tx1"/>
              </a:solidFill>
            </a:endParaRPr>
          </a:p>
        </p:txBody>
      </p:sp>
      <p:sp>
        <p:nvSpPr>
          <p:cNvPr id="34" name="모서리가 둥근 직사각형 26">
            <a:extLst>
              <a:ext uri="{FF2B5EF4-FFF2-40B4-BE49-F238E27FC236}">
                <a16:creationId xmlns="" xmlns:a16="http://schemas.microsoft.com/office/drawing/2014/main" id="{2AE7B62C-1CB4-40F0-97FA-C68725D67CF5}"/>
              </a:ext>
            </a:extLst>
          </p:cNvPr>
          <p:cNvSpPr/>
          <p:nvPr/>
        </p:nvSpPr>
        <p:spPr>
          <a:xfrm>
            <a:off x="7956376" y="1651179"/>
            <a:ext cx="1144800" cy="998912"/>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Conv2D(5, 5)</a:t>
            </a:r>
          </a:p>
          <a:p>
            <a:pPr algn="ctr"/>
            <a:r>
              <a:rPr lang="en-US" altLang="ko-KR" sz="1100" dirty="0" err="1">
                <a:solidFill>
                  <a:schemeClr val="tx1"/>
                </a:solidFill>
              </a:rPr>
              <a:t>BatchNor</a:t>
            </a:r>
            <a:endParaRPr lang="en-US" altLang="ko-KR" sz="1100" dirty="0">
              <a:solidFill>
                <a:schemeClr val="tx1"/>
              </a:solidFill>
            </a:endParaRPr>
          </a:p>
          <a:p>
            <a:pPr algn="ctr"/>
            <a:r>
              <a:rPr lang="en-US" altLang="ko-KR" sz="1100" dirty="0" err="1">
                <a:solidFill>
                  <a:schemeClr val="tx1"/>
                </a:solidFill>
              </a:rPr>
              <a:t>GlobMaxPool</a:t>
            </a:r>
            <a:endParaRPr lang="ko-KR" altLang="en-US" sz="1100" dirty="0">
              <a:solidFill>
                <a:schemeClr val="tx1"/>
              </a:solidFill>
            </a:endParaRPr>
          </a:p>
        </p:txBody>
      </p:sp>
      <p:sp>
        <p:nvSpPr>
          <p:cNvPr id="35" name="모서리가 둥근 직사각형 4">
            <a:extLst>
              <a:ext uri="{FF2B5EF4-FFF2-40B4-BE49-F238E27FC236}">
                <a16:creationId xmlns="" xmlns:a16="http://schemas.microsoft.com/office/drawing/2014/main" id="{742BEF46-9A2B-401F-9660-7EA8C5FB1FF7}"/>
              </a:ext>
            </a:extLst>
          </p:cNvPr>
          <p:cNvSpPr/>
          <p:nvPr/>
        </p:nvSpPr>
        <p:spPr>
          <a:xfrm>
            <a:off x="5667940" y="3019331"/>
            <a:ext cx="1782288" cy="288032"/>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Flatten</a:t>
            </a:r>
            <a:endParaRPr lang="ko-KR" altLang="en-US" sz="1400" dirty="0">
              <a:solidFill>
                <a:schemeClr val="tx1"/>
              </a:solidFill>
            </a:endParaRPr>
          </a:p>
        </p:txBody>
      </p:sp>
      <p:sp>
        <p:nvSpPr>
          <p:cNvPr id="36" name="모서리가 둥근 직사각형 27">
            <a:extLst>
              <a:ext uri="{FF2B5EF4-FFF2-40B4-BE49-F238E27FC236}">
                <a16:creationId xmlns="" xmlns:a16="http://schemas.microsoft.com/office/drawing/2014/main" id="{30922818-2D52-4CB4-8DBE-8034FD4A2CB8}"/>
              </a:ext>
            </a:extLst>
          </p:cNvPr>
          <p:cNvSpPr/>
          <p:nvPr/>
        </p:nvSpPr>
        <p:spPr>
          <a:xfrm>
            <a:off x="5453648" y="3523387"/>
            <a:ext cx="2210872" cy="504670"/>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Dense(1512)</a:t>
            </a:r>
          </a:p>
          <a:p>
            <a:pPr algn="ctr"/>
            <a:r>
              <a:rPr lang="en-US" altLang="ko-KR" sz="1400" dirty="0">
                <a:solidFill>
                  <a:schemeClr val="tx1"/>
                </a:solidFill>
              </a:rPr>
              <a:t>Dense(2350, </a:t>
            </a:r>
            <a:r>
              <a:rPr lang="en-US" altLang="ko-KR" sz="1400" dirty="0" err="1">
                <a:solidFill>
                  <a:schemeClr val="tx1"/>
                </a:solidFill>
              </a:rPr>
              <a:t>softmax</a:t>
            </a:r>
            <a:r>
              <a:rPr lang="en-US" altLang="ko-KR" sz="1400" dirty="0">
                <a:solidFill>
                  <a:schemeClr val="tx1"/>
                </a:solidFill>
              </a:rPr>
              <a:t>)</a:t>
            </a:r>
            <a:endParaRPr lang="ko-KR" altLang="en-US" sz="1400" dirty="0">
              <a:solidFill>
                <a:schemeClr val="tx1"/>
              </a:solidFill>
            </a:endParaRPr>
          </a:p>
        </p:txBody>
      </p:sp>
      <p:sp>
        <p:nvSpPr>
          <p:cNvPr id="37" name="모서리가 둥근 직사각형 28">
            <a:extLst>
              <a:ext uri="{FF2B5EF4-FFF2-40B4-BE49-F238E27FC236}">
                <a16:creationId xmlns="" xmlns:a16="http://schemas.microsoft.com/office/drawing/2014/main" id="{3699F670-C205-4613-B45C-5BAC9A41BBC7}"/>
              </a:ext>
            </a:extLst>
          </p:cNvPr>
          <p:cNvSpPr/>
          <p:nvPr/>
        </p:nvSpPr>
        <p:spPr>
          <a:xfrm>
            <a:off x="5667940" y="987574"/>
            <a:ext cx="1782288" cy="288032"/>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Input</a:t>
            </a:r>
            <a:endParaRPr lang="ko-KR" altLang="en-US" sz="1400" dirty="0"/>
          </a:p>
        </p:txBody>
      </p:sp>
      <p:sp>
        <p:nvSpPr>
          <p:cNvPr id="38" name="모서리가 둥근 직사각형 29">
            <a:extLst>
              <a:ext uri="{FF2B5EF4-FFF2-40B4-BE49-F238E27FC236}">
                <a16:creationId xmlns="" xmlns:a16="http://schemas.microsoft.com/office/drawing/2014/main" id="{80D42871-C488-455D-BF4A-9119B64D5294}"/>
              </a:ext>
            </a:extLst>
          </p:cNvPr>
          <p:cNvSpPr/>
          <p:nvPr/>
        </p:nvSpPr>
        <p:spPr>
          <a:xfrm>
            <a:off x="5667940" y="4269330"/>
            <a:ext cx="1782288" cy="288032"/>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Output</a:t>
            </a:r>
            <a:endParaRPr lang="ko-KR" altLang="en-US" sz="1400" dirty="0">
              <a:solidFill>
                <a:schemeClr val="tx1"/>
              </a:solidFill>
            </a:endParaRPr>
          </a:p>
        </p:txBody>
      </p:sp>
      <p:cxnSp>
        <p:nvCxnSpPr>
          <p:cNvPr id="39" name="꺾인 연결선 34">
            <a:extLst>
              <a:ext uri="{FF2B5EF4-FFF2-40B4-BE49-F238E27FC236}">
                <a16:creationId xmlns="" xmlns:a16="http://schemas.microsoft.com/office/drawing/2014/main" id="{7790CF0A-47E4-4539-97D3-F99786D6C246}"/>
              </a:ext>
            </a:extLst>
          </p:cNvPr>
          <p:cNvCxnSpPr>
            <a:cxnSpLocks/>
            <a:stCxn id="37" idx="2"/>
            <a:endCxn id="31" idx="0"/>
          </p:cNvCxnSpPr>
          <p:nvPr/>
        </p:nvCxnSpPr>
        <p:spPr>
          <a:xfrm rot="5400000">
            <a:off x="5395928" y="488022"/>
            <a:ext cx="375573" cy="195074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꺾인 연결선 36">
            <a:extLst>
              <a:ext uri="{FF2B5EF4-FFF2-40B4-BE49-F238E27FC236}">
                <a16:creationId xmlns="" xmlns:a16="http://schemas.microsoft.com/office/drawing/2014/main" id="{2105FBB7-A252-4FF7-9223-B869718A5564}"/>
              </a:ext>
            </a:extLst>
          </p:cNvPr>
          <p:cNvCxnSpPr>
            <a:cxnSpLocks/>
            <a:stCxn id="37" idx="2"/>
            <a:endCxn id="32" idx="0"/>
          </p:cNvCxnSpPr>
          <p:nvPr/>
        </p:nvCxnSpPr>
        <p:spPr>
          <a:xfrm rot="5400000">
            <a:off x="6045430" y="1137524"/>
            <a:ext cx="375573" cy="65173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꺾인 연결선 39">
            <a:extLst>
              <a:ext uri="{FF2B5EF4-FFF2-40B4-BE49-F238E27FC236}">
                <a16:creationId xmlns="" xmlns:a16="http://schemas.microsoft.com/office/drawing/2014/main" id="{4B5AE9A6-1488-4D70-890C-F6C1510E64A3}"/>
              </a:ext>
            </a:extLst>
          </p:cNvPr>
          <p:cNvCxnSpPr>
            <a:cxnSpLocks/>
            <a:stCxn id="37" idx="2"/>
            <a:endCxn id="33" idx="0"/>
          </p:cNvCxnSpPr>
          <p:nvPr/>
        </p:nvCxnSpPr>
        <p:spPr>
          <a:xfrm rot="16200000" flipH="1">
            <a:off x="6700816" y="1133874"/>
            <a:ext cx="375573" cy="65903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2" name="꺾인 연결선 42">
            <a:extLst>
              <a:ext uri="{FF2B5EF4-FFF2-40B4-BE49-F238E27FC236}">
                <a16:creationId xmlns="" xmlns:a16="http://schemas.microsoft.com/office/drawing/2014/main" id="{CE5D4086-EED3-4088-99C8-B132AE2BB19C}"/>
              </a:ext>
            </a:extLst>
          </p:cNvPr>
          <p:cNvCxnSpPr>
            <a:cxnSpLocks/>
            <a:stCxn id="37" idx="2"/>
            <a:endCxn id="34" idx="0"/>
          </p:cNvCxnSpPr>
          <p:nvPr/>
        </p:nvCxnSpPr>
        <p:spPr>
          <a:xfrm rot="16200000" flipH="1">
            <a:off x="7356144" y="478546"/>
            <a:ext cx="375573" cy="196969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 name="꺾인 연결선 45">
            <a:extLst>
              <a:ext uri="{FF2B5EF4-FFF2-40B4-BE49-F238E27FC236}">
                <a16:creationId xmlns="" xmlns:a16="http://schemas.microsoft.com/office/drawing/2014/main" id="{B6AA4DEF-6852-4EF9-BFB1-FB04DDEDEF9C}"/>
              </a:ext>
            </a:extLst>
          </p:cNvPr>
          <p:cNvCxnSpPr>
            <a:cxnSpLocks/>
            <a:stCxn id="31" idx="2"/>
            <a:endCxn id="35" idx="0"/>
          </p:cNvCxnSpPr>
          <p:nvPr/>
        </p:nvCxnSpPr>
        <p:spPr>
          <a:xfrm rot="16200000" flipH="1">
            <a:off x="5399094" y="1859341"/>
            <a:ext cx="369240" cy="195074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4" name="꺾인 연결선 48">
            <a:extLst>
              <a:ext uri="{FF2B5EF4-FFF2-40B4-BE49-F238E27FC236}">
                <a16:creationId xmlns="" xmlns:a16="http://schemas.microsoft.com/office/drawing/2014/main" id="{CE1AFA77-0D3D-4A16-A15B-266D77F6C62B}"/>
              </a:ext>
            </a:extLst>
          </p:cNvPr>
          <p:cNvCxnSpPr>
            <a:cxnSpLocks/>
            <a:stCxn id="32" idx="2"/>
            <a:endCxn id="35" idx="0"/>
          </p:cNvCxnSpPr>
          <p:nvPr/>
        </p:nvCxnSpPr>
        <p:spPr>
          <a:xfrm rot="16200000" flipH="1">
            <a:off x="6048596" y="2508843"/>
            <a:ext cx="369240" cy="65173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꺾인 연결선 51">
            <a:extLst>
              <a:ext uri="{FF2B5EF4-FFF2-40B4-BE49-F238E27FC236}">
                <a16:creationId xmlns="" xmlns:a16="http://schemas.microsoft.com/office/drawing/2014/main" id="{2F6A17B4-D7F0-4BF3-AFE7-DDF1E5BBA9BF}"/>
              </a:ext>
            </a:extLst>
          </p:cNvPr>
          <p:cNvCxnSpPr>
            <a:cxnSpLocks/>
            <a:stCxn id="33" idx="2"/>
            <a:endCxn id="35" idx="0"/>
          </p:cNvCxnSpPr>
          <p:nvPr/>
        </p:nvCxnSpPr>
        <p:spPr>
          <a:xfrm rot="5400000">
            <a:off x="6703982" y="2505193"/>
            <a:ext cx="369240" cy="65903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6" name="꺾인 연결선 54">
            <a:extLst>
              <a:ext uri="{FF2B5EF4-FFF2-40B4-BE49-F238E27FC236}">
                <a16:creationId xmlns="" xmlns:a16="http://schemas.microsoft.com/office/drawing/2014/main" id="{D292576A-BC00-4B29-9A4A-96D4F2BB438C}"/>
              </a:ext>
            </a:extLst>
          </p:cNvPr>
          <p:cNvCxnSpPr>
            <a:cxnSpLocks/>
            <a:stCxn id="34" idx="2"/>
            <a:endCxn id="35" idx="0"/>
          </p:cNvCxnSpPr>
          <p:nvPr/>
        </p:nvCxnSpPr>
        <p:spPr>
          <a:xfrm rot="5400000">
            <a:off x="7359310" y="1849865"/>
            <a:ext cx="369240" cy="196969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A768ED9C-4510-4BD6-ADA0-50FEAFD96AAF}"/>
              </a:ext>
            </a:extLst>
          </p:cNvPr>
          <p:cNvCxnSpPr>
            <a:stCxn id="35" idx="2"/>
            <a:endCxn id="36" idx="0"/>
          </p:cNvCxnSpPr>
          <p:nvPr/>
        </p:nvCxnSpPr>
        <p:spPr>
          <a:xfrm>
            <a:off x="6559084" y="3307363"/>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 xmlns:a16="http://schemas.microsoft.com/office/drawing/2014/main" id="{38841766-245E-4B0D-9D92-5B7BBBAF68F3}"/>
              </a:ext>
            </a:extLst>
          </p:cNvPr>
          <p:cNvCxnSpPr>
            <a:stCxn id="36" idx="2"/>
            <a:endCxn id="38" idx="0"/>
          </p:cNvCxnSpPr>
          <p:nvPr/>
        </p:nvCxnSpPr>
        <p:spPr>
          <a:xfrm>
            <a:off x="6559084" y="4028057"/>
            <a:ext cx="0" cy="241273"/>
          </a:xfrm>
          <a:prstGeom prst="line">
            <a:avLst/>
          </a:prstGeom>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 xmlns:a16="http://schemas.microsoft.com/office/drawing/2014/main" id="{28AF01CC-4422-4A63-B10E-D1E0C0665DD6}"/>
              </a:ext>
            </a:extLst>
          </p:cNvPr>
          <p:cNvPicPr>
            <a:picLocks noChangeAspect="1"/>
          </p:cNvPicPr>
          <p:nvPr/>
        </p:nvPicPr>
        <p:blipFill>
          <a:blip r:embed="rId3"/>
          <a:stretch>
            <a:fillRect/>
          </a:stretch>
        </p:blipFill>
        <p:spPr>
          <a:xfrm>
            <a:off x="131842" y="1256592"/>
            <a:ext cx="3855232" cy="3187980"/>
          </a:xfrm>
          <a:prstGeom prst="rect">
            <a:avLst/>
          </a:prstGeom>
        </p:spPr>
      </p:pic>
      <p:sp>
        <p:nvSpPr>
          <p:cNvPr id="25" name="직사각형 24"/>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26" name="TextBox 25"/>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27" name="TextBox 26"/>
          <p:cNvSpPr txBox="1"/>
          <p:nvPr/>
        </p:nvSpPr>
        <p:spPr>
          <a:xfrm>
            <a:off x="1115616" y="409228"/>
            <a:ext cx="1763624"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인식모델</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264221395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6" name="Google Shape;66;p15">
            <a:extLst>
              <a:ext uri="{FF2B5EF4-FFF2-40B4-BE49-F238E27FC236}">
                <a16:creationId xmlns:a16="http://schemas.microsoft.com/office/drawing/2014/main" xmlns="" id="{2254AEC0-662F-4713-8566-180EA6286BEF}"/>
              </a:ext>
            </a:extLst>
          </p:cNvPr>
          <p:cNvSpPr txBox="1">
            <a:spLocks noGrp="1"/>
          </p:cNvSpPr>
          <p:nvPr>
            <p:ph type="title"/>
          </p:nvPr>
        </p:nvSpPr>
        <p:spPr>
          <a:xfrm>
            <a:off x="385699" y="1307625"/>
            <a:ext cx="6390450" cy="477250"/>
          </a:xfrm>
          <a:prstGeom prst="rect">
            <a:avLst/>
          </a:prstGeom>
        </p:spPr>
        <p:txBody>
          <a:bodyPr spcFirstLastPara="1" wrap="square" lIns="71312" tIns="71312" rIns="71312" bIns="71312" anchor="t" anchorCtr="0">
            <a:noAutofit/>
          </a:bodyPr>
          <a:lstStyle/>
          <a:p>
            <a:pPr algn="l">
              <a:spcBef>
                <a:spcPts val="0"/>
              </a:spcBef>
            </a:pPr>
            <a:r>
              <a:rPr lang="en-US" sz="2500" dirty="0" err="1"/>
              <a:t>mAP</a:t>
            </a:r>
            <a:r>
              <a:rPr lang="en-US" sz="2500" dirty="0"/>
              <a:t> (mean average precision) </a:t>
            </a:r>
          </a:p>
        </p:txBody>
      </p:sp>
      <p:pic>
        <p:nvPicPr>
          <p:cNvPr id="3" name="그림 2">
            <a:extLst>
              <a:ext uri="{FF2B5EF4-FFF2-40B4-BE49-F238E27FC236}">
                <a16:creationId xmlns:a16="http://schemas.microsoft.com/office/drawing/2014/main" xmlns="" id="{C10C4661-7D2C-4A6D-B9B5-5B247B8136E3}"/>
              </a:ext>
            </a:extLst>
          </p:cNvPr>
          <p:cNvPicPr>
            <a:picLocks noChangeAspect="1"/>
          </p:cNvPicPr>
          <p:nvPr/>
        </p:nvPicPr>
        <p:blipFill rotWithShape="1">
          <a:blip r:embed="rId3"/>
          <a:srcRect l="8450" t="2761" r="4359" b="3719"/>
          <a:stretch/>
        </p:blipFill>
        <p:spPr>
          <a:xfrm>
            <a:off x="0" y="2227312"/>
            <a:ext cx="2964873" cy="3162251"/>
          </a:xfrm>
          <a:prstGeom prst="rect">
            <a:avLst/>
          </a:prstGeom>
        </p:spPr>
      </p:pic>
      <p:sp>
        <p:nvSpPr>
          <p:cNvPr id="4" name="타원 3">
            <a:extLst>
              <a:ext uri="{FF2B5EF4-FFF2-40B4-BE49-F238E27FC236}">
                <a16:creationId xmlns:a16="http://schemas.microsoft.com/office/drawing/2014/main" xmlns="" id="{6334CE1A-4D29-47C7-9539-BF2E6ECF2787}"/>
              </a:ext>
            </a:extLst>
          </p:cNvPr>
          <p:cNvSpPr/>
          <p:nvPr/>
        </p:nvSpPr>
        <p:spPr>
          <a:xfrm>
            <a:off x="526472" y="2917152"/>
            <a:ext cx="1946564" cy="19167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cxnSp>
        <p:nvCxnSpPr>
          <p:cNvPr id="13" name="직선 화살표 연결선 12">
            <a:extLst>
              <a:ext uri="{FF2B5EF4-FFF2-40B4-BE49-F238E27FC236}">
                <a16:creationId xmlns:a16="http://schemas.microsoft.com/office/drawing/2014/main" xmlns="" id="{440FE71F-4CF8-4CB0-9D32-C40F289440FF}"/>
              </a:ext>
            </a:extLst>
          </p:cNvPr>
          <p:cNvCxnSpPr>
            <a:cxnSpLocks/>
            <a:endCxn id="17" idx="1"/>
          </p:cNvCxnSpPr>
          <p:nvPr/>
        </p:nvCxnSpPr>
        <p:spPr>
          <a:xfrm>
            <a:off x="2438399" y="3623474"/>
            <a:ext cx="1579419" cy="8434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A97DF134-4565-4CF5-9EDE-3C8A5EC45FA6}"/>
              </a:ext>
            </a:extLst>
          </p:cNvPr>
          <p:cNvSpPr txBox="1"/>
          <p:nvPr/>
        </p:nvSpPr>
        <p:spPr>
          <a:xfrm>
            <a:off x="4017818" y="3876959"/>
            <a:ext cx="3283527" cy="1180016"/>
          </a:xfrm>
          <a:prstGeom prst="rect">
            <a:avLst/>
          </a:prstGeom>
          <a:noFill/>
        </p:spPr>
        <p:txBody>
          <a:bodyPr wrap="square" lIns="71323" tIns="35662" rIns="71323" bIns="35662" rtlCol="0">
            <a:spAutoFit/>
          </a:bodyPr>
          <a:lstStyle/>
          <a:p>
            <a:r>
              <a:rPr lang="ko-KR" altLang="en-US" dirty="0"/>
              <a:t>모델이 이미지에서 객체가 있음을 나타내는 영역</a:t>
            </a:r>
            <a:endParaRPr lang="en-US" altLang="ko-KR" dirty="0"/>
          </a:p>
          <a:p>
            <a:r>
              <a:rPr lang="en-US" altLang="ko-KR" dirty="0"/>
              <a:t>Confidence</a:t>
            </a:r>
            <a:r>
              <a:rPr lang="ko-KR" altLang="en-US" dirty="0"/>
              <a:t> </a:t>
            </a:r>
            <a:r>
              <a:rPr lang="en-US" altLang="ko-KR" dirty="0"/>
              <a:t>Score &gt;= Confidence Threshold</a:t>
            </a:r>
            <a:r>
              <a:rPr lang="ko-KR" altLang="en-US" dirty="0"/>
              <a:t> </a:t>
            </a:r>
          </a:p>
        </p:txBody>
      </p:sp>
      <p:sp>
        <p:nvSpPr>
          <p:cNvPr id="21" name="직사각형 20">
            <a:extLst>
              <a:ext uri="{FF2B5EF4-FFF2-40B4-BE49-F238E27FC236}">
                <a16:creationId xmlns:a16="http://schemas.microsoft.com/office/drawing/2014/main" xmlns="" id="{D0F3257E-EC38-4AF1-9C92-08968E92A41F}"/>
              </a:ext>
            </a:extLst>
          </p:cNvPr>
          <p:cNvSpPr/>
          <p:nvPr/>
        </p:nvSpPr>
        <p:spPr>
          <a:xfrm>
            <a:off x="222779" y="2237719"/>
            <a:ext cx="1273512" cy="31622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cxnSp>
        <p:nvCxnSpPr>
          <p:cNvPr id="25" name="직선 화살표 연결선 24">
            <a:extLst>
              <a:ext uri="{FF2B5EF4-FFF2-40B4-BE49-F238E27FC236}">
                <a16:creationId xmlns:a16="http://schemas.microsoft.com/office/drawing/2014/main" xmlns="" id="{3B7397B8-D000-4C76-BBB8-B8E782151201}"/>
              </a:ext>
            </a:extLst>
          </p:cNvPr>
          <p:cNvCxnSpPr>
            <a:cxnSpLocks/>
          </p:cNvCxnSpPr>
          <p:nvPr/>
        </p:nvCxnSpPr>
        <p:spPr>
          <a:xfrm flipV="1">
            <a:off x="1496291" y="4784554"/>
            <a:ext cx="2521527" cy="14920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CB6DD729-26F9-4802-AF35-3D6CE8D0EB0F}"/>
              </a:ext>
            </a:extLst>
          </p:cNvPr>
          <p:cNvSpPr txBox="1"/>
          <p:nvPr/>
        </p:nvSpPr>
        <p:spPr>
          <a:xfrm>
            <a:off x="4017819" y="4721618"/>
            <a:ext cx="3169489" cy="1457015"/>
          </a:xfrm>
          <a:prstGeom prst="rect">
            <a:avLst/>
          </a:prstGeom>
          <a:noFill/>
        </p:spPr>
        <p:txBody>
          <a:bodyPr wrap="square" lIns="71323" tIns="35662" rIns="71323" bIns="35662" rtlCol="0">
            <a:spAutoFit/>
          </a:bodyPr>
          <a:lstStyle/>
          <a:p>
            <a:r>
              <a:rPr lang="ko-KR" altLang="en-US" dirty="0"/>
              <a:t>실제 객체가 있음을 나타내는 영역</a:t>
            </a:r>
            <a:endParaRPr lang="en-US" altLang="ko-KR" dirty="0"/>
          </a:p>
          <a:p>
            <a:r>
              <a:rPr lang="en-US" altLang="ko-KR" dirty="0"/>
              <a:t>Confidence</a:t>
            </a:r>
            <a:r>
              <a:rPr lang="ko-KR" altLang="en-US" dirty="0"/>
              <a:t> </a:t>
            </a:r>
            <a:r>
              <a:rPr lang="en-US" altLang="ko-KR" dirty="0"/>
              <a:t>Score &gt;= Confidence Threshold</a:t>
            </a:r>
          </a:p>
          <a:p>
            <a:r>
              <a:rPr lang="en-US" altLang="ko-KR" dirty="0" err="1"/>
              <a:t>Iou</a:t>
            </a:r>
            <a:r>
              <a:rPr lang="en-US" altLang="ko-KR" dirty="0"/>
              <a:t> Score &gt;= </a:t>
            </a:r>
            <a:r>
              <a:rPr lang="en-US" altLang="ko-KR" dirty="0" err="1"/>
              <a:t>Iou</a:t>
            </a:r>
            <a:r>
              <a:rPr lang="en-US" altLang="ko-KR" dirty="0"/>
              <a:t> Threshold</a:t>
            </a:r>
            <a:r>
              <a:rPr lang="ko-KR" altLang="en-US" dirty="0"/>
              <a:t> </a:t>
            </a:r>
          </a:p>
        </p:txBody>
      </p:sp>
      <p:pic>
        <p:nvPicPr>
          <p:cNvPr id="36" name="그림 35">
            <a:extLst>
              <a:ext uri="{FF2B5EF4-FFF2-40B4-BE49-F238E27FC236}">
                <a16:creationId xmlns:a16="http://schemas.microsoft.com/office/drawing/2014/main" xmlns="" id="{85977201-6BF4-4CCC-B1B7-178F117E0A79}"/>
              </a:ext>
            </a:extLst>
          </p:cNvPr>
          <p:cNvPicPr>
            <a:picLocks noChangeAspect="1"/>
          </p:cNvPicPr>
          <p:nvPr/>
        </p:nvPicPr>
        <p:blipFill rotWithShape="1">
          <a:blip r:embed="rId4"/>
          <a:srcRect l="9599" t="-3410" r="10494" b="3410"/>
          <a:stretch/>
        </p:blipFill>
        <p:spPr>
          <a:xfrm>
            <a:off x="4734001" y="1612860"/>
            <a:ext cx="3433253" cy="1735972"/>
          </a:xfrm>
          <a:prstGeom prst="rect">
            <a:avLst/>
          </a:prstGeom>
        </p:spPr>
      </p:pic>
      <p:sp>
        <p:nvSpPr>
          <p:cNvPr id="37" name="TextBox 36">
            <a:extLst>
              <a:ext uri="{FF2B5EF4-FFF2-40B4-BE49-F238E27FC236}">
                <a16:creationId xmlns:a16="http://schemas.microsoft.com/office/drawing/2014/main" xmlns="" id="{396A338A-DDA2-4039-94BA-F093757BEFFA}"/>
              </a:ext>
            </a:extLst>
          </p:cNvPr>
          <p:cNvSpPr txBox="1"/>
          <p:nvPr/>
        </p:nvSpPr>
        <p:spPr>
          <a:xfrm>
            <a:off x="4720148" y="3092351"/>
            <a:ext cx="1683327" cy="626018"/>
          </a:xfrm>
          <a:prstGeom prst="rect">
            <a:avLst/>
          </a:prstGeom>
          <a:noFill/>
        </p:spPr>
        <p:txBody>
          <a:bodyPr wrap="square" lIns="71323" tIns="35662" rIns="71323" bIns="35662" rtlCol="0">
            <a:spAutoFit/>
          </a:bodyPr>
          <a:lstStyle/>
          <a:p>
            <a:r>
              <a:rPr lang="en-US" altLang="ko-KR" dirty="0"/>
              <a:t>Precision = TP / TP + FP</a:t>
            </a:r>
            <a:endParaRPr lang="ko-KR" altLang="en-US" dirty="0"/>
          </a:p>
        </p:txBody>
      </p:sp>
      <p:sp>
        <p:nvSpPr>
          <p:cNvPr id="41" name="TextBox 40">
            <a:extLst>
              <a:ext uri="{FF2B5EF4-FFF2-40B4-BE49-F238E27FC236}">
                <a16:creationId xmlns:a16="http://schemas.microsoft.com/office/drawing/2014/main" xmlns="" id="{186E25F6-CBCA-4AA0-9D92-F6A7E401AD93}"/>
              </a:ext>
            </a:extLst>
          </p:cNvPr>
          <p:cNvSpPr txBox="1"/>
          <p:nvPr/>
        </p:nvSpPr>
        <p:spPr>
          <a:xfrm>
            <a:off x="6639003" y="3092351"/>
            <a:ext cx="1683327" cy="626018"/>
          </a:xfrm>
          <a:prstGeom prst="rect">
            <a:avLst/>
          </a:prstGeom>
          <a:noFill/>
        </p:spPr>
        <p:txBody>
          <a:bodyPr wrap="square" lIns="71323" tIns="35662" rIns="71323" bIns="35662" rtlCol="0">
            <a:spAutoFit/>
          </a:bodyPr>
          <a:lstStyle/>
          <a:p>
            <a:r>
              <a:rPr lang="en-US" altLang="ko-KR" dirty="0"/>
              <a:t>Recall = TP / TP + FP</a:t>
            </a:r>
            <a:endParaRPr lang="ko-KR" altLang="en-US" dirty="0"/>
          </a:p>
        </p:txBody>
      </p:sp>
      <p:sp>
        <p:nvSpPr>
          <p:cNvPr id="44" name="Google Shape;66;p15">
            <a:extLst>
              <a:ext uri="{FF2B5EF4-FFF2-40B4-BE49-F238E27FC236}">
                <a16:creationId xmlns:a16="http://schemas.microsoft.com/office/drawing/2014/main" xmlns="" id="{3FA84974-8070-4478-B483-150E880EF5B9}"/>
              </a:ext>
            </a:extLst>
          </p:cNvPr>
          <p:cNvSpPr txBox="1">
            <a:spLocks/>
          </p:cNvSpPr>
          <p:nvPr/>
        </p:nvSpPr>
        <p:spPr>
          <a:xfrm>
            <a:off x="385699" y="1693610"/>
            <a:ext cx="4733556" cy="477250"/>
          </a:xfrm>
          <a:prstGeom prst="rect">
            <a:avLst/>
          </a:prstGeom>
          <a:noFill/>
          <a:ln>
            <a:noFill/>
          </a:ln>
        </p:spPr>
        <p:txBody>
          <a:bodyPr spcFirstLastPara="1" wrap="square" lIns="71312" tIns="71312" rIns="71312" bIns="71312"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Malgun Gothic"/>
              <a:buNone/>
              <a:defRPr sz="44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100" dirty="0"/>
              <a:t>N </a:t>
            </a:r>
            <a:r>
              <a:rPr lang="ko-KR" altLang="en-US" sz="1100" dirty="0"/>
              <a:t>개의 </a:t>
            </a:r>
            <a:r>
              <a:rPr lang="en-US" altLang="ko-KR" sz="1100" dirty="0"/>
              <a:t>Class</a:t>
            </a:r>
            <a:r>
              <a:rPr lang="ko-KR" altLang="en-US" sz="1100" dirty="0"/>
              <a:t>에 대해서</a:t>
            </a:r>
            <a:r>
              <a:rPr lang="en-US" altLang="ko-KR" sz="1100" dirty="0"/>
              <a:t>, 0~1 </a:t>
            </a:r>
            <a:r>
              <a:rPr lang="ko-KR" altLang="en-US" sz="1100" dirty="0"/>
              <a:t>까지의 </a:t>
            </a:r>
            <a:r>
              <a:rPr lang="en-US" altLang="ko-KR" sz="1100" dirty="0"/>
              <a:t>confidence Threshold</a:t>
            </a:r>
            <a:r>
              <a:rPr lang="ko-KR" altLang="en-US" sz="1100" dirty="0"/>
              <a:t>구한 </a:t>
            </a:r>
            <a:r>
              <a:rPr lang="en-US" altLang="ko-KR" sz="1100" dirty="0"/>
              <a:t>AP</a:t>
            </a:r>
            <a:r>
              <a:rPr lang="ko-KR" altLang="en-US" sz="1100" dirty="0"/>
              <a:t>의 평균 값</a:t>
            </a:r>
            <a:endParaRPr lang="en-US" altLang="ko-KR" sz="1100" dirty="0"/>
          </a:p>
          <a:p>
            <a:r>
              <a:rPr lang="en-US" sz="1100" dirty="0"/>
              <a:t>Pascal</a:t>
            </a:r>
            <a:r>
              <a:rPr lang="ko-KR" altLang="en-US" sz="1100" dirty="0"/>
              <a:t> </a:t>
            </a:r>
            <a:r>
              <a:rPr lang="en-US" altLang="ko-KR" sz="1100" dirty="0" err="1"/>
              <a:t>Voc</a:t>
            </a:r>
            <a:r>
              <a:rPr lang="ko-KR" altLang="en-US" sz="1100" dirty="0"/>
              <a:t> 에서 </a:t>
            </a:r>
            <a:r>
              <a:rPr lang="en-US" altLang="ko-KR" sz="1100" dirty="0" err="1"/>
              <a:t>Iou</a:t>
            </a:r>
            <a:r>
              <a:rPr lang="en-US" altLang="ko-KR" sz="1100" dirty="0"/>
              <a:t> Threshold</a:t>
            </a:r>
            <a:r>
              <a:rPr lang="ko-KR" altLang="en-US" sz="1100" dirty="0"/>
              <a:t>는 </a:t>
            </a:r>
            <a:r>
              <a:rPr lang="en-US" altLang="ko-KR" sz="1100" dirty="0"/>
              <a:t>0.5</a:t>
            </a:r>
          </a:p>
          <a:p>
            <a:r>
              <a:rPr lang="en-US" sz="1100" dirty="0"/>
              <a:t>MS</a:t>
            </a:r>
            <a:r>
              <a:rPr lang="ko-KR" altLang="en-US" sz="1100" dirty="0"/>
              <a:t> </a:t>
            </a:r>
            <a:r>
              <a:rPr lang="en-US" altLang="ko-KR" sz="1100" dirty="0"/>
              <a:t>COCO </a:t>
            </a:r>
            <a:r>
              <a:rPr lang="ko-KR" altLang="en-US" sz="1100" dirty="0"/>
              <a:t>에서 </a:t>
            </a:r>
            <a:r>
              <a:rPr lang="en-US" altLang="ko-KR" sz="1100" dirty="0" err="1"/>
              <a:t>Iou</a:t>
            </a:r>
            <a:r>
              <a:rPr lang="en-US" altLang="ko-KR" sz="1100" dirty="0"/>
              <a:t> Threshold</a:t>
            </a:r>
            <a:r>
              <a:rPr lang="ko-KR" altLang="en-US" sz="1100" dirty="0"/>
              <a:t>는 </a:t>
            </a:r>
            <a:r>
              <a:rPr lang="en-US" altLang="ko-KR" sz="1100" dirty="0"/>
              <a:t>0.5~1</a:t>
            </a:r>
            <a:endParaRPr lang="en-US" sz="1100" dirty="0"/>
          </a:p>
        </p:txBody>
      </p:sp>
    </p:spTree>
    <p:extLst>
      <p:ext uri="{BB962C8B-B14F-4D97-AF65-F5344CB8AC3E}">
        <p14:creationId xmlns:p14="http://schemas.microsoft.com/office/powerpoint/2010/main" val="12059767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11" name="Google Shape;66;p15">
            <a:extLst>
              <a:ext uri="{FF2B5EF4-FFF2-40B4-BE49-F238E27FC236}">
                <a16:creationId xmlns:a16="http://schemas.microsoft.com/office/drawing/2014/main" xmlns="" id="{3C190846-C718-47D4-AEF5-DF058DC3BDBB}"/>
              </a:ext>
            </a:extLst>
          </p:cNvPr>
          <p:cNvSpPr txBox="1">
            <a:spLocks/>
          </p:cNvSpPr>
          <p:nvPr/>
        </p:nvSpPr>
        <p:spPr>
          <a:xfrm>
            <a:off x="385699" y="1307625"/>
            <a:ext cx="6390450" cy="477250"/>
          </a:xfrm>
          <a:prstGeom prst="rect">
            <a:avLst/>
          </a:prstGeom>
          <a:noFill/>
          <a:ln>
            <a:noFill/>
          </a:ln>
        </p:spPr>
        <p:txBody>
          <a:bodyPr spcFirstLastPara="1" wrap="square" lIns="71312" tIns="71312" rIns="71312" bIns="71312"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Malgun Gothic"/>
              <a:buNone/>
              <a:defRPr sz="44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500" dirty="0"/>
              <a:t>AP (average precision) </a:t>
            </a:r>
          </a:p>
        </p:txBody>
      </p:sp>
      <p:pic>
        <p:nvPicPr>
          <p:cNvPr id="12" name="그림 11">
            <a:extLst>
              <a:ext uri="{FF2B5EF4-FFF2-40B4-BE49-F238E27FC236}">
                <a16:creationId xmlns:a16="http://schemas.microsoft.com/office/drawing/2014/main" xmlns="" id="{5431B702-E35C-4B18-A180-610EA30750B9}"/>
              </a:ext>
            </a:extLst>
          </p:cNvPr>
          <p:cNvPicPr>
            <a:picLocks noChangeAspect="1"/>
          </p:cNvPicPr>
          <p:nvPr/>
        </p:nvPicPr>
        <p:blipFill rotWithShape="1">
          <a:blip r:embed="rId3"/>
          <a:srcRect l="9599" t="-3410" r="10494" b="3410"/>
          <a:stretch/>
        </p:blipFill>
        <p:spPr>
          <a:xfrm>
            <a:off x="385699" y="2136254"/>
            <a:ext cx="3433253" cy="1735972"/>
          </a:xfrm>
          <a:prstGeom prst="rect">
            <a:avLst/>
          </a:prstGeom>
        </p:spPr>
      </p:pic>
      <p:sp>
        <p:nvSpPr>
          <p:cNvPr id="13" name="TextBox 12">
            <a:extLst>
              <a:ext uri="{FF2B5EF4-FFF2-40B4-BE49-F238E27FC236}">
                <a16:creationId xmlns:a16="http://schemas.microsoft.com/office/drawing/2014/main" xmlns="" id="{A386C2D3-3384-430C-94DC-B6FAC80966DA}"/>
              </a:ext>
            </a:extLst>
          </p:cNvPr>
          <p:cNvSpPr txBox="1"/>
          <p:nvPr/>
        </p:nvSpPr>
        <p:spPr>
          <a:xfrm>
            <a:off x="635978" y="4099416"/>
            <a:ext cx="3283527" cy="1457015"/>
          </a:xfrm>
          <a:prstGeom prst="rect">
            <a:avLst/>
          </a:prstGeom>
          <a:noFill/>
        </p:spPr>
        <p:txBody>
          <a:bodyPr wrap="square" lIns="71323" tIns="35662" rIns="71323" bIns="35662" rtlCol="0">
            <a:spAutoFit/>
          </a:bodyPr>
          <a:lstStyle/>
          <a:p>
            <a:r>
              <a:rPr lang="ko-KR" altLang="en-US" dirty="0"/>
              <a:t>모델이 이미지에서 객체가 있음을 나타내는 영역</a:t>
            </a:r>
            <a:endParaRPr lang="en-US" altLang="ko-KR" dirty="0"/>
          </a:p>
          <a:p>
            <a:r>
              <a:rPr lang="en-US" altLang="ko-KR" dirty="0"/>
              <a:t>Confidence Threshold = 0~1</a:t>
            </a:r>
          </a:p>
          <a:p>
            <a:r>
              <a:rPr lang="en-US" altLang="ko-KR" dirty="0"/>
              <a:t>Confidence</a:t>
            </a:r>
            <a:r>
              <a:rPr lang="ko-KR" altLang="en-US" dirty="0"/>
              <a:t> </a:t>
            </a:r>
            <a:r>
              <a:rPr lang="en-US" altLang="ko-KR" dirty="0"/>
              <a:t>Score &gt;= Confidence Threshold</a:t>
            </a:r>
            <a:r>
              <a:rPr lang="ko-KR" altLang="en-US" dirty="0"/>
              <a:t> </a:t>
            </a:r>
          </a:p>
        </p:txBody>
      </p:sp>
      <p:sp>
        <p:nvSpPr>
          <p:cNvPr id="14" name="TextBox 13">
            <a:extLst>
              <a:ext uri="{FF2B5EF4-FFF2-40B4-BE49-F238E27FC236}">
                <a16:creationId xmlns:a16="http://schemas.microsoft.com/office/drawing/2014/main" xmlns="" id="{0A0CE656-BB7B-44D7-9F71-A529539DF25F}"/>
              </a:ext>
            </a:extLst>
          </p:cNvPr>
          <p:cNvSpPr txBox="1"/>
          <p:nvPr/>
        </p:nvSpPr>
        <p:spPr>
          <a:xfrm>
            <a:off x="635979" y="4944075"/>
            <a:ext cx="3169489" cy="1734014"/>
          </a:xfrm>
          <a:prstGeom prst="rect">
            <a:avLst/>
          </a:prstGeom>
          <a:noFill/>
        </p:spPr>
        <p:txBody>
          <a:bodyPr wrap="square" lIns="71323" tIns="35662" rIns="71323" bIns="35662" rtlCol="0">
            <a:spAutoFit/>
          </a:bodyPr>
          <a:lstStyle/>
          <a:p>
            <a:r>
              <a:rPr lang="ko-KR" altLang="en-US" dirty="0"/>
              <a:t>실제 객체가 있음을 나타내는 영역</a:t>
            </a:r>
            <a:endParaRPr lang="en-US" altLang="ko-KR" dirty="0"/>
          </a:p>
          <a:p>
            <a:r>
              <a:rPr lang="en-US" altLang="ko-KR" dirty="0" err="1"/>
              <a:t>Iou</a:t>
            </a:r>
            <a:r>
              <a:rPr lang="en-US" altLang="ko-KR" dirty="0"/>
              <a:t> Threshold = 0~1</a:t>
            </a:r>
          </a:p>
          <a:p>
            <a:r>
              <a:rPr lang="en-US" altLang="ko-KR" dirty="0"/>
              <a:t>Confidence</a:t>
            </a:r>
            <a:r>
              <a:rPr lang="ko-KR" altLang="en-US" dirty="0"/>
              <a:t> </a:t>
            </a:r>
            <a:r>
              <a:rPr lang="en-US" altLang="ko-KR" dirty="0"/>
              <a:t>Score &gt;= Confidence Threshold</a:t>
            </a:r>
          </a:p>
          <a:p>
            <a:r>
              <a:rPr lang="en-US" altLang="ko-KR" dirty="0" err="1"/>
              <a:t>Iou</a:t>
            </a:r>
            <a:r>
              <a:rPr lang="en-US" altLang="ko-KR" dirty="0"/>
              <a:t> Score &gt;= </a:t>
            </a:r>
            <a:r>
              <a:rPr lang="en-US" altLang="ko-KR" dirty="0" err="1"/>
              <a:t>Iou</a:t>
            </a:r>
            <a:r>
              <a:rPr lang="en-US" altLang="ko-KR" dirty="0"/>
              <a:t> Threshold</a:t>
            </a:r>
            <a:endParaRPr lang="ko-KR" altLang="en-US" dirty="0"/>
          </a:p>
        </p:txBody>
      </p:sp>
      <p:sp>
        <p:nvSpPr>
          <p:cNvPr id="16" name="TextBox 15">
            <a:extLst>
              <a:ext uri="{FF2B5EF4-FFF2-40B4-BE49-F238E27FC236}">
                <a16:creationId xmlns:a16="http://schemas.microsoft.com/office/drawing/2014/main" xmlns="" id="{35EED1FB-A579-410C-B828-E68AB3962E15}"/>
              </a:ext>
            </a:extLst>
          </p:cNvPr>
          <p:cNvSpPr txBox="1"/>
          <p:nvPr/>
        </p:nvSpPr>
        <p:spPr>
          <a:xfrm>
            <a:off x="358887" y="3615745"/>
            <a:ext cx="1683327" cy="626018"/>
          </a:xfrm>
          <a:prstGeom prst="rect">
            <a:avLst/>
          </a:prstGeom>
          <a:noFill/>
        </p:spPr>
        <p:txBody>
          <a:bodyPr wrap="square" lIns="71323" tIns="35662" rIns="71323" bIns="35662" rtlCol="0">
            <a:spAutoFit/>
          </a:bodyPr>
          <a:lstStyle/>
          <a:p>
            <a:r>
              <a:rPr lang="en-US" altLang="ko-KR" dirty="0"/>
              <a:t>Precision = TP / TP + FP</a:t>
            </a:r>
            <a:endParaRPr lang="ko-KR" altLang="en-US" dirty="0"/>
          </a:p>
        </p:txBody>
      </p:sp>
      <p:sp>
        <p:nvSpPr>
          <p:cNvPr id="17" name="TextBox 16">
            <a:extLst>
              <a:ext uri="{FF2B5EF4-FFF2-40B4-BE49-F238E27FC236}">
                <a16:creationId xmlns:a16="http://schemas.microsoft.com/office/drawing/2014/main" xmlns="" id="{89D69B2A-46C4-4DA7-8DB0-859B1878079E}"/>
              </a:ext>
            </a:extLst>
          </p:cNvPr>
          <p:cNvSpPr txBox="1"/>
          <p:nvPr/>
        </p:nvSpPr>
        <p:spPr>
          <a:xfrm>
            <a:off x="2277742" y="3615745"/>
            <a:ext cx="1683327" cy="626018"/>
          </a:xfrm>
          <a:prstGeom prst="rect">
            <a:avLst/>
          </a:prstGeom>
          <a:noFill/>
        </p:spPr>
        <p:txBody>
          <a:bodyPr wrap="square" lIns="71323" tIns="35662" rIns="71323" bIns="35662" rtlCol="0">
            <a:spAutoFit/>
          </a:bodyPr>
          <a:lstStyle/>
          <a:p>
            <a:r>
              <a:rPr lang="en-US" altLang="ko-KR" dirty="0"/>
              <a:t>Recall = TP / TP + FP</a:t>
            </a:r>
            <a:endParaRPr lang="ko-KR" altLang="en-US" dirty="0"/>
          </a:p>
        </p:txBody>
      </p:sp>
      <p:pic>
        <p:nvPicPr>
          <p:cNvPr id="1026" name="Picture 2">
            <a:extLst>
              <a:ext uri="{FF2B5EF4-FFF2-40B4-BE49-F238E27FC236}">
                <a16:creationId xmlns:a16="http://schemas.microsoft.com/office/drawing/2014/main" xmlns="" id="{7567A9E3-40A9-4FEA-92CD-C3AB5678F6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2618" y="1059206"/>
            <a:ext cx="4523509" cy="24148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0DC90B70-1DF5-449A-9408-BC4891D1A2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6485" y="3447510"/>
            <a:ext cx="2609201" cy="2175845"/>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xmlns="" id="{395CD5C9-83C4-40B7-80CB-1A5923C69798}"/>
              </a:ext>
            </a:extLst>
          </p:cNvPr>
          <p:cNvSpPr/>
          <p:nvPr/>
        </p:nvSpPr>
        <p:spPr>
          <a:xfrm>
            <a:off x="5008418" y="1059206"/>
            <a:ext cx="741218" cy="2388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17773180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15" name="그림 14">
            <a:extLst>
              <a:ext uri="{FF2B5EF4-FFF2-40B4-BE49-F238E27FC236}">
                <a16:creationId xmlns:a16="http://schemas.microsoft.com/office/drawing/2014/main" xmlns="" id="{FFC67D4D-B5B5-4580-8F7F-8836FCED7201}"/>
              </a:ext>
            </a:extLst>
          </p:cNvPr>
          <p:cNvPicPr>
            <a:picLocks noChangeAspect="1"/>
          </p:cNvPicPr>
          <p:nvPr/>
        </p:nvPicPr>
        <p:blipFill>
          <a:blip r:embed="rId3"/>
          <a:stretch>
            <a:fillRect/>
          </a:stretch>
        </p:blipFill>
        <p:spPr>
          <a:xfrm>
            <a:off x="812459" y="1868410"/>
            <a:ext cx="7258050" cy="2841625"/>
          </a:xfrm>
          <a:prstGeom prst="rect">
            <a:avLst/>
          </a:prstGeom>
        </p:spPr>
      </p:pic>
    </p:spTree>
    <p:extLst>
      <p:ext uri="{BB962C8B-B14F-4D97-AF65-F5344CB8AC3E}">
        <p14:creationId xmlns:p14="http://schemas.microsoft.com/office/powerpoint/2010/main" val="36208069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pic>
        <p:nvPicPr>
          <p:cNvPr id="912" name="Google Shape;912;gd9a54310e3_0_716"/>
          <p:cNvPicPr preferRelativeResize="0"/>
          <p:nvPr/>
        </p:nvPicPr>
        <p:blipFill>
          <a:blip r:embed="rId3">
            <a:alphaModFix/>
          </a:blip>
          <a:stretch>
            <a:fillRect/>
          </a:stretch>
        </p:blipFill>
        <p:spPr>
          <a:xfrm>
            <a:off x="2727975" y="1194780"/>
            <a:ext cx="3371850" cy="3937000"/>
          </a:xfrm>
          <a:prstGeom prst="rect">
            <a:avLst/>
          </a:prstGeom>
          <a:noFill/>
          <a:ln w="9525" cap="flat" cmpd="sng">
            <a:solidFill>
              <a:schemeClr val="dk1"/>
            </a:solidFill>
            <a:prstDash val="solid"/>
            <a:round/>
            <a:headEnd type="none" w="sm" len="sm"/>
            <a:tailEnd type="none" w="sm" len="sm"/>
          </a:ln>
        </p:spPr>
      </p:pic>
      <p:sp>
        <p:nvSpPr>
          <p:cNvPr id="913" name="Google Shape;913;gd9a54310e3_0_716"/>
          <p:cNvSpPr/>
          <p:nvPr/>
        </p:nvSpPr>
        <p:spPr>
          <a:xfrm>
            <a:off x="2695594" y="697260"/>
            <a:ext cx="3438000" cy="34975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r>
              <a:rPr lang="ko-KR" altLang="en-US" sz="1400">
                <a:solidFill>
                  <a:srgbClr val="FFFFFF"/>
                </a:solidFill>
                <a:latin typeface="Malgun Gothic"/>
                <a:ea typeface="Malgun Gothic"/>
                <a:cs typeface="Malgun Gothic"/>
                <a:sym typeface="Malgun Gothic"/>
              </a:rPr>
              <a:t>글자 데이터는 진행중</a:t>
            </a:r>
            <a:r>
              <a:rPr lang="en-US" altLang="ko-KR" sz="1400">
                <a:solidFill>
                  <a:srgbClr val="FFFFFF"/>
                </a:solidFill>
                <a:latin typeface="Malgun Gothic"/>
                <a:ea typeface="Malgun Gothic"/>
                <a:cs typeface="Malgun Gothic"/>
                <a:sym typeface="Malgun Gothic"/>
              </a:rPr>
              <a:t>...</a:t>
            </a:r>
            <a:endParaRPr/>
          </a:p>
        </p:txBody>
      </p:sp>
    </p:spTree>
    <p:extLst>
      <p:ext uri="{BB962C8B-B14F-4D97-AF65-F5344CB8AC3E}">
        <p14:creationId xmlns:p14="http://schemas.microsoft.com/office/powerpoint/2010/main" val="8093722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pic>
        <p:nvPicPr>
          <p:cNvPr id="921" name="Google Shape;921;p25"/>
          <p:cNvPicPr preferRelativeResize="0"/>
          <p:nvPr/>
        </p:nvPicPr>
        <p:blipFill rotWithShape="1">
          <a:blip r:embed="rId3">
            <a:alphaModFix/>
          </a:blip>
          <a:srcRect t="70263" r="84691" b="9311"/>
          <a:stretch/>
        </p:blipFill>
        <p:spPr>
          <a:xfrm>
            <a:off x="3194453" y="3678116"/>
            <a:ext cx="1553394" cy="1872608"/>
          </a:xfrm>
          <a:prstGeom prst="rect">
            <a:avLst/>
          </a:prstGeom>
          <a:noFill/>
          <a:ln>
            <a:noFill/>
          </a:ln>
        </p:spPr>
      </p:pic>
      <p:pic>
        <p:nvPicPr>
          <p:cNvPr id="922" name="Google Shape;922;p25"/>
          <p:cNvPicPr preferRelativeResize="0"/>
          <p:nvPr/>
        </p:nvPicPr>
        <p:blipFill rotWithShape="1">
          <a:blip r:embed="rId3">
            <a:alphaModFix/>
          </a:blip>
          <a:srcRect l="64442" t="7183" r="2271" b="73287"/>
          <a:stretch/>
        </p:blipFill>
        <p:spPr>
          <a:xfrm>
            <a:off x="85725" y="3905251"/>
            <a:ext cx="2598127" cy="1377461"/>
          </a:xfrm>
          <a:prstGeom prst="rect">
            <a:avLst/>
          </a:prstGeom>
          <a:noFill/>
          <a:ln>
            <a:noFill/>
          </a:ln>
        </p:spPr>
      </p:pic>
      <p:pic>
        <p:nvPicPr>
          <p:cNvPr id="923" name="Google Shape;923;p25"/>
          <p:cNvPicPr preferRelativeResize="0"/>
          <p:nvPr/>
        </p:nvPicPr>
        <p:blipFill rotWithShape="1">
          <a:blip r:embed="rId4">
            <a:alphaModFix/>
          </a:blip>
          <a:srcRect t="10386" r="41806"/>
          <a:stretch/>
        </p:blipFill>
        <p:spPr>
          <a:xfrm>
            <a:off x="263775" y="1320041"/>
            <a:ext cx="3646612" cy="2335313"/>
          </a:xfrm>
          <a:prstGeom prst="rect">
            <a:avLst/>
          </a:prstGeom>
          <a:noFill/>
          <a:ln>
            <a:noFill/>
          </a:ln>
        </p:spPr>
      </p:pic>
      <p:sp>
        <p:nvSpPr>
          <p:cNvPr id="924" name="Google Shape;924;p25"/>
          <p:cNvSpPr/>
          <p:nvPr/>
        </p:nvSpPr>
        <p:spPr>
          <a:xfrm>
            <a:off x="2732058" y="4346058"/>
            <a:ext cx="380058" cy="429156"/>
          </a:xfrm>
          <a:prstGeom prst="rightArrow">
            <a:avLst>
              <a:gd name="adj1" fmla="val 50000"/>
              <a:gd name="adj2" fmla="val 50000"/>
            </a:avLst>
          </a:prstGeom>
          <a:gradFill>
            <a:gsLst>
              <a:gs pos="0">
                <a:srgbClr val="0070C0"/>
              </a:gs>
              <a:gs pos="50000">
                <a:srgbClr val="BDCAF0"/>
              </a:gs>
              <a:gs pos="100000">
                <a:srgbClr val="DEE4F7"/>
              </a:gs>
            </a:gsLst>
            <a:lin ang="10800000" scaled="0"/>
          </a:gradFill>
          <a:ln w="12700" cap="flat" cmpd="sng">
            <a:solidFill>
              <a:srgbClr val="92AAEA"/>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cxnSp>
        <p:nvCxnSpPr>
          <p:cNvPr id="925" name="Google Shape;925;p25"/>
          <p:cNvCxnSpPr/>
          <p:nvPr/>
        </p:nvCxnSpPr>
        <p:spPr>
          <a:xfrm rot="10800000">
            <a:off x="4886325" y="1018443"/>
            <a:ext cx="0" cy="4557345"/>
          </a:xfrm>
          <a:prstGeom prst="straightConnector1">
            <a:avLst/>
          </a:prstGeom>
          <a:noFill/>
          <a:ln w="9525" cap="flat" cmpd="sng">
            <a:solidFill>
              <a:schemeClr val="accent1"/>
            </a:solidFill>
            <a:prstDash val="solid"/>
            <a:miter lim="800000"/>
            <a:headEnd type="none" w="sm" len="sm"/>
            <a:tailEnd type="none" w="sm" len="sm"/>
          </a:ln>
        </p:spPr>
      </p:cxnSp>
      <p:sp>
        <p:nvSpPr>
          <p:cNvPr id="926" name="Google Shape;926;p25"/>
          <p:cNvSpPr txBox="1"/>
          <p:nvPr/>
        </p:nvSpPr>
        <p:spPr>
          <a:xfrm>
            <a:off x="307500" y="916271"/>
            <a:ext cx="2264175" cy="359460"/>
          </a:xfrm>
          <a:prstGeom prst="rect">
            <a:avLst/>
          </a:prstGeom>
          <a:noFill/>
          <a:ln>
            <a:noFill/>
          </a:ln>
        </p:spPr>
        <p:txBody>
          <a:bodyPr spcFirstLastPara="1" wrap="square" lIns="71312" tIns="71312" rIns="71312" bIns="71312" anchor="t" anchorCtr="0">
            <a:spAutoFit/>
          </a:bodyPr>
          <a:lstStyle/>
          <a:p>
            <a:r>
              <a:rPr lang="en-US" altLang="ko-KR" sz="1400">
                <a:latin typeface="Malgun Gothic"/>
                <a:ea typeface="Malgun Gothic"/>
                <a:cs typeface="Malgun Gothic"/>
                <a:sym typeface="Malgun Gothic"/>
              </a:rPr>
              <a:t>CNN + DNN from Scratch</a:t>
            </a:r>
            <a:endParaRPr sz="1400">
              <a:latin typeface="Malgun Gothic"/>
              <a:ea typeface="Malgun Gothic"/>
              <a:cs typeface="Malgun Gothic"/>
              <a:sym typeface="Malgun Gothic"/>
            </a:endParaRPr>
          </a:p>
        </p:txBody>
      </p:sp>
      <p:pic>
        <p:nvPicPr>
          <p:cNvPr id="927" name="Google Shape;927;p25"/>
          <p:cNvPicPr preferRelativeResize="0"/>
          <p:nvPr/>
        </p:nvPicPr>
        <p:blipFill>
          <a:blip r:embed="rId5">
            <a:alphaModFix/>
          </a:blip>
          <a:stretch>
            <a:fillRect/>
          </a:stretch>
        </p:blipFill>
        <p:spPr>
          <a:xfrm>
            <a:off x="4886334" y="1326604"/>
            <a:ext cx="4167553" cy="3180060"/>
          </a:xfrm>
          <a:prstGeom prst="rect">
            <a:avLst/>
          </a:prstGeom>
          <a:noFill/>
          <a:ln>
            <a:noFill/>
          </a:ln>
        </p:spPr>
      </p:pic>
      <p:sp>
        <p:nvSpPr>
          <p:cNvPr id="928" name="Google Shape;928;p25"/>
          <p:cNvSpPr txBox="1"/>
          <p:nvPr/>
        </p:nvSpPr>
        <p:spPr>
          <a:xfrm>
            <a:off x="4943475" y="954938"/>
            <a:ext cx="2264175" cy="359460"/>
          </a:xfrm>
          <a:prstGeom prst="rect">
            <a:avLst/>
          </a:prstGeom>
          <a:noFill/>
          <a:ln>
            <a:noFill/>
          </a:ln>
        </p:spPr>
        <p:txBody>
          <a:bodyPr spcFirstLastPara="1" wrap="square" lIns="71312" tIns="71312" rIns="71312" bIns="71312" anchor="t" anchorCtr="0">
            <a:spAutoFit/>
          </a:bodyPr>
          <a:lstStyle/>
          <a:p>
            <a:r>
              <a:rPr lang="en-US" altLang="ko-KR" sz="1400">
                <a:latin typeface="Malgun Gothic"/>
                <a:ea typeface="Malgun Gothic"/>
                <a:cs typeface="Malgun Gothic"/>
                <a:sym typeface="Malgun Gothic"/>
              </a:rPr>
              <a:t>IBM keras interpretation</a:t>
            </a:r>
            <a:endParaRPr sz="1400">
              <a:latin typeface="Malgun Gothic"/>
              <a:ea typeface="Malgun Gothic"/>
              <a:cs typeface="Malgun Gothic"/>
              <a:sym typeface="Malgun Gothic"/>
            </a:endParaRPr>
          </a:p>
        </p:txBody>
      </p:sp>
      <p:pic>
        <p:nvPicPr>
          <p:cNvPr id="929" name="Google Shape;929;p25"/>
          <p:cNvPicPr preferRelativeResize="0"/>
          <p:nvPr/>
        </p:nvPicPr>
        <p:blipFill>
          <a:blip r:embed="rId6">
            <a:alphaModFix/>
          </a:blip>
          <a:stretch>
            <a:fillRect/>
          </a:stretch>
        </p:blipFill>
        <p:spPr>
          <a:xfrm>
            <a:off x="7231776" y="4629053"/>
            <a:ext cx="378000" cy="420000"/>
          </a:xfrm>
          <a:prstGeom prst="rect">
            <a:avLst/>
          </a:prstGeom>
          <a:noFill/>
          <a:ln>
            <a:noFill/>
          </a:ln>
        </p:spPr>
      </p:pic>
      <p:pic>
        <p:nvPicPr>
          <p:cNvPr id="930" name="Google Shape;930;p25"/>
          <p:cNvPicPr preferRelativeResize="0"/>
          <p:nvPr/>
        </p:nvPicPr>
        <p:blipFill>
          <a:blip r:embed="rId7">
            <a:alphaModFix/>
          </a:blip>
          <a:stretch>
            <a:fillRect/>
          </a:stretch>
        </p:blipFill>
        <p:spPr>
          <a:xfrm>
            <a:off x="7790432" y="4629061"/>
            <a:ext cx="378000" cy="420000"/>
          </a:xfrm>
          <a:prstGeom prst="rect">
            <a:avLst/>
          </a:prstGeom>
          <a:noFill/>
          <a:ln>
            <a:noFill/>
          </a:ln>
        </p:spPr>
      </p:pic>
      <p:sp>
        <p:nvSpPr>
          <p:cNvPr id="931" name="Google Shape;931;p25"/>
          <p:cNvSpPr txBox="1"/>
          <p:nvPr/>
        </p:nvSpPr>
        <p:spPr>
          <a:xfrm>
            <a:off x="5195681" y="5171458"/>
            <a:ext cx="3417975" cy="359460"/>
          </a:xfrm>
          <a:prstGeom prst="rect">
            <a:avLst/>
          </a:prstGeom>
          <a:noFill/>
          <a:ln>
            <a:noFill/>
          </a:ln>
        </p:spPr>
        <p:txBody>
          <a:bodyPr spcFirstLastPara="1" wrap="square" lIns="71312" tIns="71312" rIns="71312" bIns="71312" anchor="t" anchorCtr="0">
            <a:spAutoFit/>
          </a:bodyPr>
          <a:lstStyle/>
          <a:p>
            <a:r>
              <a:rPr lang="ko-KR" altLang="en-US" sz="1400">
                <a:latin typeface="Malgun Gothic"/>
                <a:ea typeface="Malgun Gothic"/>
                <a:cs typeface="Malgun Gothic"/>
                <a:sym typeface="Malgun Gothic"/>
              </a:rPr>
              <a:t>결과</a:t>
            </a:r>
            <a:r>
              <a:rPr lang="en-US" altLang="ko-KR" sz="1400">
                <a:latin typeface="Malgun Gothic"/>
                <a:ea typeface="Malgun Gothic"/>
                <a:cs typeface="Malgun Gothic"/>
                <a:sym typeface="Malgun Gothic"/>
              </a:rPr>
              <a:t>:   </a:t>
            </a:r>
            <a:r>
              <a:rPr lang="ko-KR" altLang="en-US" sz="1400">
                <a:latin typeface="Malgun Gothic"/>
                <a:ea typeface="Malgun Gothic"/>
                <a:cs typeface="Malgun Gothic"/>
                <a:sym typeface="Malgun Gothic"/>
              </a:rPr>
              <a:t>왬</a:t>
            </a:r>
            <a:r>
              <a:rPr lang="en-US" altLang="ko-KR" sz="1400">
                <a:latin typeface="Malgun Gothic"/>
                <a:ea typeface="Malgun Gothic"/>
                <a:cs typeface="Malgun Gothic"/>
                <a:sym typeface="Malgun Gothic"/>
              </a:rPr>
              <a:t>,     </a:t>
            </a:r>
            <a:r>
              <a:rPr lang="ko-KR" altLang="en-US" sz="1400">
                <a:latin typeface="Malgun Gothic"/>
                <a:ea typeface="Malgun Gothic"/>
                <a:cs typeface="Malgun Gothic"/>
                <a:sym typeface="Malgun Gothic"/>
              </a:rPr>
              <a:t>웝</a:t>
            </a:r>
            <a:r>
              <a:rPr lang="en-US" altLang="ko-KR" sz="1400">
                <a:latin typeface="Malgun Gothic"/>
                <a:ea typeface="Malgun Gothic"/>
                <a:cs typeface="Malgun Gothic"/>
                <a:sym typeface="Malgun Gothic"/>
              </a:rPr>
              <a:t>,    </a:t>
            </a:r>
            <a:r>
              <a:rPr lang="ko-KR" altLang="en-US" sz="1400">
                <a:latin typeface="Malgun Gothic"/>
                <a:ea typeface="Malgun Gothic"/>
                <a:cs typeface="Malgun Gothic"/>
                <a:sym typeface="Malgun Gothic"/>
              </a:rPr>
              <a:t>뀁</a:t>
            </a:r>
            <a:r>
              <a:rPr lang="en-US" altLang="ko-KR" sz="1400">
                <a:latin typeface="Malgun Gothic"/>
                <a:ea typeface="Malgun Gothic"/>
                <a:cs typeface="Malgun Gothic"/>
                <a:sym typeface="Malgun Gothic"/>
              </a:rPr>
              <a:t>,      </a:t>
            </a:r>
            <a:r>
              <a:rPr lang="ko-KR" altLang="en-US" sz="1400">
                <a:latin typeface="Malgun Gothic"/>
                <a:ea typeface="Malgun Gothic"/>
                <a:cs typeface="Malgun Gothic"/>
                <a:sym typeface="Malgun Gothic"/>
              </a:rPr>
              <a:t>친</a:t>
            </a:r>
            <a:r>
              <a:rPr lang="en-US" altLang="ko-KR" sz="1400">
                <a:latin typeface="Malgun Gothic"/>
                <a:ea typeface="Malgun Gothic"/>
                <a:cs typeface="Malgun Gothic"/>
                <a:sym typeface="Malgun Gothic"/>
              </a:rPr>
              <a:t>,     </a:t>
            </a:r>
            <a:r>
              <a:rPr lang="ko-KR" altLang="en-US" sz="1400">
                <a:latin typeface="Malgun Gothic"/>
                <a:ea typeface="Malgun Gothic"/>
                <a:cs typeface="Malgun Gothic"/>
                <a:sym typeface="Malgun Gothic"/>
              </a:rPr>
              <a:t>구</a:t>
            </a:r>
            <a:endParaRPr sz="1400">
              <a:latin typeface="Malgun Gothic"/>
              <a:ea typeface="Malgun Gothic"/>
              <a:cs typeface="Malgun Gothic"/>
              <a:sym typeface="Malgun Gothic"/>
            </a:endParaRPr>
          </a:p>
        </p:txBody>
      </p:sp>
      <p:pic>
        <p:nvPicPr>
          <p:cNvPr id="932" name="Google Shape;932;p25"/>
          <p:cNvPicPr preferRelativeResize="0"/>
          <p:nvPr/>
        </p:nvPicPr>
        <p:blipFill>
          <a:blip r:embed="rId8">
            <a:alphaModFix/>
          </a:blip>
          <a:stretch>
            <a:fillRect/>
          </a:stretch>
        </p:blipFill>
        <p:spPr>
          <a:xfrm>
            <a:off x="5781749" y="4659063"/>
            <a:ext cx="324000" cy="360000"/>
          </a:xfrm>
          <a:prstGeom prst="rect">
            <a:avLst/>
          </a:prstGeom>
          <a:noFill/>
          <a:ln>
            <a:noFill/>
          </a:ln>
        </p:spPr>
      </p:pic>
      <p:pic>
        <p:nvPicPr>
          <p:cNvPr id="933" name="Google Shape;933;p25"/>
          <p:cNvPicPr preferRelativeResize="0"/>
          <p:nvPr/>
        </p:nvPicPr>
        <p:blipFill>
          <a:blip r:embed="rId9">
            <a:alphaModFix/>
          </a:blip>
          <a:stretch>
            <a:fillRect/>
          </a:stretch>
        </p:blipFill>
        <p:spPr>
          <a:xfrm>
            <a:off x="6254437" y="4659063"/>
            <a:ext cx="324000" cy="360000"/>
          </a:xfrm>
          <a:prstGeom prst="rect">
            <a:avLst/>
          </a:prstGeom>
          <a:noFill/>
          <a:ln>
            <a:noFill/>
          </a:ln>
        </p:spPr>
      </p:pic>
      <p:pic>
        <p:nvPicPr>
          <p:cNvPr id="934" name="Google Shape;934;p25"/>
          <p:cNvPicPr preferRelativeResize="0"/>
          <p:nvPr/>
        </p:nvPicPr>
        <p:blipFill>
          <a:blip r:embed="rId10">
            <a:alphaModFix/>
          </a:blip>
          <a:stretch>
            <a:fillRect/>
          </a:stretch>
        </p:blipFill>
        <p:spPr>
          <a:xfrm>
            <a:off x="6727124" y="4659063"/>
            <a:ext cx="324000" cy="360000"/>
          </a:xfrm>
          <a:prstGeom prst="rect">
            <a:avLst/>
          </a:prstGeom>
          <a:noFill/>
          <a:ln>
            <a:noFill/>
          </a:ln>
        </p:spPr>
      </p:pic>
    </p:spTree>
    <p:extLst>
      <p:ext uri="{BB962C8B-B14F-4D97-AF65-F5344CB8AC3E}">
        <p14:creationId xmlns:p14="http://schemas.microsoft.com/office/powerpoint/2010/main" val="922556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42" name="Google Shape;942;gd9a54310e3_0_218" descr="C:\Users\tykim\Desktop\캡쳐\20210415_002234.jpg"/>
          <p:cNvPicPr preferRelativeResize="0"/>
          <p:nvPr/>
        </p:nvPicPr>
        <p:blipFill rotWithShape="1">
          <a:blip r:embed="rId3">
            <a:alphaModFix/>
          </a:blip>
          <a:srcRect l="5722"/>
          <a:stretch/>
        </p:blipFill>
        <p:spPr>
          <a:xfrm>
            <a:off x="1770863" y="1380520"/>
            <a:ext cx="5449594" cy="2455354"/>
          </a:xfrm>
          <a:prstGeom prst="rect">
            <a:avLst/>
          </a:prstGeom>
          <a:noFill/>
          <a:ln>
            <a:noFill/>
          </a:ln>
        </p:spPr>
      </p:pic>
      <p:pic>
        <p:nvPicPr>
          <p:cNvPr id="943" name="Google Shape;943;gd9a54310e3_0_218" descr="C:\Users\tykim\Desktop\캡쳐\20210415_002243.jpg"/>
          <p:cNvPicPr preferRelativeResize="0"/>
          <p:nvPr/>
        </p:nvPicPr>
        <p:blipFill rotWithShape="1">
          <a:blip r:embed="rId4">
            <a:alphaModFix/>
          </a:blip>
          <a:srcRect/>
          <a:stretch/>
        </p:blipFill>
        <p:spPr>
          <a:xfrm>
            <a:off x="2809301" y="4351215"/>
            <a:ext cx="3372733" cy="749496"/>
          </a:xfrm>
          <a:prstGeom prst="rect">
            <a:avLst/>
          </a:prstGeom>
          <a:noFill/>
          <a:ln>
            <a:noFill/>
          </a:ln>
        </p:spPr>
      </p:pic>
    </p:spTree>
    <p:extLst>
      <p:ext uri="{BB962C8B-B14F-4D97-AF65-F5344CB8AC3E}">
        <p14:creationId xmlns:p14="http://schemas.microsoft.com/office/powerpoint/2010/main" val="19059083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50" name="Google Shape;950;gd8e17350ad_0_37"/>
          <p:cNvPicPr preferRelativeResize="0"/>
          <p:nvPr/>
        </p:nvPicPr>
        <p:blipFill>
          <a:blip r:embed="rId3">
            <a:alphaModFix/>
          </a:blip>
          <a:stretch>
            <a:fillRect/>
          </a:stretch>
        </p:blipFill>
        <p:spPr>
          <a:xfrm>
            <a:off x="350663" y="1218167"/>
            <a:ext cx="8442676" cy="4313062"/>
          </a:xfrm>
          <a:prstGeom prst="rect">
            <a:avLst/>
          </a:prstGeom>
          <a:noFill/>
          <a:ln>
            <a:noFill/>
          </a:ln>
        </p:spPr>
      </p:pic>
    </p:spTree>
    <p:extLst>
      <p:ext uri="{BB962C8B-B14F-4D97-AF65-F5344CB8AC3E}">
        <p14:creationId xmlns:p14="http://schemas.microsoft.com/office/powerpoint/2010/main" val="31494494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9" name="Google Shape;959;p26"/>
          <p:cNvSpPr/>
          <p:nvPr/>
        </p:nvSpPr>
        <p:spPr>
          <a:xfrm>
            <a:off x="313770" y="740498"/>
            <a:ext cx="8426225" cy="4637282"/>
          </a:xfrm>
          <a:prstGeom prst="round2SameRect">
            <a:avLst>
              <a:gd name="adj1" fmla="val 4800"/>
              <a:gd name="adj2" fmla="val 0"/>
            </a:avLst>
          </a:prstGeom>
          <a:solidFill>
            <a:srgbClr val="F2F2F2"/>
          </a:solidFill>
          <a:ln>
            <a:noFill/>
          </a:ln>
        </p:spPr>
        <p:txBody>
          <a:bodyPr spcFirstLastPara="1" wrap="square" lIns="168480" tIns="35646" rIns="71312" bIns="35646" anchor="ctr" anchorCtr="0">
            <a:noAutofit/>
          </a:bodyPr>
          <a:lstStyle/>
          <a:p>
            <a:endParaRPr sz="300">
              <a:solidFill>
                <a:srgbClr val="262626"/>
              </a:solidFill>
              <a:latin typeface="Malgun Gothic"/>
              <a:ea typeface="Malgun Gothic"/>
              <a:cs typeface="Malgun Gothic"/>
              <a:sym typeface="Malgun Gothic"/>
            </a:endParaRPr>
          </a:p>
        </p:txBody>
      </p:sp>
      <p:grpSp>
        <p:nvGrpSpPr>
          <p:cNvPr id="960" name="Google Shape;960;p26"/>
          <p:cNvGrpSpPr/>
          <p:nvPr/>
        </p:nvGrpSpPr>
        <p:grpSpPr>
          <a:xfrm>
            <a:off x="1114425" y="1488686"/>
            <a:ext cx="6541477" cy="943853"/>
            <a:chOff x="1164903" y="3114060"/>
            <a:chExt cx="2874402" cy="1596571"/>
          </a:xfrm>
        </p:grpSpPr>
        <p:sp>
          <p:nvSpPr>
            <p:cNvPr id="961" name="Google Shape;961;p26"/>
            <p:cNvSpPr/>
            <p:nvPr/>
          </p:nvSpPr>
          <p:spPr>
            <a:xfrm flipH="1">
              <a:off x="1179991" y="3114060"/>
              <a:ext cx="2859314" cy="1596571"/>
            </a:xfrm>
            <a:prstGeom prst="round2DiagRect">
              <a:avLst>
                <a:gd name="adj1" fmla="val 23031"/>
                <a:gd name="adj2" fmla="val 0"/>
              </a:avLst>
            </a:prstGeom>
            <a:solidFill>
              <a:schemeClr val="lt1"/>
            </a:solidFill>
            <a:ln w="12700" cap="flat" cmpd="sng">
              <a:solidFill>
                <a:srgbClr val="00EF8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tLang="ko-KR" sz="1400">
                  <a:solidFill>
                    <a:schemeClr val="dk1"/>
                  </a:solidFill>
                  <a:latin typeface="Malgun Gothic"/>
                  <a:ea typeface="Malgun Gothic"/>
                  <a:cs typeface="Malgun Gothic"/>
                  <a:sym typeface="Malgun Gothic"/>
                </a:rPr>
                <a:t>Faster R-CNN</a:t>
              </a:r>
              <a:r>
                <a:rPr lang="ko-KR" altLang="en-US" sz="1400">
                  <a:solidFill>
                    <a:schemeClr val="dk1"/>
                  </a:solidFill>
                  <a:latin typeface="Malgun Gothic"/>
                  <a:ea typeface="Malgun Gothic"/>
                  <a:cs typeface="Malgun Gothic"/>
                  <a:sym typeface="Malgun Gothic"/>
                </a:rPr>
                <a:t>에 맞는 </a:t>
              </a:r>
              <a:r>
                <a:rPr lang="en-US" altLang="ko-KR" sz="1400">
                  <a:solidFill>
                    <a:schemeClr val="dk1"/>
                  </a:solidFill>
                  <a:latin typeface="Malgun Gothic"/>
                  <a:ea typeface="Malgun Gothic"/>
                  <a:cs typeface="Malgun Gothic"/>
                  <a:sym typeface="Malgun Gothic"/>
                </a:rPr>
                <a:t>DataSet </a:t>
              </a:r>
              <a:r>
                <a:rPr lang="ko-KR" altLang="en-US" sz="1400">
                  <a:solidFill>
                    <a:schemeClr val="dk1"/>
                  </a:solidFill>
                  <a:latin typeface="Malgun Gothic"/>
                  <a:ea typeface="Malgun Gothic"/>
                  <a:cs typeface="Malgun Gothic"/>
                  <a:sym typeface="Malgun Gothic"/>
                </a:rPr>
                <a:t>구성</a:t>
              </a:r>
              <a:endParaRPr/>
            </a:p>
          </p:txBody>
        </p:sp>
        <p:sp>
          <p:nvSpPr>
            <p:cNvPr id="962" name="Google Shape;962;p26"/>
            <p:cNvSpPr/>
            <p:nvPr/>
          </p:nvSpPr>
          <p:spPr>
            <a:xfrm rot="5400000">
              <a:off x="1177210" y="3111279"/>
              <a:ext cx="468085" cy="492699"/>
            </a:xfrm>
            <a:prstGeom prst="rtTriangle">
              <a:avLst/>
            </a:prstGeom>
            <a:solidFill>
              <a:srgbClr val="00EF80"/>
            </a:solidFill>
            <a:ln w="12700" cap="flat" cmpd="sng">
              <a:solidFill>
                <a:srgbClr val="00EF8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963" name="Google Shape;963;p26"/>
            <p:cNvSpPr/>
            <p:nvPr/>
          </p:nvSpPr>
          <p:spPr>
            <a:xfrm>
              <a:off x="1189517" y="3123586"/>
              <a:ext cx="99951" cy="477233"/>
            </a:xfrm>
            <a:prstGeom prst="rect">
              <a:avLst/>
            </a:prstGeom>
            <a:noFill/>
            <a:ln>
              <a:noFill/>
            </a:ln>
          </p:spPr>
          <p:txBody>
            <a:bodyPr spcFirstLastPara="1" wrap="square" lIns="91425" tIns="45700" rIns="91425" bIns="45700" anchor="t" anchorCtr="0">
              <a:spAutoFit/>
            </a:bodyPr>
            <a:lstStyle/>
            <a:p>
              <a:r>
                <a:rPr lang="en-US" altLang="ko-KR" sz="1200" b="1">
                  <a:solidFill>
                    <a:srgbClr val="FFFFFF"/>
                  </a:solidFill>
                  <a:latin typeface="Malgun Gothic"/>
                  <a:ea typeface="Malgun Gothic"/>
                  <a:cs typeface="Malgun Gothic"/>
                  <a:sym typeface="Malgun Gothic"/>
                </a:rPr>
                <a:t>1</a:t>
              </a:r>
              <a:endParaRPr sz="1200" b="1">
                <a:solidFill>
                  <a:srgbClr val="000000"/>
                </a:solidFill>
                <a:latin typeface="Malgun Gothic"/>
                <a:ea typeface="Malgun Gothic"/>
                <a:cs typeface="Malgun Gothic"/>
                <a:sym typeface="Malgun Gothic"/>
              </a:endParaRPr>
            </a:p>
          </p:txBody>
        </p:sp>
      </p:grpSp>
      <p:grpSp>
        <p:nvGrpSpPr>
          <p:cNvPr id="964" name="Google Shape;964;p26"/>
          <p:cNvGrpSpPr/>
          <p:nvPr/>
        </p:nvGrpSpPr>
        <p:grpSpPr>
          <a:xfrm>
            <a:off x="1114425" y="2912551"/>
            <a:ext cx="6541477" cy="943853"/>
            <a:chOff x="1164903" y="3114060"/>
            <a:chExt cx="2874402" cy="1596571"/>
          </a:xfrm>
        </p:grpSpPr>
        <p:sp>
          <p:nvSpPr>
            <p:cNvPr id="965" name="Google Shape;965;p26"/>
            <p:cNvSpPr/>
            <p:nvPr/>
          </p:nvSpPr>
          <p:spPr>
            <a:xfrm flipH="1">
              <a:off x="1179991" y="3114060"/>
              <a:ext cx="2859314" cy="1596571"/>
            </a:xfrm>
            <a:prstGeom prst="round2DiagRect">
              <a:avLst>
                <a:gd name="adj1" fmla="val 23031"/>
                <a:gd name="adj2" fmla="val 0"/>
              </a:avLst>
            </a:prstGeom>
            <a:solidFill>
              <a:schemeClr val="lt1"/>
            </a:solidFill>
            <a:ln w="12700" cap="flat" cmpd="sng">
              <a:solidFill>
                <a:srgbClr val="00EF80"/>
              </a:solidFill>
              <a:prstDash val="solid"/>
              <a:miter lim="800000"/>
              <a:headEnd type="none" w="sm" len="sm"/>
              <a:tailEnd type="none" w="sm" len="sm"/>
            </a:ln>
          </p:spPr>
          <p:txBody>
            <a:bodyPr spcFirstLastPara="1" wrap="square" lIns="91425" tIns="45700" rIns="91425" bIns="45700" anchor="ctr" anchorCtr="0">
              <a:noAutofit/>
            </a:bodyPr>
            <a:lstStyle/>
            <a:p>
              <a:pPr algn="ctr"/>
              <a:r>
                <a:rPr lang="ko-KR" altLang="en-US" sz="1400">
                  <a:solidFill>
                    <a:schemeClr val="dk1"/>
                  </a:solidFill>
                  <a:latin typeface="Malgun Gothic"/>
                  <a:ea typeface="Malgun Gothic"/>
                  <a:cs typeface="Malgun Gothic"/>
                  <a:sym typeface="Malgun Gothic"/>
                </a:rPr>
                <a:t>글자 분류 모델 개선</a:t>
              </a:r>
              <a:endParaRPr/>
            </a:p>
          </p:txBody>
        </p:sp>
        <p:sp>
          <p:nvSpPr>
            <p:cNvPr id="966" name="Google Shape;966;p26"/>
            <p:cNvSpPr/>
            <p:nvPr/>
          </p:nvSpPr>
          <p:spPr>
            <a:xfrm rot="5400000">
              <a:off x="1177210" y="3111279"/>
              <a:ext cx="468085" cy="492699"/>
            </a:xfrm>
            <a:prstGeom prst="rtTriangle">
              <a:avLst/>
            </a:prstGeom>
            <a:solidFill>
              <a:srgbClr val="00EF80"/>
            </a:solidFill>
            <a:ln w="12700" cap="flat" cmpd="sng">
              <a:solidFill>
                <a:srgbClr val="00EF8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967" name="Google Shape;967;p26"/>
            <p:cNvSpPr/>
            <p:nvPr/>
          </p:nvSpPr>
          <p:spPr>
            <a:xfrm>
              <a:off x="1189517" y="3123586"/>
              <a:ext cx="123724" cy="477233"/>
            </a:xfrm>
            <a:prstGeom prst="rect">
              <a:avLst/>
            </a:prstGeom>
            <a:noFill/>
            <a:ln>
              <a:noFill/>
            </a:ln>
          </p:spPr>
          <p:txBody>
            <a:bodyPr spcFirstLastPara="1" wrap="square" lIns="91425" tIns="45700" rIns="91425" bIns="45700" anchor="t" anchorCtr="0">
              <a:spAutoFit/>
            </a:bodyPr>
            <a:lstStyle/>
            <a:p>
              <a:r>
                <a:rPr lang="en-US" altLang="ko-KR" sz="1200" b="1">
                  <a:solidFill>
                    <a:srgbClr val="FFFFFF"/>
                  </a:solidFill>
                  <a:latin typeface="Malgun Gothic"/>
                  <a:ea typeface="Malgun Gothic"/>
                  <a:cs typeface="Malgun Gothic"/>
                  <a:sym typeface="Malgun Gothic"/>
                </a:rPr>
                <a:t>2 </a:t>
              </a:r>
              <a:endParaRPr sz="1200" b="1">
                <a:solidFill>
                  <a:srgbClr val="000000"/>
                </a:solidFill>
                <a:latin typeface="Malgun Gothic"/>
                <a:ea typeface="Malgun Gothic"/>
                <a:cs typeface="Malgun Gothic"/>
                <a:sym typeface="Malgun Gothic"/>
              </a:endParaRPr>
            </a:p>
          </p:txBody>
        </p:sp>
      </p:grpSp>
      <p:grpSp>
        <p:nvGrpSpPr>
          <p:cNvPr id="968" name="Google Shape;968;p26"/>
          <p:cNvGrpSpPr/>
          <p:nvPr/>
        </p:nvGrpSpPr>
        <p:grpSpPr>
          <a:xfrm>
            <a:off x="1121020" y="4336416"/>
            <a:ext cx="6534883" cy="943853"/>
            <a:chOff x="1167801" y="3114060"/>
            <a:chExt cx="2871505" cy="1596571"/>
          </a:xfrm>
        </p:grpSpPr>
        <p:sp>
          <p:nvSpPr>
            <p:cNvPr id="969" name="Google Shape;969;p26"/>
            <p:cNvSpPr/>
            <p:nvPr/>
          </p:nvSpPr>
          <p:spPr>
            <a:xfrm flipH="1">
              <a:off x="1179991" y="3114060"/>
              <a:ext cx="2859314" cy="1596571"/>
            </a:xfrm>
            <a:prstGeom prst="round2DiagRect">
              <a:avLst>
                <a:gd name="adj1" fmla="val 23031"/>
                <a:gd name="adj2" fmla="val 0"/>
              </a:avLst>
            </a:prstGeom>
            <a:solidFill>
              <a:schemeClr val="lt1"/>
            </a:solidFill>
            <a:ln w="12700" cap="flat" cmpd="sng">
              <a:solidFill>
                <a:srgbClr val="00EF80"/>
              </a:solidFill>
              <a:prstDash val="solid"/>
              <a:miter lim="800000"/>
              <a:headEnd type="none" w="sm" len="sm"/>
              <a:tailEnd type="none" w="sm" len="sm"/>
            </a:ln>
          </p:spPr>
          <p:txBody>
            <a:bodyPr spcFirstLastPara="1" wrap="square" lIns="91425" tIns="45700" rIns="91425" bIns="45700" anchor="ctr" anchorCtr="0">
              <a:noAutofit/>
            </a:bodyPr>
            <a:lstStyle/>
            <a:p>
              <a:pPr algn="ctr"/>
              <a:r>
                <a:rPr lang="ko-KR" altLang="en-US" sz="1400">
                  <a:solidFill>
                    <a:schemeClr val="dk1"/>
                  </a:solidFill>
                  <a:latin typeface="Malgun Gothic"/>
                  <a:ea typeface="Malgun Gothic"/>
                  <a:cs typeface="Malgun Gothic"/>
                  <a:sym typeface="Malgun Gothic"/>
                </a:rPr>
                <a:t>글자 검출 새로운 기법 적용 검토</a:t>
              </a:r>
              <a:endParaRPr/>
            </a:p>
          </p:txBody>
        </p:sp>
        <p:sp>
          <p:nvSpPr>
            <p:cNvPr id="970" name="Google Shape;970;p26"/>
            <p:cNvSpPr/>
            <p:nvPr/>
          </p:nvSpPr>
          <p:spPr>
            <a:xfrm rot="5400000">
              <a:off x="1178659" y="3112728"/>
              <a:ext cx="468085" cy="489802"/>
            </a:xfrm>
            <a:prstGeom prst="rtTriangle">
              <a:avLst/>
            </a:prstGeom>
            <a:solidFill>
              <a:srgbClr val="00EF80"/>
            </a:solidFill>
            <a:ln w="12700" cap="flat" cmpd="sng">
              <a:solidFill>
                <a:srgbClr val="00EF8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2200">
                <a:solidFill>
                  <a:srgbClr val="FFFFFF"/>
                </a:solidFill>
                <a:latin typeface="Malgun Gothic"/>
                <a:ea typeface="Malgun Gothic"/>
                <a:cs typeface="Malgun Gothic"/>
                <a:sym typeface="Malgun Gothic"/>
              </a:endParaRPr>
            </a:p>
          </p:txBody>
        </p:sp>
        <p:sp>
          <p:nvSpPr>
            <p:cNvPr id="971" name="Google Shape;971;p26"/>
            <p:cNvSpPr/>
            <p:nvPr/>
          </p:nvSpPr>
          <p:spPr>
            <a:xfrm>
              <a:off x="1189517" y="3123586"/>
              <a:ext cx="123724" cy="477233"/>
            </a:xfrm>
            <a:prstGeom prst="rect">
              <a:avLst/>
            </a:prstGeom>
            <a:noFill/>
            <a:ln>
              <a:noFill/>
            </a:ln>
          </p:spPr>
          <p:txBody>
            <a:bodyPr spcFirstLastPara="1" wrap="square" lIns="91425" tIns="45700" rIns="91425" bIns="45700" anchor="t" anchorCtr="0">
              <a:spAutoFit/>
            </a:bodyPr>
            <a:lstStyle/>
            <a:p>
              <a:r>
                <a:rPr lang="en-US" altLang="ko-KR" sz="1200" b="1">
                  <a:solidFill>
                    <a:srgbClr val="FFFFFF"/>
                  </a:solidFill>
                  <a:latin typeface="Malgun Gothic"/>
                  <a:ea typeface="Malgun Gothic"/>
                  <a:cs typeface="Malgun Gothic"/>
                  <a:sym typeface="Malgun Gothic"/>
                </a:rPr>
                <a:t>3 </a:t>
              </a:r>
              <a:endParaRPr sz="1200" b="1">
                <a:solidFill>
                  <a:srgbClr val="000000"/>
                </a:solidFill>
                <a:latin typeface="Malgun Gothic"/>
                <a:ea typeface="Malgun Gothic"/>
                <a:cs typeface="Malgun Gothic"/>
                <a:sym typeface="Malgun Gothic"/>
              </a:endParaRPr>
            </a:p>
          </p:txBody>
        </p:sp>
      </p:grpSp>
    </p:spTree>
    <p:extLst>
      <p:ext uri="{BB962C8B-B14F-4D97-AF65-F5344CB8AC3E}">
        <p14:creationId xmlns:p14="http://schemas.microsoft.com/office/powerpoint/2010/main" val="28415732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aphicFrame>
        <p:nvGraphicFramePr>
          <p:cNvPr id="979" name="Google Shape;979;p27"/>
          <p:cNvGraphicFramePr/>
          <p:nvPr/>
        </p:nvGraphicFramePr>
        <p:xfrm>
          <a:off x="576168" y="985563"/>
          <a:ext cx="7785320" cy="4073228"/>
        </p:xfrm>
        <a:graphic>
          <a:graphicData uri="http://schemas.openxmlformats.org/drawingml/2006/table">
            <a:tbl>
              <a:tblPr>
                <a:noFill/>
              </a:tblPr>
              <a:tblGrid>
                <a:gridCol w="866025">
                  <a:extLst>
                    <a:ext uri="{9D8B030D-6E8A-4147-A177-3AD203B41FA5}">
                      <a16:colId xmlns:a16="http://schemas.microsoft.com/office/drawing/2014/main" xmlns="" val="20000"/>
                    </a:ext>
                  </a:extLst>
                </a:gridCol>
                <a:gridCol w="1024856">
                  <a:extLst>
                    <a:ext uri="{9D8B030D-6E8A-4147-A177-3AD203B41FA5}">
                      <a16:colId xmlns:a16="http://schemas.microsoft.com/office/drawing/2014/main" xmlns="" val="20001"/>
                    </a:ext>
                  </a:extLst>
                </a:gridCol>
                <a:gridCol w="230738">
                  <a:extLst>
                    <a:ext uri="{9D8B030D-6E8A-4147-A177-3AD203B41FA5}">
                      <a16:colId xmlns:a16="http://schemas.microsoft.com/office/drawing/2014/main" xmlns="" val="20002"/>
                    </a:ext>
                  </a:extLst>
                </a:gridCol>
                <a:gridCol w="230738">
                  <a:extLst>
                    <a:ext uri="{9D8B030D-6E8A-4147-A177-3AD203B41FA5}">
                      <a16:colId xmlns:a16="http://schemas.microsoft.com/office/drawing/2014/main" xmlns="" val="20003"/>
                    </a:ext>
                  </a:extLst>
                </a:gridCol>
                <a:gridCol w="230738">
                  <a:extLst>
                    <a:ext uri="{9D8B030D-6E8A-4147-A177-3AD203B41FA5}">
                      <a16:colId xmlns:a16="http://schemas.microsoft.com/office/drawing/2014/main" xmlns="" val="20004"/>
                    </a:ext>
                  </a:extLst>
                </a:gridCol>
                <a:gridCol w="607125">
                  <a:extLst>
                    <a:ext uri="{9D8B030D-6E8A-4147-A177-3AD203B41FA5}">
                      <a16:colId xmlns:a16="http://schemas.microsoft.com/office/drawing/2014/main" xmlns="" val="20005"/>
                    </a:ext>
                  </a:extLst>
                </a:gridCol>
                <a:gridCol w="607125">
                  <a:extLst>
                    <a:ext uri="{9D8B030D-6E8A-4147-A177-3AD203B41FA5}">
                      <a16:colId xmlns:a16="http://schemas.microsoft.com/office/drawing/2014/main" xmlns="" val="20006"/>
                    </a:ext>
                  </a:extLst>
                </a:gridCol>
                <a:gridCol w="607125">
                  <a:extLst>
                    <a:ext uri="{9D8B030D-6E8A-4147-A177-3AD203B41FA5}">
                      <a16:colId xmlns:a16="http://schemas.microsoft.com/office/drawing/2014/main" xmlns="" val="20007"/>
                    </a:ext>
                  </a:extLst>
                </a:gridCol>
                <a:gridCol w="607125">
                  <a:extLst>
                    <a:ext uri="{9D8B030D-6E8A-4147-A177-3AD203B41FA5}">
                      <a16:colId xmlns:a16="http://schemas.microsoft.com/office/drawing/2014/main" xmlns="" val="20008"/>
                    </a:ext>
                  </a:extLst>
                </a:gridCol>
                <a:gridCol w="607125">
                  <a:extLst>
                    <a:ext uri="{9D8B030D-6E8A-4147-A177-3AD203B41FA5}">
                      <a16:colId xmlns:a16="http://schemas.microsoft.com/office/drawing/2014/main" xmlns="" val="20009"/>
                    </a:ext>
                  </a:extLst>
                </a:gridCol>
                <a:gridCol w="1083300">
                  <a:extLst>
                    <a:ext uri="{9D8B030D-6E8A-4147-A177-3AD203B41FA5}">
                      <a16:colId xmlns:a16="http://schemas.microsoft.com/office/drawing/2014/main" xmlns="" val="20010"/>
                    </a:ext>
                  </a:extLst>
                </a:gridCol>
                <a:gridCol w="1083300">
                  <a:extLst>
                    <a:ext uri="{9D8B030D-6E8A-4147-A177-3AD203B41FA5}">
                      <a16:colId xmlns:a16="http://schemas.microsoft.com/office/drawing/2014/main" xmlns="" val="20011"/>
                    </a:ext>
                  </a:extLst>
                </a:gridCol>
              </a:tblGrid>
              <a:tr h="377771">
                <a:tc rowSpan="2">
                  <a:txBody>
                    <a:bodyPr/>
                    <a:lstStyle/>
                    <a:p>
                      <a:pPr marL="0" marR="0" lvl="0" indent="0" algn="ctr" rtl="0">
                        <a:spcBef>
                          <a:spcPts val="0"/>
                        </a:spcBef>
                        <a:spcAft>
                          <a:spcPts val="0"/>
                        </a:spcAft>
                        <a:buNone/>
                      </a:pPr>
                      <a:endParaRPr sz="900" b="1" i="0" u="none" strike="noStrike" cap="none">
                        <a:solidFill>
                          <a:srgbClr val="0070C0"/>
                        </a:solidFill>
                        <a:latin typeface="Malgun Gothic"/>
                        <a:ea typeface="Malgun Gothic"/>
                        <a:cs typeface="Malgun Gothic"/>
                        <a:sym typeface="Malgun Gothic"/>
                      </a:endParaRPr>
                    </a:p>
                  </a:txBody>
                  <a:tcPr marL="60769" marR="60769" marT="33771" marB="33771" anchor="ctr"/>
                </a:tc>
                <a:tc rowSpan="2">
                  <a:txBody>
                    <a:bodyPr/>
                    <a:lstStyle/>
                    <a:p>
                      <a:pPr marL="0" marR="0" lvl="0" indent="0" algn="ctr" rtl="0">
                        <a:spcBef>
                          <a:spcPts val="0"/>
                        </a:spcBef>
                        <a:spcAft>
                          <a:spcPts val="0"/>
                        </a:spcAft>
                        <a:buNone/>
                      </a:pPr>
                      <a:r>
                        <a:rPr lang="ko-KR" sz="700" b="1" i="0" u="none" strike="noStrike" cap="none">
                          <a:solidFill>
                            <a:srgbClr val="0070C0"/>
                          </a:solidFill>
                          <a:latin typeface="Malgun Gothic"/>
                          <a:ea typeface="Malgun Gothic"/>
                          <a:cs typeface="Malgun Gothic"/>
                          <a:sym typeface="Malgun Gothic"/>
                        </a:rPr>
                        <a:t>Action</a:t>
                      </a:r>
                      <a:endParaRPr sz="1500"/>
                    </a:p>
                  </a:txBody>
                  <a:tcPr marL="60769" marR="60769" marT="33771" marB="33771" anchor="ctr"/>
                </a:tc>
                <a:tc gridSpan="3">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3월</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ctr"/>
                </a:tc>
                <a:tc hMerge="1">
                  <a:txBody>
                    <a:bodyPr/>
                    <a:lstStyle/>
                    <a:p>
                      <a:endParaRPr lang="ko-KR"/>
                    </a:p>
                  </a:txBody>
                  <a:tcPr/>
                </a:tc>
                <a:tc hMerge="1">
                  <a:txBody>
                    <a:bodyPr/>
                    <a:lstStyle/>
                    <a:p>
                      <a:endParaRPr lang="ko-KR"/>
                    </a:p>
                  </a:txBody>
                  <a:tcPr/>
                </a:tc>
                <a:tc gridSpan="5">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4월</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ct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rowSpan="2">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5월</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ctr"/>
                </a:tc>
                <a:tc rowSpan="2">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6월</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ctr"/>
                </a:tc>
                <a:extLst>
                  <a:ext uri="{0D108BD9-81ED-4DB2-BD59-A6C34878D82A}">
                    <a16:rowId xmlns:a16="http://schemas.microsoft.com/office/drawing/2014/main" xmlns="" val="10000"/>
                  </a:ext>
                </a:extLst>
              </a:tr>
              <a:tr h="229521">
                <a:tc vMerge="1">
                  <a:txBody>
                    <a:bodyPr/>
                    <a:lstStyle/>
                    <a:p>
                      <a:endParaRPr lang="ko-KR"/>
                    </a:p>
                  </a:txBody>
                  <a:tcPr/>
                </a:tc>
                <a:tc v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29</a:t>
                      </a:r>
                      <a:endParaRPr sz="700" b="1" i="0" u="none" strike="noStrike" cap="none">
                        <a:solidFill>
                          <a:srgbClr val="0070C0"/>
                        </a:solidFill>
                        <a:latin typeface="Malgun Gothic"/>
                        <a:ea typeface="Malgun Gothic"/>
                        <a:cs typeface="Malgun Gothic"/>
                        <a:sym typeface="Malgun Gothic"/>
                      </a:endParaRPr>
                    </a:p>
                  </a:txBody>
                  <a:tcPr marL="0" marR="0" marT="0" marB="0" anchor="ct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30</a:t>
                      </a:r>
                      <a:endParaRPr sz="700" b="1" i="0" u="none" strike="noStrike" cap="none">
                        <a:solidFill>
                          <a:srgbClr val="0070C0"/>
                        </a:solidFill>
                        <a:latin typeface="Malgun Gothic"/>
                        <a:ea typeface="Malgun Gothic"/>
                        <a:cs typeface="Malgun Gothic"/>
                        <a:sym typeface="Malgun Gothic"/>
                      </a:endParaRPr>
                    </a:p>
                  </a:txBody>
                  <a:tcPr marL="0" marR="0" marT="0" marB="0" anchor="ct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31</a:t>
                      </a:r>
                      <a:endParaRPr sz="700" b="1" i="0" u="none" strike="noStrike" cap="none">
                        <a:solidFill>
                          <a:srgbClr val="0070C0"/>
                        </a:solidFill>
                        <a:latin typeface="Malgun Gothic"/>
                        <a:ea typeface="Malgun Gothic"/>
                        <a:cs typeface="Malgun Gothic"/>
                        <a:sym typeface="Malgun Gothic"/>
                      </a:endParaRPr>
                    </a:p>
                  </a:txBody>
                  <a:tcPr marL="0" marR="0" marT="0" marB="0" anchor="ct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1주차</a:t>
                      </a:r>
                      <a:endParaRPr sz="700" b="1" i="0" u="none" strike="noStrike" cap="none">
                        <a:solidFill>
                          <a:srgbClr val="0070C0"/>
                        </a:solidFill>
                        <a:latin typeface="Malgun Gothic"/>
                        <a:ea typeface="Malgun Gothic"/>
                        <a:cs typeface="Malgun Gothic"/>
                        <a:sym typeface="Malgun Gothic"/>
                      </a:endParaRPr>
                    </a:p>
                  </a:txBody>
                  <a:tcPr marL="0" marR="0" marT="0" marB="0" anchor="ct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2주차</a:t>
                      </a:r>
                      <a:endParaRPr sz="700" b="1" i="0" u="none" strike="noStrike" cap="none">
                        <a:solidFill>
                          <a:srgbClr val="0070C0"/>
                        </a:solidFill>
                        <a:latin typeface="Malgun Gothic"/>
                        <a:ea typeface="Malgun Gothic"/>
                        <a:cs typeface="Malgun Gothic"/>
                        <a:sym typeface="Malgun Gothic"/>
                      </a:endParaRPr>
                    </a:p>
                  </a:txBody>
                  <a:tcPr marL="0" marR="0" marT="0" marB="0" anchor="ct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3주차</a:t>
                      </a:r>
                      <a:endParaRPr sz="700" b="1" i="0" u="none" strike="noStrike" cap="none">
                        <a:solidFill>
                          <a:srgbClr val="0070C0"/>
                        </a:solidFill>
                        <a:latin typeface="Malgun Gothic"/>
                        <a:ea typeface="Malgun Gothic"/>
                        <a:cs typeface="Malgun Gothic"/>
                        <a:sym typeface="Malgun Gothic"/>
                      </a:endParaRPr>
                    </a:p>
                  </a:txBody>
                  <a:tcPr marL="0" marR="0" marT="0" marB="0" anchor="ct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4주차</a:t>
                      </a:r>
                      <a:endParaRPr sz="700" b="1" i="0" u="none" strike="noStrike" cap="none">
                        <a:solidFill>
                          <a:srgbClr val="0070C0"/>
                        </a:solidFill>
                        <a:latin typeface="Malgun Gothic"/>
                        <a:ea typeface="Malgun Gothic"/>
                        <a:cs typeface="Malgun Gothic"/>
                        <a:sym typeface="Malgun Gothic"/>
                      </a:endParaRPr>
                    </a:p>
                  </a:txBody>
                  <a:tcPr marL="0" marR="0" marT="0" marB="0" anchor="ct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5주차</a:t>
                      </a:r>
                      <a:endParaRPr sz="700" b="1" i="0" u="none" strike="noStrike" cap="none">
                        <a:solidFill>
                          <a:srgbClr val="0070C0"/>
                        </a:solidFill>
                        <a:latin typeface="Malgun Gothic"/>
                        <a:ea typeface="Malgun Gothic"/>
                        <a:cs typeface="Malgun Gothic"/>
                        <a:sym typeface="Malgun Gothic"/>
                      </a:endParaRPr>
                    </a:p>
                  </a:txBody>
                  <a:tcPr marL="0" marR="0" marT="0" marB="0" anchor="ctr"/>
                </a:tc>
                <a:tc vMerge="1">
                  <a:txBody>
                    <a:bodyPr/>
                    <a:lstStyle/>
                    <a:p>
                      <a:endParaRPr lang="ko-KR"/>
                    </a:p>
                  </a:txBody>
                  <a:tcPr/>
                </a:tc>
                <a:tc vMerge="1">
                  <a:txBody>
                    <a:bodyPr/>
                    <a:lstStyle/>
                    <a:p>
                      <a:endParaRPr lang="ko-KR"/>
                    </a:p>
                  </a:txBody>
                  <a:tcPr/>
                </a:tc>
                <a:extLst>
                  <a:ext uri="{0D108BD9-81ED-4DB2-BD59-A6C34878D82A}">
                    <a16:rowId xmlns:a16="http://schemas.microsoft.com/office/drawing/2014/main" xmlns="" val="10001"/>
                  </a:ext>
                </a:extLst>
              </a:tr>
              <a:tr h="385104">
                <a:tc rowSpan="2">
                  <a:txBody>
                    <a:bodyPr/>
                    <a:lstStyle/>
                    <a:p>
                      <a:pPr marL="0" marR="0" lvl="0" indent="0" algn="ctr" rtl="0">
                        <a:spcBef>
                          <a:spcPts val="0"/>
                        </a:spcBef>
                        <a:spcAft>
                          <a:spcPts val="0"/>
                        </a:spcAft>
                        <a:buNone/>
                      </a:pPr>
                      <a:r>
                        <a:rPr lang="ko-KR" sz="900" b="1" u="none" strike="noStrike" cap="none">
                          <a:solidFill>
                            <a:srgbClr val="0070C0"/>
                          </a:solidFill>
                          <a:latin typeface="Malgun Gothic"/>
                          <a:ea typeface="Malgun Gothic"/>
                          <a:cs typeface="Malgun Gothic"/>
                          <a:sym typeface="Malgun Gothic"/>
                        </a:rPr>
                        <a:t>기초자료</a:t>
                      </a:r>
                      <a:endParaRPr sz="900" b="1" i="0" u="none" strike="noStrike" cap="none">
                        <a:solidFill>
                          <a:srgbClr val="0070C0"/>
                        </a:solidFill>
                        <a:latin typeface="Malgun Gothic"/>
                        <a:ea typeface="Malgun Gothic"/>
                        <a:cs typeface="Malgun Gothic"/>
                        <a:sym typeface="Malgun Gothic"/>
                      </a:endParaRPr>
                    </a:p>
                  </a:txBody>
                  <a:tcPr marL="0" marR="0" marT="0" marB="0" anchor="ct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기획</a:t>
                      </a:r>
                      <a:endParaRPr sz="700" b="1" i="0" u="none" strike="noStrike" cap="none">
                        <a:solidFill>
                          <a:srgbClr val="0070C0"/>
                        </a:solidFill>
                        <a:latin typeface="Malgun Gothic"/>
                        <a:ea typeface="Malgun Gothic"/>
                        <a:cs typeface="Malgun Gothic"/>
                        <a:sym typeface="Malgun Gothic"/>
                      </a:endParaRPr>
                    </a:p>
                  </a:txBody>
                  <a:tcPr marL="0" marR="0" marT="0" marB="0" anchor="ctr">
                    <a:solidFill>
                      <a:srgbClr val="F1F2F9"/>
                    </a:solidFill>
                  </a:tcPr>
                </a:tc>
                <a:tc gridSpan="3">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b">
                    <a:solidFill>
                      <a:schemeClr val="lt1"/>
                    </a:solidFill>
                  </a:tcPr>
                </a:tc>
                <a:tc hMerge="1">
                  <a:txBody>
                    <a:bodyPr/>
                    <a:lstStyle/>
                    <a:p>
                      <a:endParaRPr lang="ko-KR"/>
                    </a:p>
                  </a:txBody>
                  <a:tcPr/>
                </a:tc>
                <a:tc h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extLst>
                  <a:ext uri="{0D108BD9-81ED-4DB2-BD59-A6C34878D82A}">
                    <a16:rowId xmlns:a16="http://schemas.microsoft.com/office/drawing/2014/main" xmlns="" val="10002"/>
                  </a:ext>
                </a:extLst>
              </a:tr>
              <a:tr h="385104">
                <a:tc v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기술탐색</a:t>
                      </a:r>
                      <a:endParaRPr sz="700" b="1" i="0" u="none" strike="noStrike" cap="none">
                        <a:solidFill>
                          <a:srgbClr val="0070C0"/>
                        </a:solidFill>
                        <a:latin typeface="Malgun Gothic"/>
                        <a:ea typeface="Malgun Gothic"/>
                        <a:cs typeface="Malgun Gothic"/>
                        <a:sym typeface="Malgun Gothic"/>
                      </a:endParaRPr>
                    </a:p>
                  </a:txBody>
                  <a:tcPr marL="0" marR="0" marT="0" marB="0" anchor="ctr">
                    <a:solidFill>
                      <a:srgbClr val="F1F2F9"/>
                    </a:solidFill>
                  </a:tcPr>
                </a:tc>
                <a:tc gridSpan="3">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b">
                    <a:solidFill>
                      <a:schemeClr val="lt1"/>
                    </a:solidFill>
                  </a:tcPr>
                </a:tc>
                <a:tc hMerge="1">
                  <a:txBody>
                    <a:bodyPr/>
                    <a:lstStyle/>
                    <a:p>
                      <a:endParaRPr lang="ko-KR"/>
                    </a:p>
                  </a:txBody>
                  <a:tcPr/>
                </a:tc>
                <a:tc h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extLst>
                  <a:ext uri="{0D108BD9-81ED-4DB2-BD59-A6C34878D82A}">
                    <a16:rowId xmlns:a16="http://schemas.microsoft.com/office/drawing/2014/main" xmlns="" val="10003"/>
                  </a:ext>
                </a:extLst>
              </a:tr>
              <a:tr h="385104">
                <a:tc rowSpan="3">
                  <a:txBody>
                    <a:bodyPr/>
                    <a:lstStyle/>
                    <a:p>
                      <a:pPr marL="0" marR="0" lvl="0" indent="0" algn="ctr" rtl="0">
                        <a:spcBef>
                          <a:spcPts val="0"/>
                        </a:spcBef>
                        <a:spcAft>
                          <a:spcPts val="0"/>
                        </a:spcAft>
                        <a:buNone/>
                      </a:pPr>
                      <a:r>
                        <a:rPr lang="ko-KR" sz="900" b="1" u="none" strike="noStrike" cap="none">
                          <a:solidFill>
                            <a:srgbClr val="0070C0"/>
                          </a:solidFill>
                          <a:latin typeface="Malgun Gothic"/>
                          <a:ea typeface="Malgun Gothic"/>
                          <a:cs typeface="Malgun Gothic"/>
                          <a:sym typeface="Malgun Gothic"/>
                        </a:rPr>
                        <a:t>Image to</a:t>
                      </a:r>
                      <a:endParaRPr sz="1500"/>
                    </a:p>
                    <a:p>
                      <a:pPr marL="0" marR="0" lvl="0" indent="0" algn="ctr" rtl="0">
                        <a:spcBef>
                          <a:spcPts val="0"/>
                        </a:spcBef>
                        <a:spcAft>
                          <a:spcPts val="0"/>
                        </a:spcAft>
                        <a:buNone/>
                      </a:pPr>
                      <a:r>
                        <a:rPr lang="ko-KR" sz="900" b="1" u="none" strike="noStrike" cap="none">
                          <a:solidFill>
                            <a:srgbClr val="0070C0"/>
                          </a:solidFill>
                          <a:latin typeface="Malgun Gothic"/>
                          <a:ea typeface="Malgun Gothic"/>
                          <a:cs typeface="Malgun Gothic"/>
                          <a:sym typeface="Malgun Gothic"/>
                        </a:rPr>
                        <a:t>text</a:t>
                      </a:r>
                      <a:endParaRPr sz="900" b="1" i="0" u="none" strike="noStrike" cap="none">
                        <a:solidFill>
                          <a:srgbClr val="0070C0"/>
                        </a:solidFill>
                        <a:latin typeface="Malgun Gothic"/>
                        <a:ea typeface="Malgun Gothic"/>
                        <a:cs typeface="Malgun Gothic"/>
                        <a:sym typeface="Malgun Gothic"/>
                      </a:endParaRPr>
                    </a:p>
                  </a:txBody>
                  <a:tcPr marL="60769" marR="60769" marT="33771" marB="33771" anchor="ct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데이터 구성</a:t>
                      </a:r>
                      <a:endParaRPr sz="700" b="1" i="0" u="none" strike="noStrike" cap="none">
                        <a:solidFill>
                          <a:srgbClr val="0070C0"/>
                        </a:solidFill>
                        <a:latin typeface="Malgun Gothic"/>
                        <a:ea typeface="Malgun Gothic"/>
                        <a:cs typeface="Malgun Gothic"/>
                        <a:sym typeface="Malgun Gothic"/>
                      </a:endParaRPr>
                    </a:p>
                  </a:txBody>
                  <a:tcPr marL="0" marR="0" marT="0" marB="0" anchor="ctr">
                    <a:solidFill>
                      <a:srgbClr val="F1F2F9"/>
                    </a:solidFill>
                  </a:tcPr>
                </a:tc>
                <a:tc gridSpan="3">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b">
                    <a:solidFill>
                      <a:schemeClr val="lt1"/>
                    </a:solidFill>
                  </a:tcPr>
                </a:tc>
                <a:tc hMerge="1">
                  <a:txBody>
                    <a:bodyPr/>
                    <a:lstStyle/>
                    <a:p>
                      <a:endParaRPr lang="ko-KR"/>
                    </a:p>
                  </a:txBody>
                  <a:tcPr/>
                </a:tc>
                <a:tc h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extLst>
                  <a:ext uri="{0D108BD9-81ED-4DB2-BD59-A6C34878D82A}">
                    <a16:rowId xmlns:a16="http://schemas.microsoft.com/office/drawing/2014/main" xmlns="" val="10004"/>
                  </a:ext>
                </a:extLst>
              </a:tr>
              <a:tr h="385104">
                <a:tc v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이미지 전처리</a:t>
                      </a:r>
                      <a:endParaRPr sz="700" b="1" i="0" u="none" strike="noStrike" cap="none">
                        <a:solidFill>
                          <a:srgbClr val="0070C0"/>
                        </a:solidFill>
                        <a:latin typeface="Malgun Gothic"/>
                        <a:ea typeface="Malgun Gothic"/>
                        <a:cs typeface="Malgun Gothic"/>
                        <a:sym typeface="Malgun Gothic"/>
                      </a:endParaRPr>
                    </a:p>
                  </a:txBody>
                  <a:tcPr marL="0" marR="0" marT="0" marB="0" anchor="ctr">
                    <a:solidFill>
                      <a:srgbClr val="F1F2F9"/>
                    </a:solidFill>
                  </a:tcPr>
                </a:tc>
                <a:tc gridSpan="3">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b">
                    <a:solidFill>
                      <a:schemeClr val="lt1"/>
                    </a:solidFill>
                  </a:tcPr>
                </a:tc>
                <a:tc hMerge="1">
                  <a:txBody>
                    <a:bodyPr/>
                    <a:lstStyle/>
                    <a:p>
                      <a:endParaRPr lang="ko-KR"/>
                    </a:p>
                  </a:txBody>
                  <a:tcPr/>
                </a:tc>
                <a:tc h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extLst>
                  <a:ext uri="{0D108BD9-81ED-4DB2-BD59-A6C34878D82A}">
                    <a16:rowId xmlns:a16="http://schemas.microsoft.com/office/drawing/2014/main" xmlns="" val="10005"/>
                  </a:ext>
                </a:extLst>
              </a:tr>
              <a:tr h="385104">
                <a:tc vMerge="1">
                  <a:txBody>
                    <a:bodyPr/>
                    <a:lstStyle/>
                    <a:p>
                      <a:endParaRPr lang="ko-KR"/>
                    </a:p>
                  </a:txBody>
                  <a:tcPr/>
                </a:tc>
                <a:tc>
                  <a:txBody>
                    <a:bodyPr/>
                    <a:lstStyle/>
                    <a:p>
                      <a:pPr marL="0" marR="0" lvl="0" indent="0" algn="ctr" rtl="0">
                        <a:lnSpc>
                          <a:spcPct val="100000"/>
                        </a:lnSpc>
                        <a:spcBef>
                          <a:spcPts val="0"/>
                        </a:spcBef>
                        <a:spcAft>
                          <a:spcPts val="0"/>
                        </a:spcAft>
                        <a:buClr>
                          <a:srgbClr val="0070C0"/>
                        </a:buClr>
                        <a:buSzPts val="800"/>
                        <a:buFont typeface="Malgun Gothic"/>
                        <a:buNone/>
                      </a:pPr>
                      <a:r>
                        <a:rPr lang="ko-KR" sz="700" b="1" u="none" strike="noStrike" cap="none">
                          <a:solidFill>
                            <a:srgbClr val="0070C0"/>
                          </a:solidFill>
                          <a:latin typeface="Malgun Gothic"/>
                          <a:ea typeface="Malgun Gothic"/>
                          <a:cs typeface="Malgun Gothic"/>
                          <a:sym typeface="Malgun Gothic"/>
                        </a:rPr>
                        <a:t>텍스트 후처리</a:t>
                      </a:r>
                      <a:endParaRPr sz="700" b="1" i="0" u="none" strike="noStrike" cap="none">
                        <a:solidFill>
                          <a:srgbClr val="0070C0"/>
                        </a:solidFill>
                        <a:latin typeface="Malgun Gothic"/>
                        <a:ea typeface="Malgun Gothic"/>
                        <a:cs typeface="Malgun Gothic"/>
                        <a:sym typeface="Malgun Gothic"/>
                      </a:endParaRPr>
                    </a:p>
                  </a:txBody>
                  <a:tcPr marL="0" marR="0" marT="0" marB="0" anchor="ctr">
                    <a:solidFill>
                      <a:srgbClr val="F1F2F9"/>
                    </a:solidFill>
                  </a:tcPr>
                </a:tc>
                <a:tc gridSpan="3">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b">
                    <a:solidFill>
                      <a:schemeClr val="lt1"/>
                    </a:solidFill>
                  </a:tcPr>
                </a:tc>
                <a:tc hMerge="1">
                  <a:txBody>
                    <a:bodyPr/>
                    <a:lstStyle/>
                    <a:p>
                      <a:endParaRPr lang="ko-KR"/>
                    </a:p>
                  </a:txBody>
                  <a:tcPr/>
                </a:tc>
                <a:tc h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extLst>
                  <a:ext uri="{0D108BD9-81ED-4DB2-BD59-A6C34878D82A}">
                    <a16:rowId xmlns:a16="http://schemas.microsoft.com/office/drawing/2014/main" xmlns="" val="10006"/>
                  </a:ext>
                </a:extLst>
              </a:tr>
              <a:tr h="385104">
                <a:tc rowSpan="4">
                  <a:txBody>
                    <a:bodyPr/>
                    <a:lstStyle/>
                    <a:p>
                      <a:pPr marL="0" marR="0" lvl="0" indent="0" algn="ctr" rtl="0">
                        <a:spcBef>
                          <a:spcPts val="0"/>
                        </a:spcBef>
                        <a:spcAft>
                          <a:spcPts val="0"/>
                        </a:spcAft>
                        <a:buNone/>
                      </a:pPr>
                      <a:r>
                        <a:rPr lang="ko-KR" sz="900" b="1" u="none" strike="noStrike" cap="none">
                          <a:solidFill>
                            <a:srgbClr val="0070C0"/>
                          </a:solidFill>
                          <a:latin typeface="Malgun Gothic"/>
                          <a:ea typeface="Malgun Gothic"/>
                          <a:cs typeface="Malgun Gothic"/>
                          <a:sym typeface="Malgun Gothic"/>
                        </a:rPr>
                        <a:t>Text to</a:t>
                      </a:r>
                      <a:endParaRPr sz="1500"/>
                    </a:p>
                    <a:p>
                      <a:pPr marL="0" marR="0" lvl="0" indent="0" algn="ctr" rtl="0">
                        <a:spcBef>
                          <a:spcPts val="0"/>
                        </a:spcBef>
                        <a:spcAft>
                          <a:spcPts val="0"/>
                        </a:spcAft>
                        <a:buNone/>
                      </a:pPr>
                      <a:r>
                        <a:rPr lang="ko-KR" sz="900" b="1" u="none" strike="noStrike" cap="none">
                          <a:solidFill>
                            <a:srgbClr val="0070C0"/>
                          </a:solidFill>
                          <a:latin typeface="Malgun Gothic"/>
                          <a:ea typeface="Malgun Gothic"/>
                          <a:cs typeface="Malgun Gothic"/>
                          <a:sym typeface="Malgun Gothic"/>
                        </a:rPr>
                        <a:t>speech</a:t>
                      </a:r>
                      <a:endParaRPr sz="900" b="1" i="0" u="none" strike="noStrike" cap="none">
                        <a:solidFill>
                          <a:srgbClr val="0070C0"/>
                        </a:solidFill>
                        <a:latin typeface="Malgun Gothic"/>
                        <a:ea typeface="Malgun Gothic"/>
                        <a:cs typeface="Malgun Gothic"/>
                        <a:sym typeface="Malgun Gothic"/>
                      </a:endParaRPr>
                    </a:p>
                  </a:txBody>
                  <a:tcPr marL="60769" marR="60769" marT="33771" marB="33771" anchor="ct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데이터 구성</a:t>
                      </a:r>
                      <a:endParaRPr sz="700" b="1" i="0" u="none" strike="noStrike" cap="none">
                        <a:solidFill>
                          <a:srgbClr val="0070C0"/>
                        </a:solidFill>
                        <a:latin typeface="Malgun Gothic"/>
                        <a:ea typeface="Malgun Gothic"/>
                        <a:cs typeface="Malgun Gothic"/>
                        <a:sym typeface="Malgun Gothic"/>
                      </a:endParaRPr>
                    </a:p>
                  </a:txBody>
                  <a:tcPr marL="0" marR="0" marT="0" marB="0" anchor="ctr">
                    <a:solidFill>
                      <a:srgbClr val="F1F2F9"/>
                    </a:solidFill>
                  </a:tcPr>
                </a:tc>
                <a:tc gridSpan="3">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b">
                    <a:solidFill>
                      <a:schemeClr val="lt1"/>
                    </a:solidFill>
                  </a:tcPr>
                </a:tc>
                <a:tc hMerge="1">
                  <a:txBody>
                    <a:bodyPr/>
                    <a:lstStyle/>
                    <a:p>
                      <a:endParaRPr lang="ko-KR"/>
                    </a:p>
                  </a:txBody>
                  <a:tcPr/>
                </a:tc>
                <a:tc h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extLst>
                  <a:ext uri="{0D108BD9-81ED-4DB2-BD59-A6C34878D82A}">
                    <a16:rowId xmlns:a16="http://schemas.microsoft.com/office/drawing/2014/main" xmlns="" val="10007"/>
                  </a:ext>
                </a:extLst>
              </a:tr>
              <a:tr h="385104">
                <a:tc v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음성데이터 전처리</a:t>
                      </a:r>
                      <a:endParaRPr sz="700" b="1" i="0" u="none" strike="noStrike" cap="none">
                        <a:solidFill>
                          <a:srgbClr val="0070C0"/>
                        </a:solidFill>
                        <a:latin typeface="Malgun Gothic"/>
                        <a:ea typeface="Malgun Gothic"/>
                        <a:cs typeface="Malgun Gothic"/>
                        <a:sym typeface="Malgun Gothic"/>
                      </a:endParaRPr>
                    </a:p>
                  </a:txBody>
                  <a:tcPr marL="0" marR="0" marT="0" marB="0" anchor="ctr">
                    <a:solidFill>
                      <a:srgbClr val="F1F2F9"/>
                    </a:solidFill>
                  </a:tcPr>
                </a:tc>
                <a:tc gridSpan="3">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b">
                    <a:solidFill>
                      <a:schemeClr val="lt1"/>
                    </a:solidFill>
                  </a:tcPr>
                </a:tc>
                <a:tc hMerge="1">
                  <a:txBody>
                    <a:bodyPr/>
                    <a:lstStyle/>
                    <a:p>
                      <a:endParaRPr lang="ko-KR"/>
                    </a:p>
                  </a:txBody>
                  <a:tcPr/>
                </a:tc>
                <a:tc h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extLst>
                  <a:ext uri="{0D108BD9-81ED-4DB2-BD59-A6C34878D82A}">
                    <a16:rowId xmlns:a16="http://schemas.microsoft.com/office/drawing/2014/main" xmlns="" val="10008"/>
                  </a:ext>
                </a:extLst>
              </a:tr>
              <a:tr h="385104">
                <a:tc v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모델링</a:t>
                      </a:r>
                      <a:endParaRPr sz="700" b="1" i="0" u="none" strike="noStrike" cap="none">
                        <a:solidFill>
                          <a:srgbClr val="0070C0"/>
                        </a:solidFill>
                        <a:latin typeface="Malgun Gothic"/>
                        <a:ea typeface="Malgun Gothic"/>
                        <a:cs typeface="Malgun Gothic"/>
                        <a:sym typeface="Malgun Gothic"/>
                      </a:endParaRPr>
                    </a:p>
                  </a:txBody>
                  <a:tcPr marL="0" marR="0" marT="0" marB="0" anchor="ctr">
                    <a:solidFill>
                      <a:srgbClr val="F1F2F9"/>
                    </a:solidFill>
                  </a:tcPr>
                </a:tc>
                <a:tc gridSpan="3">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b">
                    <a:solidFill>
                      <a:schemeClr val="lt1"/>
                    </a:solidFill>
                  </a:tcPr>
                </a:tc>
                <a:tc hMerge="1">
                  <a:txBody>
                    <a:bodyPr/>
                    <a:lstStyle/>
                    <a:p>
                      <a:endParaRPr lang="ko-KR"/>
                    </a:p>
                  </a:txBody>
                  <a:tcPr/>
                </a:tc>
                <a:tc h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extLst>
                  <a:ext uri="{0D108BD9-81ED-4DB2-BD59-A6C34878D82A}">
                    <a16:rowId xmlns:a16="http://schemas.microsoft.com/office/drawing/2014/main" xmlns="" val="10009"/>
                  </a:ext>
                </a:extLst>
              </a:tr>
              <a:tr h="385104">
                <a:tc v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보정</a:t>
                      </a:r>
                      <a:endParaRPr sz="700" b="1" i="0" u="none" strike="noStrike" cap="none">
                        <a:solidFill>
                          <a:srgbClr val="0070C0"/>
                        </a:solidFill>
                        <a:latin typeface="Malgun Gothic"/>
                        <a:ea typeface="Malgun Gothic"/>
                        <a:cs typeface="Malgun Gothic"/>
                        <a:sym typeface="Malgun Gothic"/>
                      </a:endParaRPr>
                    </a:p>
                  </a:txBody>
                  <a:tcPr marL="0" marR="0" marT="0" marB="0" anchor="ctr">
                    <a:solidFill>
                      <a:srgbClr val="F1F2F9"/>
                    </a:solidFill>
                  </a:tcPr>
                </a:tc>
                <a:tc gridSpan="3">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60769" marR="60769" marT="33771" marB="33771" anchor="b">
                    <a:solidFill>
                      <a:schemeClr val="lt1"/>
                    </a:solidFill>
                  </a:tcPr>
                </a:tc>
                <a:tc hMerge="1">
                  <a:txBody>
                    <a:bodyPr/>
                    <a:lstStyle/>
                    <a:p>
                      <a:endParaRPr lang="ko-KR"/>
                    </a:p>
                  </a:txBody>
                  <a:tcPr/>
                </a:tc>
                <a:tc hMerge="1">
                  <a:txBody>
                    <a:bodyPr/>
                    <a:lstStyle/>
                    <a:p>
                      <a:endParaRPr lang="ko-KR"/>
                    </a:p>
                  </a:txBody>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tc>
                  <a:txBody>
                    <a:bodyPr/>
                    <a:lstStyle/>
                    <a:p>
                      <a:pPr marL="0" marR="0" lvl="0" indent="0" algn="ctr" rtl="0">
                        <a:spcBef>
                          <a:spcPts val="0"/>
                        </a:spcBef>
                        <a:spcAft>
                          <a:spcPts val="0"/>
                        </a:spcAft>
                        <a:buNone/>
                      </a:pPr>
                      <a:r>
                        <a:rPr lang="ko-KR" sz="700" b="1" u="none" strike="noStrike" cap="none">
                          <a:solidFill>
                            <a:srgbClr val="0070C0"/>
                          </a:solidFill>
                          <a:latin typeface="Malgun Gothic"/>
                          <a:ea typeface="Malgun Gothic"/>
                          <a:cs typeface="Malgun Gothic"/>
                          <a:sym typeface="Malgun Gothic"/>
                        </a:rPr>
                        <a:t>　</a:t>
                      </a:r>
                      <a:endParaRPr sz="700" b="1" i="0" u="none" strike="noStrike" cap="none">
                        <a:solidFill>
                          <a:srgbClr val="0070C0"/>
                        </a:solidFill>
                        <a:latin typeface="Malgun Gothic"/>
                        <a:ea typeface="Malgun Gothic"/>
                        <a:cs typeface="Malgun Gothic"/>
                        <a:sym typeface="Malgun Gothic"/>
                      </a:endParaRPr>
                    </a:p>
                  </a:txBody>
                  <a:tcPr marL="0" marR="0" marT="0" marB="0" anchor="b">
                    <a:solidFill>
                      <a:schemeClr val="lt1"/>
                    </a:solidFill>
                  </a:tcPr>
                </a:tc>
                <a:extLst>
                  <a:ext uri="{0D108BD9-81ED-4DB2-BD59-A6C34878D82A}">
                    <a16:rowId xmlns:a16="http://schemas.microsoft.com/office/drawing/2014/main" xmlns="" val="10010"/>
                  </a:ext>
                </a:extLst>
              </a:tr>
            </a:tbl>
          </a:graphicData>
        </a:graphic>
      </p:graphicFrame>
      <p:sp>
        <p:nvSpPr>
          <p:cNvPr id="980" name="Google Shape;980;p27"/>
          <p:cNvSpPr/>
          <p:nvPr/>
        </p:nvSpPr>
        <p:spPr>
          <a:xfrm>
            <a:off x="2487693" y="1647398"/>
            <a:ext cx="161204" cy="275956"/>
          </a:xfrm>
          <a:prstGeom prst="roundRect">
            <a:avLst>
              <a:gd name="adj" fmla="val 16667"/>
            </a:avLst>
          </a:prstGeom>
          <a:solidFill>
            <a:srgbClr val="7F7F7F"/>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81" name="Google Shape;981;p27"/>
          <p:cNvSpPr/>
          <p:nvPr/>
        </p:nvSpPr>
        <p:spPr>
          <a:xfrm>
            <a:off x="2487693" y="2042914"/>
            <a:ext cx="5819332" cy="275956"/>
          </a:xfrm>
          <a:prstGeom prst="roundRect">
            <a:avLst>
              <a:gd name="adj" fmla="val 16667"/>
            </a:avLst>
          </a:prstGeom>
          <a:solidFill>
            <a:srgbClr val="FFFF00"/>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82" name="Google Shape;982;p27"/>
          <p:cNvSpPr/>
          <p:nvPr/>
        </p:nvSpPr>
        <p:spPr>
          <a:xfrm>
            <a:off x="2811734" y="2422146"/>
            <a:ext cx="4466475" cy="276000"/>
          </a:xfrm>
          <a:prstGeom prst="roundRect">
            <a:avLst>
              <a:gd name="adj" fmla="val 16667"/>
            </a:avLst>
          </a:prstGeom>
          <a:solidFill>
            <a:srgbClr val="FFFF00"/>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83" name="Google Shape;983;p27"/>
          <p:cNvSpPr/>
          <p:nvPr/>
        </p:nvSpPr>
        <p:spPr>
          <a:xfrm>
            <a:off x="3351786" y="2808479"/>
            <a:ext cx="4279500" cy="276000"/>
          </a:xfrm>
          <a:prstGeom prst="roundRect">
            <a:avLst>
              <a:gd name="adj" fmla="val 16667"/>
            </a:avLst>
          </a:prstGeom>
          <a:solidFill>
            <a:srgbClr val="FFFF00"/>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84" name="Google Shape;984;p27"/>
          <p:cNvSpPr/>
          <p:nvPr/>
        </p:nvSpPr>
        <p:spPr>
          <a:xfrm>
            <a:off x="3783855" y="3198875"/>
            <a:ext cx="4015350" cy="276000"/>
          </a:xfrm>
          <a:prstGeom prst="roundRect">
            <a:avLst>
              <a:gd name="adj" fmla="val 16667"/>
            </a:avLst>
          </a:prstGeom>
          <a:solidFill>
            <a:srgbClr val="FFFF00"/>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85" name="Google Shape;985;p27"/>
          <p:cNvSpPr/>
          <p:nvPr/>
        </p:nvSpPr>
        <p:spPr>
          <a:xfrm>
            <a:off x="7278186" y="3575146"/>
            <a:ext cx="911925" cy="276000"/>
          </a:xfrm>
          <a:prstGeom prst="roundRect">
            <a:avLst>
              <a:gd name="adj" fmla="val 16667"/>
            </a:avLst>
          </a:prstGeom>
          <a:solidFill>
            <a:srgbClr val="FFFF00"/>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86" name="Google Shape;986;p27"/>
          <p:cNvSpPr/>
          <p:nvPr/>
        </p:nvSpPr>
        <p:spPr>
          <a:xfrm>
            <a:off x="7278203" y="3961708"/>
            <a:ext cx="892125" cy="276000"/>
          </a:xfrm>
          <a:prstGeom prst="roundRect">
            <a:avLst>
              <a:gd name="adj" fmla="val 16667"/>
            </a:avLst>
          </a:prstGeom>
          <a:solidFill>
            <a:srgbClr val="FFFF00"/>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87" name="Google Shape;987;p27"/>
          <p:cNvSpPr/>
          <p:nvPr/>
        </p:nvSpPr>
        <p:spPr>
          <a:xfrm>
            <a:off x="7278128" y="4348271"/>
            <a:ext cx="892125" cy="276000"/>
          </a:xfrm>
          <a:prstGeom prst="roundRect">
            <a:avLst>
              <a:gd name="adj" fmla="val 16667"/>
            </a:avLst>
          </a:prstGeom>
          <a:solidFill>
            <a:srgbClr val="FFFF00"/>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88" name="Google Shape;988;p27"/>
          <p:cNvSpPr/>
          <p:nvPr/>
        </p:nvSpPr>
        <p:spPr>
          <a:xfrm>
            <a:off x="7631294" y="4727521"/>
            <a:ext cx="545625" cy="276000"/>
          </a:xfrm>
          <a:prstGeom prst="roundRect">
            <a:avLst>
              <a:gd name="adj" fmla="val 16667"/>
            </a:avLst>
          </a:prstGeom>
          <a:solidFill>
            <a:srgbClr val="FFFF00"/>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89" name="Google Shape;989;p27"/>
          <p:cNvSpPr/>
          <p:nvPr/>
        </p:nvSpPr>
        <p:spPr>
          <a:xfrm>
            <a:off x="2487695" y="2042917"/>
            <a:ext cx="4165425" cy="276000"/>
          </a:xfrm>
          <a:prstGeom prst="roundRect">
            <a:avLst>
              <a:gd name="adj" fmla="val 16667"/>
            </a:avLst>
          </a:prstGeom>
          <a:solidFill>
            <a:srgbClr val="7F7F7F"/>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90" name="Google Shape;990;p27"/>
          <p:cNvSpPr/>
          <p:nvPr/>
        </p:nvSpPr>
        <p:spPr>
          <a:xfrm>
            <a:off x="2811734" y="2422146"/>
            <a:ext cx="3841425" cy="276000"/>
          </a:xfrm>
          <a:prstGeom prst="roundRect">
            <a:avLst>
              <a:gd name="adj" fmla="val 16667"/>
            </a:avLst>
          </a:prstGeom>
          <a:solidFill>
            <a:srgbClr val="7F7F7F"/>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91" name="Google Shape;991;p27"/>
          <p:cNvSpPr/>
          <p:nvPr/>
        </p:nvSpPr>
        <p:spPr>
          <a:xfrm>
            <a:off x="3351788" y="2808479"/>
            <a:ext cx="3301425" cy="276000"/>
          </a:xfrm>
          <a:prstGeom prst="roundRect">
            <a:avLst>
              <a:gd name="adj" fmla="val 16667"/>
            </a:avLst>
          </a:prstGeom>
          <a:solidFill>
            <a:srgbClr val="7F7F7F"/>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992" name="Google Shape;992;p27"/>
          <p:cNvSpPr/>
          <p:nvPr/>
        </p:nvSpPr>
        <p:spPr>
          <a:xfrm>
            <a:off x="3778509" y="3211458"/>
            <a:ext cx="2874825" cy="276000"/>
          </a:xfrm>
          <a:prstGeom prst="roundRect">
            <a:avLst>
              <a:gd name="adj" fmla="val 16667"/>
            </a:avLst>
          </a:prstGeom>
          <a:solidFill>
            <a:srgbClr val="7F7F7F"/>
          </a:soli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Tree>
    <p:extLst>
      <p:ext uri="{BB962C8B-B14F-4D97-AF65-F5344CB8AC3E}">
        <p14:creationId xmlns:p14="http://schemas.microsoft.com/office/powerpoint/2010/main" val="76231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 xmlns:a16="http://schemas.microsoft.com/office/drawing/2014/main" id="{82AE4F48-9F86-4D2E-8193-B2DA9ACE1C1C}"/>
              </a:ext>
            </a:extLst>
          </p:cNvPr>
          <p:cNvPicPr>
            <a:picLocks noChangeAspect="1"/>
          </p:cNvPicPr>
          <p:nvPr/>
        </p:nvPicPr>
        <p:blipFill>
          <a:blip r:embed="rId2"/>
          <a:stretch>
            <a:fillRect/>
          </a:stretch>
        </p:blipFill>
        <p:spPr>
          <a:xfrm>
            <a:off x="644760" y="1396213"/>
            <a:ext cx="3855232" cy="3542200"/>
          </a:xfrm>
          <a:prstGeom prst="rect">
            <a:avLst/>
          </a:prstGeom>
        </p:spPr>
      </p:pic>
      <p:pic>
        <p:nvPicPr>
          <p:cNvPr id="32" name="Picture 11">
            <a:extLst>
              <a:ext uri="{FF2B5EF4-FFF2-40B4-BE49-F238E27FC236}">
                <a16:creationId xmlns="" xmlns:a16="http://schemas.microsoft.com/office/drawing/2014/main" id="{0AE63824-95E7-4F0D-946F-62F9F33EDE0B}"/>
              </a:ext>
            </a:extLst>
          </p:cNvPr>
          <p:cNvPicPr>
            <a:picLocks noChangeAspect="1" noChangeArrowheads="1"/>
          </p:cNvPicPr>
          <p:nvPr/>
        </p:nvPicPr>
        <p:blipFill rotWithShape="1">
          <a:blip r:embed="rId3" cstate="print"/>
          <a:srcRect r="87515" b="79167"/>
          <a:stretch/>
        </p:blipFill>
        <p:spPr bwMode="auto">
          <a:xfrm>
            <a:off x="4505255" y="2057411"/>
            <a:ext cx="2592287" cy="2400266"/>
          </a:xfrm>
          <a:prstGeom prst="rect">
            <a:avLst/>
          </a:prstGeom>
          <a:noFill/>
          <a:ln w="9525">
            <a:noFill/>
            <a:miter lim="800000"/>
            <a:headEnd/>
            <a:tailEnd/>
          </a:ln>
        </p:spPr>
      </p:pic>
      <p:sp>
        <p:nvSpPr>
          <p:cNvPr id="33" name="직사각형 32">
            <a:extLst>
              <a:ext uri="{FF2B5EF4-FFF2-40B4-BE49-F238E27FC236}">
                <a16:creationId xmlns="" xmlns:a16="http://schemas.microsoft.com/office/drawing/2014/main" id="{C828C9B8-0933-4C09-AF3E-9E788BD22334}"/>
              </a:ext>
            </a:extLst>
          </p:cNvPr>
          <p:cNvSpPr/>
          <p:nvPr/>
        </p:nvSpPr>
        <p:spPr>
          <a:xfrm>
            <a:off x="4927384" y="3337553"/>
            <a:ext cx="158417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4" name="직사각형 33">
            <a:extLst>
              <a:ext uri="{FF2B5EF4-FFF2-40B4-BE49-F238E27FC236}">
                <a16:creationId xmlns="" xmlns:a16="http://schemas.microsoft.com/office/drawing/2014/main" id="{DFC61C90-8259-4340-950A-A790562C7C19}"/>
              </a:ext>
            </a:extLst>
          </p:cNvPr>
          <p:cNvSpPr/>
          <p:nvPr/>
        </p:nvSpPr>
        <p:spPr>
          <a:xfrm>
            <a:off x="2123728" y="1545907"/>
            <a:ext cx="1224136" cy="271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pic>
        <p:nvPicPr>
          <p:cNvPr id="35" name="Picture 11">
            <a:extLst>
              <a:ext uri="{FF2B5EF4-FFF2-40B4-BE49-F238E27FC236}">
                <a16:creationId xmlns="" xmlns:a16="http://schemas.microsoft.com/office/drawing/2014/main" id="{7C48440D-E341-4CF5-A413-EC6662BC1C99}"/>
              </a:ext>
            </a:extLst>
          </p:cNvPr>
          <p:cNvPicPr>
            <a:picLocks noChangeAspect="1" noChangeArrowheads="1"/>
          </p:cNvPicPr>
          <p:nvPr/>
        </p:nvPicPr>
        <p:blipFill rotWithShape="1">
          <a:blip r:embed="rId3" cstate="print"/>
          <a:srcRect l="14565" t="1389" r="76766" b="77778"/>
          <a:stretch/>
        </p:blipFill>
        <p:spPr bwMode="auto">
          <a:xfrm>
            <a:off x="6732240" y="2217430"/>
            <a:ext cx="1800200" cy="2400264"/>
          </a:xfrm>
          <a:prstGeom prst="rect">
            <a:avLst/>
          </a:prstGeom>
          <a:noFill/>
          <a:ln w="9525">
            <a:noFill/>
            <a:miter lim="800000"/>
            <a:headEnd/>
            <a:tailEnd/>
          </a:ln>
        </p:spPr>
      </p:pic>
      <p:sp>
        <p:nvSpPr>
          <p:cNvPr id="36" name="직사각형 35">
            <a:extLst>
              <a:ext uri="{FF2B5EF4-FFF2-40B4-BE49-F238E27FC236}">
                <a16:creationId xmlns="" xmlns:a16="http://schemas.microsoft.com/office/drawing/2014/main" id="{D3078CEF-F07A-4D60-BF98-BE3221D77D72}"/>
              </a:ext>
            </a:extLst>
          </p:cNvPr>
          <p:cNvSpPr/>
          <p:nvPr/>
        </p:nvSpPr>
        <p:spPr>
          <a:xfrm>
            <a:off x="6798676" y="2897502"/>
            <a:ext cx="1584176"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7" name="직사각형 36">
            <a:extLst>
              <a:ext uri="{FF2B5EF4-FFF2-40B4-BE49-F238E27FC236}">
                <a16:creationId xmlns="" xmlns:a16="http://schemas.microsoft.com/office/drawing/2014/main" id="{4961F0B2-72B1-4D51-B053-765872551695}"/>
              </a:ext>
            </a:extLst>
          </p:cNvPr>
          <p:cNvSpPr/>
          <p:nvPr/>
        </p:nvSpPr>
        <p:spPr>
          <a:xfrm flipH="1">
            <a:off x="5043394" y="2421498"/>
            <a:ext cx="253946" cy="80008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8" name="직사각형 37">
            <a:extLst>
              <a:ext uri="{FF2B5EF4-FFF2-40B4-BE49-F238E27FC236}">
                <a16:creationId xmlns="" xmlns:a16="http://schemas.microsoft.com/office/drawing/2014/main" id="{4CADF766-C2C7-4D67-BBFC-6E24397462A1}"/>
              </a:ext>
            </a:extLst>
          </p:cNvPr>
          <p:cNvSpPr/>
          <p:nvPr/>
        </p:nvSpPr>
        <p:spPr>
          <a:xfrm flipH="1">
            <a:off x="5559076" y="2457456"/>
            <a:ext cx="253946" cy="80008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9" name="직사각형 38">
            <a:extLst>
              <a:ext uri="{FF2B5EF4-FFF2-40B4-BE49-F238E27FC236}">
                <a16:creationId xmlns="" xmlns:a16="http://schemas.microsoft.com/office/drawing/2014/main" id="{8761A623-9917-419C-A075-FD9492D0D05C}"/>
              </a:ext>
            </a:extLst>
          </p:cNvPr>
          <p:cNvSpPr/>
          <p:nvPr/>
        </p:nvSpPr>
        <p:spPr>
          <a:xfrm flipH="1">
            <a:off x="5957249" y="2326536"/>
            <a:ext cx="253946" cy="95475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0" name="직사각형 39">
            <a:extLst>
              <a:ext uri="{FF2B5EF4-FFF2-40B4-BE49-F238E27FC236}">
                <a16:creationId xmlns="" xmlns:a16="http://schemas.microsoft.com/office/drawing/2014/main" id="{2864F135-D81D-4BEC-AF9E-7BCB27FC4535}"/>
              </a:ext>
            </a:extLst>
          </p:cNvPr>
          <p:cNvSpPr/>
          <p:nvPr/>
        </p:nvSpPr>
        <p:spPr>
          <a:xfrm flipH="1">
            <a:off x="7097542" y="3417957"/>
            <a:ext cx="243963" cy="59966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1" name="직사각형 40">
            <a:extLst>
              <a:ext uri="{FF2B5EF4-FFF2-40B4-BE49-F238E27FC236}">
                <a16:creationId xmlns="" xmlns:a16="http://schemas.microsoft.com/office/drawing/2014/main" id="{F957E964-B485-4706-88EE-186857C1AAD0}"/>
              </a:ext>
            </a:extLst>
          </p:cNvPr>
          <p:cNvSpPr/>
          <p:nvPr/>
        </p:nvSpPr>
        <p:spPr>
          <a:xfrm flipH="1">
            <a:off x="7197945" y="2412264"/>
            <a:ext cx="160118" cy="59966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2" name="직사각형 41">
            <a:extLst>
              <a:ext uri="{FF2B5EF4-FFF2-40B4-BE49-F238E27FC236}">
                <a16:creationId xmlns="" xmlns:a16="http://schemas.microsoft.com/office/drawing/2014/main" id="{27211372-9FD4-4084-8EA1-878EF2C9BB9B}"/>
              </a:ext>
            </a:extLst>
          </p:cNvPr>
          <p:cNvSpPr/>
          <p:nvPr/>
        </p:nvSpPr>
        <p:spPr>
          <a:xfrm flipH="1">
            <a:off x="7838124" y="2412264"/>
            <a:ext cx="160118" cy="59966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3" name="직사각형 42">
            <a:extLst>
              <a:ext uri="{FF2B5EF4-FFF2-40B4-BE49-F238E27FC236}">
                <a16:creationId xmlns="" xmlns:a16="http://schemas.microsoft.com/office/drawing/2014/main" id="{48FA57DB-7BBE-4CEA-9327-BD22EB363A88}"/>
              </a:ext>
            </a:extLst>
          </p:cNvPr>
          <p:cNvSpPr/>
          <p:nvPr/>
        </p:nvSpPr>
        <p:spPr>
          <a:xfrm>
            <a:off x="4932041" y="1382903"/>
            <a:ext cx="1545369" cy="378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latin typeface="나눔고딕" pitchFamily="50" charset="-127"/>
                <a:ea typeface="나눔고딕" pitchFamily="50" charset="-127"/>
              </a:rPr>
              <a:t>커널</a:t>
            </a:r>
            <a:endParaRPr lang="ko-KR" altLang="en-US" sz="1400" dirty="0">
              <a:solidFill>
                <a:schemeClr val="tx1"/>
              </a:solidFill>
              <a:latin typeface="나눔고딕" pitchFamily="50" charset="-127"/>
              <a:ea typeface="나눔고딕" pitchFamily="50" charset="-127"/>
            </a:endParaRPr>
          </a:p>
        </p:txBody>
      </p:sp>
      <p:sp>
        <p:nvSpPr>
          <p:cNvPr id="44" name="왼쪽 중괄호 43">
            <a:extLst>
              <a:ext uri="{FF2B5EF4-FFF2-40B4-BE49-F238E27FC236}">
                <a16:creationId xmlns="" xmlns:a16="http://schemas.microsoft.com/office/drawing/2014/main" id="{719AEE92-03E9-4AB2-B457-E922E5F9F7FD}"/>
              </a:ext>
            </a:extLst>
          </p:cNvPr>
          <p:cNvSpPr/>
          <p:nvPr/>
        </p:nvSpPr>
        <p:spPr>
          <a:xfrm>
            <a:off x="4860032" y="1382902"/>
            <a:ext cx="94042" cy="378219"/>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고딕" pitchFamily="50" charset="-127"/>
              <a:ea typeface="나눔고딕" pitchFamily="50" charset="-127"/>
            </a:endParaRPr>
          </a:p>
        </p:txBody>
      </p:sp>
      <p:sp>
        <p:nvSpPr>
          <p:cNvPr id="45" name="TextBox 44">
            <a:extLst>
              <a:ext uri="{FF2B5EF4-FFF2-40B4-BE49-F238E27FC236}">
                <a16:creationId xmlns="" xmlns:a16="http://schemas.microsoft.com/office/drawing/2014/main" id="{EE1C0B11-CF69-4B7B-9CE3-B5D6ECF4902C}"/>
              </a:ext>
            </a:extLst>
          </p:cNvPr>
          <p:cNvSpPr txBox="1"/>
          <p:nvPr/>
        </p:nvSpPr>
        <p:spPr>
          <a:xfrm>
            <a:off x="4570472" y="1416213"/>
            <a:ext cx="405640" cy="276999"/>
          </a:xfrm>
          <a:prstGeom prst="rect">
            <a:avLst/>
          </a:prstGeom>
          <a:noFill/>
        </p:spPr>
        <p:txBody>
          <a:bodyPr wrap="square" rtlCol="0">
            <a:spAutoFit/>
          </a:bodyPr>
          <a:lstStyle/>
          <a:p>
            <a:r>
              <a:rPr lang="en-US" altLang="ko-KR" sz="1200" dirty="0">
                <a:latin typeface="나눔고딕" pitchFamily="50" charset="-127"/>
                <a:ea typeface="나눔고딕" pitchFamily="50" charset="-127"/>
              </a:rPr>
              <a:t>21</a:t>
            </a:r>
            <a:endParaRPr lang="ko-KR" altLang="en-US" sz="1200" dirty="0">
              <a:latin typeface="나눔고딕" pitchFamily="50" charset="-127"/>
              <a:ea typeface="나눔고딕" pitchFamily="50" charset="-127"/>
            </a:endParaRPr>
          </a:p>
        </p:txBody>
      </p:sp>
      <p:sp>
        <p:nvSpPr>
          <p:cNvPr id="46" name="왼쪽 중괄호 45">
            <a:extLst>
              <a:ext uri="{FF2B5EF4-FFF2-40B4-BE49-F238E27FC236}">
                <a16:creationId xmlns="" xmlns:a16="http://schemas.microsoft.com/office/drawing/2014/main" id="{D2763795-5EDB-45C4-BB4F-CA1E9649F84E}"/>
              </a:ext>
            </a:extLst>
          </p:cNvPr>
          <p:cNvSpPr/>
          <p:nvPr/>
        </p:nvSpPr>
        <p:spPr>
          <a:xfrm rot="16200000">
            <a:off x="5572840" y="1096576"/>
            <a:ext cx="263772" cy="154537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고딕" pitchFamily="50" charset="-127"/>
              <a:ea typeface="나눔고딕" pitchFamily="50" charset="-127"/>
            </a:endParaRPr>
          </a:p>
        </p:txBody>
      </p:sp>
      <p:sp>
        <p:nvSpPr>
          <p:cNvPr id="47" name="TextBox 46">
            <a:extLst>
              <a:ext uri="{FF2B5EF4-FFF2-40B4-BE49-F238E27FC236}">
                <a16:creationId xmlns="" xmlns:a16="http://schemas.microsoft.com/office/drawing/2014/main" id="{A3AD778D-8D63-4729-BD88-BB11F80C2726}"/>
              </a:ext>
            </a:extLst>
          </p:cNvPr>
          <p:cNvSpPr txBox="1"/>
          <p:nvPr/>
        </p:nvSpPr>
        <p:spPr>
          <a:xfrm>
            <a:off x="5508105" y="1977403"/>
            <a:ext cx="422737" cy="276999"/>
          </a:xfrm>
          <a:prstGeom prst="rect">
            <a:avLst/>
          </a:prstGeom>
          <a:noFill/>
        </p:spPr>
        <p:txBody>
          <a:bodyPr wrap="square" rtlCol="0">
            <a:spAutoFit/>
          </a:bodyPr>
          <a:lstStyle/>
          <a:p>
            <a:r>
              <a:rPr lang="en-US" altLang="ko-KR" sz="1200" dirty="0">
                <a:latin typeface="나눔고딕" pitchFamily="50" charset="-127"/>
                <a:ea typeface="나눔고딕" pitchFamily="50" charset="-127"/>
              </a:rPr>
              <a:t>64</a:t>
            </a:r>
            <a:endParaRPr lang="ko-KR" altLang="en-US" sz="1200" dirty="0">
              <a:latin typeface="나눔고딕" pitchFamily="50" charset="-127"/>
              <a:ea typeface="나눔고딕" pitchFamily="50" charset="-127"/>
            </a:endParaRPr>
          </a:p>
        </p:txBody>
      </p:sp>
      <p:sp>
        <p:nvSpPr>
          <p:cNvPr id="48" name="직사각형 47">
            <a:extLst>
              <a:ext uri="{FF2B5EF4-FFF2-40B4-BE49-F238E27FC236}">
                <a16:creationId xmlns="" xmlns:a16="http://schemas.microsoft.com/office/drawing/2014/main" id="{58EFCFBD-DA7D-42D2-A5CA-CA5D10AC3260}"/>
              </a:ext>
            </a:extLst>
          </p:cNvPr>
          <p:cNvSpPr/>
          <p:nvPr/>
        </p:nvSpPr>
        <p:spPr>
          <a:xfrm>
            <a:off x="4661105" y="4777714"/>
            <a:ext cx="3855231" cy="3252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1400" dirty="0">
                <a:latin typeface="나눔고딕" pitchFamily="50" charset="-127"/>
                <a:ea typeface="나눔고딕" pitchFamily="50" charset="-127"/>
              </a:rPr>
              <a:t>문자의 세로 방향 특성 추출</a:t>
            </a:r>
          </a:p>
        </p:txBody>
      </p:sp>
      <p:sp>
        <p:nvSpPr>
          <p:cNvPr id="26" name="직사각형 25"/>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27" name="TextBox 26"/>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28" name="TextBox 27"/>
          <p:cNvSpPr txBox="1"/>
          <p:nvPr/>
        </p:nvSpPr>
        <p:spPr>
          <a:xfrm>
            <a:off x="1115616" y="409228"/>
            <a:ext cx="1763624"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인식모델</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2642213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그림 29">
            <a:extLst>
              <a:ext uri="{FF2B5EF4-FFF2-40B4-BE49-F238E27FC236}">
                <a16:creationId xmlns="" xmlns:a16="http://schemas.microsoft.com/office/drawing/2014/main" id="{82AE4F48-9F86-4D2E-8193-B2DA9ACE1C1C}"/>
              </a:ext>
            </a:extLst>
          </p:cNvPr>
          <p:cNvPicPr>
            <a:picLocks noChangeAspect="1"/>
          </p:cNvPicPr>
          <p:nvPr/>
        </p:nvPicPr>
        <p:blipFill>
          <a:blip r:embed="rId2"/>
          <a:stretch>
            <a:fillRect/>
          </a:stretch>
        </p:blipFill>
        <p:spPr>
          <a:xfrm>
            <a:off x="644760" y="1396213"/>
            <a:ext cx="3855232" cy="3542200"/>
          </a:xfrm>
          <a:prstGeom prst="rect">
            <a:avLst/>
          </a:prstGeom>
        </p:spPr>
      </p:pic>
      <p:pic>
        <p:nvPicPr>
          <p:cNvPr id="31" name="Picture 11">
            <a:extLst>
              <a:ext uri="{FF2B5EF4-FFF2-40B4-BE49-F238E27FC236}">
                <a16:creationId xmlns="" xmlns:a16="http://schemas.microsoft.com/office/drawing/2014/main" id="{0AE63824-95E7-4F0D-946F-62F9F33EDE0B}"/>
              </a:ext>
            </a:extLst>
          </p:cNvPr>
          <p:cNvPicPr>
            <a:picLocks noChangeAspect="1" noChangeArrowheads="1"/>
          </p:cNvPicPr>
          <p:nvPr/>
        </p:nvPicPr>
        <p:blipFill rotWithShape="1">
          <a:blip r:embed="rId3" cstate="print"/>
          <a:srcRect l="1921" r="89596" b="79167"/>
          <a:stretch/>
        </p:blipFill>
        <p:spPr bwMode="auto">
          <a:xfrm>
            <a:off x="4826832" y="2217429"/>
            <a:ext cx="1761392" cy="2400266"/>
          </a:xfrm>
          <a:prstGeom prst="rect">
            <a:avLst/>
          </a:prstGeom>
          <a:noFill/>
          <a:ln w="9525">
            <a:noFill/>
            <a:miter lim="800000"/>
            <a:headEnd/>
            <a:tailEnd/>
          </a:ln>
        </p:spPr>
      </p:pic>
      <p:sp>
        <p:nvSpPr>
          <p:cNvPr id="32" name="직사각형 31">
            <a:extLst>
              <a:ext uri="{FF2B5EF4-FFF2-40B4-BE49-F238E27FC236}">
                <a16:creationId xmlns="" xmlns:a16="http://schemas.microsoft.com/office/drawing/2014/main" id="{C828C9B8-0933-4C09-AF3E-9E788BD22334}"/>
              </a:ext>
            </a:extLst>
          </p:cNvPr>
          <p:cNvSpPr/>
          <p:nvPr/>
        </p:nvSpPr>
        <p:spPr>
          <a:xfrm rot="5400000">
            <a:off x="5240075" y="2933508"/>
            <a:ext cx="176019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3" name="직사각형 32">
            <a:extLst>
              <a:ext uri="{FF2B5EF4-FFF2-40B4-BE49-F238E27FC236}">
                <a16:creationId xmlns="" xmlns:a16="http://schemas.microsoft.com/office/drawing/2014/main" id="{DFC61C90-8259-4340-950A-A790562C7C19}"/>
              </a:ext>
            </a:extLst>
          </p:cNvPr>
          <p:cNvSpPr/>
          <p:nvPr/>
        </p:nvSpPr>
        <p:spPr>
          <a:xfrm>
            <a:off x="2123728" y="2217429"/>
            <a:ext cx="1224136" cy="271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pic>
        <p:nvPicPr>
          <p:cNvPr id="34" name="Picture 11">
            <a:extLst>
              <a:ext uri="{FF2B5EF4-FFF2-40B4-BE49-F238E27FC236}">
                <a16:creationId xmlns="" xmlns:a16="http://schemas.microsoft.com/office/drawing/2014/main" id="{9E224CC3-5B7A-4B3F-8415-45CF4422FBE1}"/>
              </a:ext>
            </a:extLst>
          </p:cNvPr>
          <p:cNvPicPr>
            <a:picLocks noChangeAspect="1" noChangeArrowheads="1"/>
          </p:cNvPicPr>
          <p:nvPr/>
        </p:nvPicPr>
        <p:blipFill rotWithShape="1">
          <a:blip r:embed="rId3" cstate="print"/>
          <a:srcRect l="26875" r="64642" b="79167"/>
          <a:stretch/>
        </p:blipFill>
        <p:spPr bwMode="auto">
          <a:xfrm>
            <a:off x="6695801" y="2217429"/>
            <a:ext cx="1761392" cy="2400266"/>
          </a:xfrm>
          <a:prstGeom prst="rect">
            <a:avLst/>
          </a:prstGeom>
          <a:noFill/>
          <a:ln w="9525">
            <a:noFill/>
            <a:miter lim="800000"/>
            <a:headEnd/>
            <a:tailEnd/>
          </a:ln>
        </p:spPr>
      </p:pic>
      <p:sp>
        <p:nvSpPr>
          <p:cNvPr id="35" name="직사각형 34">
            <a:extLst>
              <a:ext uri="{FF2B5EF4-FFF2-40B4-BE49-F238E27FC236}">
                <a16:creationId xmlns="" xmlns:a16="http://schemas.microsoft.com/office/drawing/2014/main" id="{9D112405-D3F1-4E24-9BE3-89CEF8FF584F}"/>
              </a:ext>
            </a:extLst>
          </p:cNvPr>
          <p:cNvSpPr/>
          <p:nvPr/>
        </p:nvSpPr>
        <p:spPr>
          <a:xfrm rot="5400000">
            <a:off x="7112282" y="2933508"/>
            <a:ext cx="176019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6" name="직사각형 35">
            <a:extLst>
              <a:ext uri="{FF2B5EF4-FFF2-40B4-BE49-F238E27FC236}">
                <a16:creationId xmlns="" xmlns:a16="http://schemas.microsoft.com/office/drawing/2014/main" id="{D7F92FA4-40C4-47FA-86FA-C34F16B6F08C}"/>
              </a:ext>
            </a:extLst>
          </p:cNvPr>
          <p:cNvSpPr/>
          <p:nvPr/>
        </p:nvSpPr>
        <p:spPr>
          <a:xfrm flipH="1">
            <a:off x="4948682" y="2617473"/>
            <a:ext cx="847455" cy="1600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7" name="직사각형 36">
            <a:extLst>
              <a:ext uri="{FF2B5EF4-FFF2-40B4-BE49-F238E27FC236}">
                <a16:creationId xmlns="" xmlns:a16="http://schemas.microsoft.com/office/drawing/2014/main" id="{B33265B0-3DFD-40A7-AC3B-0EFC932BFE47}"/>
              </a:ext>
            </a:extLst>
          </p:cNvPr>
          <p:cNvSpPr/>
          <p:nvPr/>
        </p:nvSpPr>
        <p:spPr>
          <a:xfrm flipH="1">
            <a:off x="4948682" y="3204515"/>
            <a:ext cx="847455" cy="1600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8" name="직사각형 37">
            <a:extLst>
              <a:ext uri="{FF2B5EF4-FFF2-40B4-BE49-F238E27FC236}">
                <a16:creationId xmlns="" xmlns:a16="http://schemas.microsoft.com/office/drawing/2014/main" id="{1B980225-8B63-4F1B-BAA6-05C5488C4046}"/>
              </a:ext>
            </a:extLst>
          </p:cNvPr>
          <p:cNvSpPr/>
          <p:nvPr/>
        </p:nvSpPr>
        <p:spPr>
          <a:xfrm flipH="1">
            <a:off x="5991990" y="2944845"/>
            <a:ext cx="452219" cy="15268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9" name="직사각형 38">
            <a:extLst>
              <a:ext uri="{FF2B5EF4-FFF2-40B4-BE49-F238E27FC236}">
                <a16:creationId xmlns="" xmlns:a16="http://schemas.microsoft.com/office/drawing/2014/main" id="{E4A5E4AC-C4E2-4818-99EC-A90B51E12048}"/>
              </a:ext>
            </a:extLst>
          </p:cNvPr>
          <p:cNvSpPr/>
          <p:nvPr/>
        </p:nvSpPr>
        <p:spPr>
          <a:xfrm flipH="1">
            <a:off x="5109379" y="3501239"/>
            <a:ext cx="1046797" cy="15268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0" name="직사각형 39">
            <a:extLst>
              <a:ext uri="{FF2B5EF4-FFF2-40B4-BE49-F238E27FC236}">
                <a16:creationId xmlns="" xmlns:a16="http://schemas.microsoft.com/office/drawing/2014/main" id="{DE9CD67E-9E79-4351-9B09-617139A352DA}"/>
              </a:ext>
            </a:extLst>
          </p:cNvPr>
          <p:cNvSpPr/>
          <p:nvPr/>
        </p:nvSpPr>
        <p:spPr>
          <a:xfrm flipH="1">
            <a:off x="6927815" y="2701149"/>
            <a:ext cx="884545" cy="1563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1" name="직사각형 40">
            <a:extLst>
              <a:ext uri="{FF2B5EF4-FFF2-40B4-BE49-F238E27FC236}">
                <a16:creationId xmlns="" xmlns:a16="http://schemas.microsoft.com/office/drawing/2014/main" id="{C42F503A-7EB2-4ADD-B84E-52C2050EDC6F}"/>
              </a:ext>
            </a:extLst>
          </p:cNvPr>
          <p:cNvSpPr/>
          <p:nvPr/>
        </p:nvSpPr>
        <p:spPr>
          <a:xfrm flipH="1">
            <a:off x="6915065" y="3359164"/>
            <a:ext cx="897295" cy="21841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2" name="직사각형 41">
            <a:extLst>
              <a:ext uri="{FF2B5EF4-FFF2-40B4-BE49-F238E27FC236}">
                <a16:creationId xmlns="" xmlns:a16="http://schemas.microsoft.com/office/drawing/2014/main" id="{A3F8B09A-78F1-4BC8-A1DB-1277DF43137B}"/>
              </a:ext>
            </a:extLst>
          </p:cNvPr>
          <p:cNvSpPr/>
          <p:nvPr/>
        </p:nvSpPr>
        <p:spPr>
          <a:xfrm flipH="1">
            <a:off x="7349419" y="3981292"/>
            <a:ext cx="925878" cy="1563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3" name="직사각형 42">
            <a:extLst>
              <a:ext uri="{FF2B5EF4-FFF2-40B4-BE49-F238E27FC236}">
                <a16:creationId xmlns="" xmlns:a16="http://schemas.microsoft.com/office/drawing/2014/main" id="{BB187BA1-43EE-4B82-9092-14FC76725D32}"/>
              </a:ext>
            </a:extLst>
          </p:cNvPr>
          <p:cNvSpPr/>
          <p:nvPr/>
        </p:nvSpPr>
        <p:spPr>
          <a:xfrm flipH="1">
            <a:off x="7668344" y="2828301"/>
            <a:ext cx="462940" cy="1892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4" name="직사각형 43">
            <a:extLst>
              <a:ext uri="{FF2B5EF4-FFF2-40B4-BE49-F238E27FC236}">
                <a16:creationId xmlns="" xmlns:a16="http://schemas.microsoft.com/office/drawing/2014/main" id="{C280C32E-0B5F-49AF-AFD9-D70ECCA8122E}"/>
              </a:ext>
            </a:extLst>
          </p:cNvPr>
          <p:cNvSpPr/>
          <p:nvPr/>
        </p:nvSpPr>
        <p:spPr>
          <a:xfrm flipH="1">
            <a:off x="7668344" y="3170365"/>
            <a:ext cx="462940" cy="1892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6" name="직사각형 45">
            <a:extLst>
              <a:ext uri="{FF2B5EF4-FFF2-40B4-BE49-F238E27FC236}">
                <a16:creationId xmlns="" xmlns:a16="http://schemas.microsoft.com/office/drawing/2014/main" id="{7FF95220-34DE-4905-9067-5377F864E434}"/>
              </a:ext>
            </a:extLst>
          </p:cNvPr>
          <p:cNvSpPr/>
          <p:nvPr/>
        </p:nvSpPr>
        <p:spPr>
          <a:xfrm>
            <a:off x="5170529" y="716112"/>
            <a:ext cx="342000" cy="14752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latin typeface="나눔고딕" pitchFamily="50" charset="-127"/>
                <a:ea typeface="나눔고딕" pitchFamily="50" charset="-127"/>
              </a:rPr>
              <a:t>커</a:t>
            </a:r>
            <a:endParaRPr lang="en-US" altLang="ko-KR" sz="1200" dirty="0">
              <a:solidFill>
                <a:schemeClr val="tx1"/>
              </a:solidFill>
              <a:latin typeface="나눔고딕" pitchFamily="50" charset="-127"/>
              <a:ea typeface="나눔고딕" pitchFamily="50" charset="-127"/>
            </a:endParaRPr>
          </a:p>
          <a:p>
            <a:pPr algn="ctr"/>
            <a:r>
              <a:rPr lang="ko-KR" altLang="en-US" sz="1200" dirty="0">
                <a:solidFill>
                  <a:schemeClr val="tx1"/>
                </a:solidFill>
                <a:latin typeface="나눔고딕" pitchFamily="50" charset="-127"/>
                <a:ea typeface="나눔고딕" pitchFamily="50" charset="-127"/>
              </a:rPr>
              <a:t>널</a:t>
            </a:r>
          </a:p>
        </p:txBody>
      </p:sp>
      <p:sp>
        <p:nvSpPr>
          <p:cNvPr id="47" name="왼쪽 중괄호 46">
            <a:extLst>
              <a:ext uri="{FF2B5EF4-FFF2-40B4-BE49-F238E27FC236}">
                <a16:creationId xmlns="" xmlns:a16="http://schemas.microsoft.com/office/drawing/2014/main" id="{6A9F2325-BD97-4F5F-AB18-A83D41DC5997}"/>
              </a:ext>
            </a:extLst>
          </p:cNvPr>
          <p:cNvSpPr/>
          <p:nvPr/>
        </p:nvSpPr>
        <p:spPr>
          <a:xfrm>
            <a:off x="4970849" y="716112"/>
            <a:ext cx="199681" cy="1475271"/>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고딕" pitchFamily="50" charset="-127"/>
              <a:ea typeface="나눔고딕" pitchFamily="50" charset="-127"/>
            </a:endParaRPr>
          </a:p>
        </p:txBody>
      </p:sp>
      <p:sp>
        <p:nvSpPr>
          <p:cNvPr id="48" name="TextBox 47">
            <a:extLst>
              <a:ext uri="{FF2B5EF4-FFF2-40B4-BE49-F238E27FC236}">
                <a16:creationId xmlns="" xmlns:a16="http://schemas.microsoft.com/office/drawing/2014/main" id="{A48DFC1C-8319-47E6-8BE6-DE89322E1A22}"/>
              </a:ext>
            </a:extLst>
          </p:cNvPr>
          <p:cNvSpPr txBox="1"/>
          <p:nvPr/>
        </p:nvSpPr>
        <p:spPr>
          <a:xfrm>
            <a:off x="5168488" y="2263030"/>
            <a:ext cx="405640" cy="276999"/>
          </a:xfrm>
          <a:prstGeom prst="rect">
            <a:avLst/>
          </a:prstGeom>
          <a:noFill/>
        </p:spPr>
        <p:txBody>
          <a:bodyPr wrap="square" rtlCol="0">
            <a:spAutoFit/>
          </a:bodyPr>
          <a:lstStyle/>
          <a:p>
            <a:r>
              <a:rPr lang="en-US" altLang="ko-KR" sz="1200" dirty="0">
                <a:latin typeface="나눔고딕" pitchFamily="50" charset="-127"/>
                <a:ea typeface="나눔고딕" pitchFamily="50" charset="-127"/>
              </a:rPr>
              <a:t>21</a:t>
            </a:r>
            <a:endParaRPr lang="ko-KR" altLang="en-US" sz="1200" dirty="0">
              <a:latin typeface="나눔고딕" pitchFamily="50" charset="-127"/>
              <a:ea typeface="나눔고딕" pitchFamily="50" charset="-127"/>
            </a:endParaRPr>
          </a:p>
        </p:txBody>
      </p:sp>
      <p:sp>
        <p:nvSpPr>
          <p:cNvPr id="49" name="왼쪽 중괄호 48">
            <a:extLst>
              <a:ext uri="{FF2B5EF4-FFF2-40B4-BE49-F238E27FC236}">
                <a16:creationId xmlns="" xmlns:a16="http://schemas.microsoft.com/office/drawing/2014/main" id="{3525A700-9574-42FE-811E-9CA86E44A227}"/>
              </a:ext>
            </a:extLst>
          </p:cNvPr>
          <p:cNvSpPr/>
          <p:nvPr/>
        </p:nvSpPr>
        <p:spPr>
          <a:xfrm rot="16200000">
            <a:off x="5292637" y="2103808"/>
            <a:ext cx="109768" cy="33701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고딕" pitchFamily="50" charset="-127"/>
              <a:ea typeface="나눔고딕" pitchFamily="50" charset="-127"/>
            </a:endParaRPr>
          </a:p>
        </p:txBody>
      </p:sp>
      <p:sp>
        <p:nvSpPr>
          <p:cNvPr id="50" name="TextBox 49">
            <a:extLst>
              <a:ext uri="{FF2B5EF4-FFF2-40B4-BE49-F238E27FC236}">
                <a16:creationId xmlns="" xmlns:a16="http://schemas.microsoft.com/office/drawing/2014/main" id="{BDA459B9-FBFC-4EE0-BAAC-D2A4B2860ECB}"/>
              </a:ext>
            </a:extLst>
          </p:cNvPr>
          <p:cNvSpPr txBox="1"/>
          <p:nvPr/>
        </p:nvSpPr>
        <p:spPr>
          <a:xfrm>
            <a:off x="4644008" y="1337331"/>
            <a:ext cx="405640" cy="276999"/>
          </a:xfrm>
          <a:prstGeom prst="rect">
            <a:avLst/>
          </a:prstGeom>
          <a:noFill/>
        </p:spPr>
        <p:txBody>
          <a:bodyPr wrap="square" rtlCol="0">
            <a:spAutoFit/>
          </a:bodyPr>
          <a:lstStyle/>
          <a:p>
            <a:r>
              <a:rPr lang="en-US" altLang="ko-KR" sz="1200" dirty="0">
                <a:latin typeface="나눔고딕" pitchFamily="50" charset="-127"/>
                <a:ea typeface="나눔고딕" pitchFamily="50" charset="-127"/>
              </a:rPr>
              <a:t>64</a:t>
            </a:r>
            <a:endParaRPr lang="ko-KR" altLang="en-US" sz="1200" dirty="0">
              <a:latin typeface="나눔고딕" pitchFamily="50" charset="-127"/>
              <a:ea typeface="나눔고딕" pitchFamily="50" charset="-127"/>
            </a:endParaRPr>
          </a:p>
        </p:txBody>
      </p:sp>
      <p:sp>
        <p:nvSpPr>
          <p:cNvPr id="51" name="직사각형 50">
            <a:extLst>
              <a:ext uri="{FF2B5EF4-FFF2-40B4-BE49-F238E27FC236}">
                <a16:creationId xmlns="" xmlns:a16="http://schemas.microsoft.com/office/drawing/2014/main" id="{302E4BE8-8145-45C9-A4B2-62CC3A3472D3}"/>
              </a:ext>
            </a:extLst>
          </p:cNvPr>
          <p:cNvSpPr/>
          <p:nvPr/>
        </p:nvSpPr>
        <p:spPr>
          <a:xfrm>
            <a:off x="4661105" y="4777713"/>
            <a:ext cx="3855231" cy="3200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1400" dirty="0">
                <a:latin typeface="나눔고딕" pitchFamily="50" charset="-127"/>
                <a:ea typeface="나눔고딕" pitchFamily="50" charset="-127"/>
              </a:rPr>
              <a:t>문자의 가로 방향 특성 추출</a:t>
            </a:r>
          </a:p>
        </p:txBody>
      </p:sp>
      <p:sp>
        <p:nvSpPr>
          <p:cNvPr id="53" name="직사각형 52"/>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54" name="TextBox 53"/>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55" name="TextBox 54"/>
          <p:cNvSpPr txBox="1"/>
          <p:nvPr/>
        </p:nvSpPr>
        <p:spPr>
          <a:xfrm>
            <a:off x="1115616" y="409228"/>
            <a:ext cx="1763624"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인식모델</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26422139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그림 50">
            <a:extLst>
              <a:ext uri="{FF2B5EF4-FFF2-40B4-BE49-F238E27FC236}">
                <a16:creationId xmlns="" xmlns:a16="http://schemas.microsoft.com/office/drawing/2014/main" id="{82AE4F48-9F86-4D2E-8193-B2DA9ACE1C1C}"/>
              </a:ext>
            </a:extLst>
          </p:cNvPr>
          <p:cNvPicPr>
            <a:picLocks noChangeAspect="1"/>
          </p:cNvPicPr>
          <p:nvPr/>
        </p:nvPicPr>
        <p:blipFill>
          <a:blip r:embed="rId3"/>
          <a:stretch>
            <a:fillRect/>
          </a:stretch>
        </p:blipFill>
        <p:spPr>
          <a:xfrm>
            <a:off x="644760" y="1396213"/>
            <a:ext cx="3855232" cy="3542200"/>
          </a:xfrm>
          <a:prstGeom prst="rect">
            <a:avLst/>
          </a:prstGeom>
        </p:spPr>
      </p:pic>
      <p:pic>
        <p:nvPicPr>
          <p:cNvPr id="52" name="Picture 11">
            <a:extLst>
              <a:ext uri="{FF2B5EF4-FFF2-40B4-BE49-F238E27FC236}">
                <a16:creationId xmlns="" xmlns:a16="http://schemas.microsoft.com/office/drawing/2014/main" id="{0AE63824-95E7-4F0D-946F-62F9F33EDE0B}"/>
              </a:ext>
            </a:extLst>
          </p:cNvPr>
          <p:cNvPicPr>
            <a:picLocks noChangeAspect="1" noChangeArrowheads="1"/>
          </p:cNvPicPr>
          <p:nvPr/>
        </p:nvPicPr>
        <p:blipFill rotWithShape="1">
          <a:blip r:embed="rId4" cstate="print"/>
          <a:srcRect l="2081" r="89596" b="79167"/>
          <a:stretch/>
        </p:blipFill>
        <p:spPr bwMode="auto">
          <a:xfrm>
            <a:off x="5004048" y="1977403"/>
            <a:ext cx="1728194" cy="2400266"/>
          </a:xfrm>
          <a:prstGeom prst="rect">
            <a:avLst/>
          </a:prstGeom>
          <a:noFill/>
          <a:ln w="9525">
            <a:noFill/>
            <a:miter lim="800000"/>
            <a:headEnd/>
            <a:tailEnd/>
          </a:ln>
        </p:spPr>
      </p:pic>
      <p:sp>
        <p:nvSpPr>
          <p:cNvPr id="53" name="직사각형 52">
            <a:extLst>
              <a:ext uri="{FF2B5EF4-FFF2-40B4-BE49-F238E27FC236}">
                <a16:creationId xmlns="" xmlns:a16="http://schemas.microsoft.com/office/drawing/2014/main" id="{C828C9B8-0933-4C09-AF3E-9E788BD22334}"/>
              </a:ext>
            </a:extLst>
          </p:cNvPr>
          <p:cNvSpPr/>
          <p:nvPr/>
        </p:nvSpPr>
        <p:spPr>
          <a:xfrm rot="5400000">
            <a:off x="5090136" y="2417450"/>
            <a:ext cx="800089"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54" name="직사각형 53">
            <a:extLst>
              <a:ext uri="{FF2B5EF4-FFF2-40B4-BE49-F238E27FC236}">
                <a16:creationId xmlns="" xmlns:a16="http://schemas.microsoft.com/office/drawing/2014/main" id="{DFC61C90-8259-4340-950A-A790562C7C19}"/>
              </a:ext>
            </a:extLst>
          </p:cNvPr>
          <p:cNvSpPr/>
          <p:nvPr/>
        </p:nvSpPr>
        <p:spPr>
          <a:xfrm>
            <a:off x="2123728" y="2857500"/>
            <a:ext cx="1224136" cy="271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pic>
        <p:nvPicPr>
          <p:cNvPr id="55" name="Picture 11">
            <a:extLst>
              <a:ext uri="{FF2B5EF4-FFF2-40B4-BE49-F238E27FC236}">
                <a16:creationId xmlns="" xmlns:a16="http://schemas.microsoft.com/office/drawing/2014/main" id="{784AB358-A66E-494E-A9F0-A6A474D3F848}"/>
              </a:ext>
            </a:extLst>
          </p:cNvPr>
          <p:cNvPicPr>
            <a:picLocks noChangeAspect="1" noChangeArrowheads="1"/>
          </p:cNvPicPr>
          <p:nvPr/>
        </p:nvPicPr>
        <p:blipFill rotWithShape="1">
          <a:blip r:embed="rId4" cstate="print"/>
          <a:srcRect l="51911" r="39766" b="79167"/>
          <a:stretch/>
        </p:blipFill>
        <p:spPr bwMode="auto">
          <a:xfrm>
            <a:off x="6781916" y="1977403"/>
            <a:ext cx="1728194" cy="2400266"/>
          </a:xfrm>
          <a:prstGeom prst="rect">
            <a:avLst/>
          </a:prstGeom>
          <a:noFill/>
          <a:ln w="9525">
            <a:noFill/>
            <a:miter lim="800000"/>
            <a:headEnd/>
            <a:tailEnd/>
          </a:ln>
        </p:spPr>
      </p:pic>
      <p:sp>
        <p:nvSpPr>
          <p:cNvPr id="56" name="직사각형 55">
            <a:extLst>
              <a:ext uri="{FF2B5EF4-FFF2-40B4-BE49-F238E27FC236}">
                <a16:creationId xmlns="" xmlns:a16="http://schemas.microsoft.com/office/drawing/2014/main" id="{A5A5C373-BA9E-447B-829B-915AF2CFCDD7}"/>
              </a:ext>
            </a:extLst>
          </p:cNvPr>
          <p:cNvSpPr/>
          <p:nvPr/>
        </p:nvSpPr>
        <p:spPr>
          <a:xfrm rot="5400000">
            <a:off x="7196294" y="2575902"/>
            <a:ext cx="800089"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57" name="직사각형 56">
            <a:extLst>
              <a:ext uri="{FF2B5EF4-FFF2-40B4-BE49-F238E27FC236}">
                <a16:creationId xmlns="" xmlns:a16="http://schemas.microsoft.com/office/drawing/2014/main" id="{94A50DD4-4557-4EF1-81A3-7ADC6DF22CF0}"/>
              </a:ext>
            </a:extLst>
          </p:cNvPr>
          <p:cNvSpPr/>
          <p:nvPr/>
        </p:nvSpPr>
        <p:spPr>
          <a:xfrm>
            <a:off x="5191055" y="1337331"/>
            <a:ext cx="533072" cy="5923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err="1">
                <a:solidFill>
                  <a:schemeClr val="tx1"/>
                </a:solidFill>
                <a:latin typeface="나눔고딕" pitchFamily="50" charset="-127"/>
                <a:ea typeface="나눔고딕" pitchFamily="50" charset="-127"/>
              </a:rPr>
              <a:t>커널</a:t>
            </a:r>
            <a:endParaRPr lang="ko-KR" altLang="en-US" sz="1000" dirty="0">
              <a:solidFill>
                <a:schemeClr val="tx1"/>
              </a:solidFill>
              <a:latin typeface="나눔고딕" pitchFamily="50" charset="-127"/>
              <a:ea typeface="나눔고딕" pitchFamily="50" charset="-127"/>
            </a:endParaRPr>
          </a:p>
        </p:txBody>
      </p:sp>
      <p:sp>
        <p:nvSpPr>
          <p:cNvPr id="58" name="왼쪽 중괄호 57">
            <a:extLst>
              <a:ext uri="{FF2B5EF4-FFF2-40B4-BE49-F238E27FC236}">
                <a16:creationId xmlns="" xmlns:a16="http://schemas.microsoft.com/office/drawing/2014/main" id="{A945D85F-BB96-40D8-A0FE-26F31B41DC99}"/>
              </a:ext>
            </a:extLst>
          </p:cNvPr>
          <p:cNvSpPr/>
          <p:nvPr/>
        </p:nvSpPr>
        <p:spPr>
          <a:xfrm>
            <a:off x="5074977" y="1337332"/>
            <a:ext cx="111012" cy="592301"/>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고딕" pitchFamily="50" charset="-127"/>
              <a:ea typeface="나눔고딕" pitchFamily="50" charset="-127"/>
            </a:endParaRPr>
          </a:p>
        </p:txBody>
      </p:sp>
      <p:sp>
        <p:nvSpPr>
          <p:cNvPr id="59" name="TextBox 58">
            <a:extLst>
              <a:ext uri="{FF2B5EF4-FFF2-40B4-BE49-F238E27FC236}">
                <a16:creationId xmlns="" xmlns:a16="http://schemas.microsoft.com/office/drawing/2014/main" id="{77C3F842-5DED-438B-92ED-661D0CFE927B}"/>
              </a:ext>
            </a:extLst>
          </p:cNvPr>
          <p:cNvSpPr txBox="1"/>
          <p:nvPr/>
        </p:nvSpPr>
        <p:spPr>
          <a:xfrm>
            <a:off x="5283507" y="1990789"/>
            <a:ext cx="405640" cy="276999"/>
          </a:xfrm>
          <a:prstGeom prst="rect">
            <a:avLst/>
          </a:prstGeom>
          <a:noFill/>
        </p:spPr>
        <p:txBody>
          <a:bodyPr wrap="square" rtlCol="0">
            <a:spAutoFit/>
          </a:bodyPr>
          <a:lstStyle/>
          <a:p>
            <a:r>
              <a:rPr lang="en-US" altLang="ko-KR" sz="1200" dirty="0">
                <a:latin typeface="나눔고딕" pitchFamily="50" charset="-127"/>
                <a:ea typeface="나눔고딕" pitchFamily="50" charset="-127"/>
              </a:rPr>
              <a:t>21</a:t>
            </a:r>
            <a:endParaRPr lang="ko-KR" altLang="en-US" sz="1200" dirty="0">
              <a:latin typeface="나눔고딕" pitchFamily="50" charset="-127"/>
              <a:ea typeface="나눔고딕" pitchFamily="50" charset="-127"/>
            </a:endParaRPr>
          </a:p>
        </p:txBody>
      </p:sp>
      <p:sp>
        <p:nvSpPr>
          <p:cNvPr id="60" name="왼쪽 중괄호 59">
            <a:extLst>
              <a:ext uri="{FF2B5EF4-FFF2-40B4-BE49-F238E27FC236}">
                <a16:creationId xmlns="" xmlns:a16="http://schemas.microsoft.com/office/drawing/2014/main" id="{648EA061-13C5-42C9-A40E-E169C3E93DFE}"/>
              </a:ext>
            </a:extLst>
          </p:cNvPr>
          <p:cNvSpPr/>
          <p:nvPr/>
        </p:nvSpPr>
        <p:spPr>
          <a:xfrm rot="16200000">
            <a:off x="5400171" y="1725971"/>
            <a:ext cx="120297" cy="527619"/>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고딕" pitchFamily="50" charset="-127"/>
              <a:ea typeface="나눔고딕" pitchFamily="50" charset="-127"/>
            </a:endParaRPr>
          </a:p>
        </p:txBody>
      </p:sp>
      <p:sp>
        <p:nvSpPr>
          <p:cNvPr id="61" name="TextBox 60">
            <a:extLst>
              <a:ext uri="{FF2B5EF4-FFF2-40B4-BE49-F238E27FC236}">
                <a16:creationId xmlns="" xmlns:a16="http://schemas.microsoft.com/office/drawing/2014/main" id="{9915DE49-9D7D-41A3-AFCF-7DE882D83203}"/>
              </a:ext>
            </a:extLst>
          </p:cNvPr>
          <p:cNvSpPr txBox="1"/>
          <p:nvPr/>
        </p:nvSpPr>
        <p:spPr>
          <a:xfrm>
            <a:off x="4780349" y="1371770"/>
            <a:ext cx="405640" cy="276999"/>
          </a:xfrm>
          <a:prstGeom prst="rect">
            <a:avLst/>
          </a:prstGeom>
          <a:noFill/>
        </p:spPr>
        <p:txBody>
          <a:bodyPr wrap="square" rtlCol="0">
            <a:spAutoFit/>
          </a:bodyPr>
          <a:lstStyle/>
          <a:p>
            <a:r>
              <a:rPr lang="en-US" altLang="ko-KR" sz="1200" dirty="0">
                <a:latin typeface="나눔고딕" pitchFamily="50" charset="-127"/>
                <a:ea typeface="나눔고딕" pitchFamily="50" charset="-127"/>
              </a:rPr>
              <a:t>21</a:t>
            </a:r>
            <a:endParaRPr lang="ko-KR" altLang="en-US" sz="1200" dirty="0">
              <a:latin typeface="나눔고딕" pitchFamily="50" charset="-127"/>
              <a:ea typeface="나눔고딕" pitchFamily="50" charset="-127"/>
            </a:endParaRPr>
          </a:p>
        </p:txBody>
      </p:sp>
      <p:sp>
        <p:nvSpPr>
          <p:cNvPr id="62" name="직사각형 61">
            <a:extLst>
              <a:ext uri="{FF2B5EF4-FFF2-40B4-BE49-F238E27FC236}">
                <a16:creationId xmlns="" xmlns:a16="http://schemas.microsoft.com/office/drawing/2014/main" id="{72BC9A3F-D8A4-4B8A-80DC-7E46A21276A9}"/>
              </a:ext>
            </a:extLst>
          </p:cNvPr>
          <p:cNvSpPr/>
          <p:nvPr/>
        </p:nvSpPr>
        <p:spPr>
          <a:xfrm>
            <a:off x="4661105" y="4777713"/>
            <a:ext cx="3855231" cy="3200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1400" dirty="0">
                <a:latin typeface="나눔고딕" pitchFamily="50" charset="-127"/>
                <a:ea typeface="나눔고딕" pitchFamily="50" charset="-127"/>
              </a:rPr>
              <a:t>문자의 위치 탐색</a:t>
            </a:r>
          </a:p>
        </p:txBody>
      </p:sp>
      <p:sp>
        <p:nvSpPr>
          <p:cNvPr id="20" name="직사각형 19"/>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21" name="TextBox 20"/>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22" name="TextBox 21"/>
          <p:cNvSpPr txBox="1"/>
          <p:nvPr/>
        </p:nvSpPr>
        <p:spPr>
          <a:xfrm>
            <a:off x="1115616" y="409228"/>
            <a:ext cx="1763624"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인식모델</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33425667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 xmlns:a16="http://schemas.microsoft.com/office/drawing/2014/main" id="{82AE4F48-9F86-4D2E-8193-B2DA9ACE1C1C}"/>
              </a:ext>
            </a:extLst>
          </p:cNvPr>
          <p:cNvPicPr>
            <a:picLocks noChangeAspect="1"/>
          </p:cNvPicPr>
          <p:nvPr/>
        </p:nvPicPr>
        <p:blipFill>
          <a:blip r:embed="rId3"/>
          <a:stretch>
            <a:fillRect/>
          </a:stretch>
        </p:blipFill>
        <p:spPr>
          <a:xfrm>
            <a:off x="644760" y="1396213"/>
            <a:ext cx="3855232" cy="3542200"/>
          </a:xfrm>
          <a:prstGeom prst="rect">
            <a:avLst/>
          </a:prstGeom>
        </p:spPr>
      </p:pic>
      <p:pic>
        <p:nvPicPr>
          <p:cNvPr id="11" name="Picture 11">
            <a:extLst>
              <a:ext uri="{FF2B5EF4-FFF2-40B4-BE49-F238E27FC236}">
                <a16:creationId xmlns="" xmlns:a16="http://schemas.microsoft.com/office/drawing/2014/main" id="{0AE63824-95E7-4F0D-946F-62F9F33EDE0B}"/>
              </a:ext>
            </a:extLst>
          </p:cNvPr>
          <p:cNvPicPr>
            <a:picLocks noChangeAspect="1" noChangeArrowheads="1"/>
          </p:cNvPicPr>
          <p:nvPr/>
        </p:nvPicPr>
        <p:blipFill rotWithShape="1">
          <a:blip r:embed="rId4" cstate="print"/>
          <a:srcRect l="2427" r="89943" b="79167"/>
          <a:stretch/>
        </p:blipFill>
        <p:spPr bwMode="auto">
          <a:xfrm>
            <a:off x="5004046" y="1977403"/>
            <a:ext cx="1584178" cy="2400266"/>
          </a:xfrm>
          <a:prstGeom prst="rect">
            <a:avLst/>
          </a:prstGeom>
          <a:noFill/>
          <a:ln w="9525">
            <a:noFill/>
            <a:miter lim="800000"/>
            <a:headEnd/>
            <a:tailEnd/>
          </a:ln>
        </p:spPr>
      </p:pic>
      <p:sp>
        <p:nvSpPr>
          <p:cNvPr id="12" name="직사각형 11">
            <a:extLst>
              <a:ext uri="{FF2B5EF4-FFF2-40B4-BE49-F238E27FC236}">
                <a16:creationId xmlns="" xmlns:a16="http://schemas.microsoft.com/office/drawing/2014/main" id="{C828C9B8-0933-4C09-AF3E-9E788BD22334}"/>
              </a:ext>
            </a:extLst>
          </p:cNvPr>
          <p:cNvSpPr/>
          <p:nvPr/>
        </p:nvSpPr>
        <p:spPr>
          <a:xfrm rot="5400000">
            <a:off x="5996157" y="2633476"/>
            <a:ext cx="32003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13" name="직사각형 12">
            <a:extLst>
              <a:ext uri="{FF2B5EF4-FFF2-40B4-BE49-F238E27FC236}">
                <a16:creationId xmlns="" xmlns:a16="http://schemas.microsoft.com/office/drawing/2014/main" id="{DFC61C90-8259-4340-950A-A790562C7C19}"/>
              </a:ext>
            </a:extLst>
          </p:cNvPr>
          <p:cNvSpPr/>
          <p:nvPr/>
        </p:nvSpPr>
        <p:spPr>
          <a:xfrm>
            <a:off x="2123728" y="3497571"/>
            <a:ext cx="1080120" cy="2400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pic>
        <p:nvPicPr>
          <p:cNvPr id="7" name="Picture 11">
            <a:extLst>
              <a:ext uri="{FF2B5EF4-FFF2-40B4-BE49-F238E27FC236}">
                <a16:creationId xmlns="" xmlns:a16="http://schemas.microsoft.com/office/drawing/2014/main" id="{5C22B55F-374B-4B3F-ADA9-0379E1D40378}"/>
              </a:ext>
            </a:extLst>
          </p:cNvPr>
          <p:cNvPicPr>
            <a:picLocks noChangeAspect="1" noChangeArrowheads="1"/>
          </p:cNvPicPr>
          <p:nvPr/>
        </p:nvPicPr>
        <p:blipFill rotWithShape="1">
          <a:blip r:embed="rId4" cstate="print"/>
          <a:srcRect l="2427" r="89943" b="79167"/>
          <a:stretch/>
        </p:blipFill>
        <p:spPr bwMode="auto">
          <a:xfrm>
            <a:off x="6876254" y="1977403"/>
            <a:ext cx="1584178" cy="2400266"/>
          </a:xfrm>
          <a:prstGeom prst="rect">
            <a:avLst/>
          </a:prstGeom>
          <a:noFill/>
          <a:ln w="9525">
            <a:noFill/>
            <a:miter lim="800000"/>
            <a:headEnd/>
            <a:tailEnd/>
          </a:ln>
        </p:spPr>
      </p:pic>
      <p:sp>
        <p:nvSpPr>
          <p:cNvPr id="9" name="직사각형 8">
            <a:extLst>
              <a:ext uri="{FF2B5EF4-FFF2-40B4-BE49-F238E27FC236}">
                <a16:creationId xmlns="" xmlns:a16="http://schemas.microsoft.com/office/drawing/2014/main" id="{86C609D7-AFC9-4E38-8678-0EF451254285}"/>
              </a:ext>
            </a:extLst>
          </p:cNvPr>
          <p:cNvSpPr/>
          <p:nvPr/>
        </p:nvSpPr>
        <p:spPr>
          <a:xfrm rot="5400000">
            <a:off x="7436316" y="3343334"/>
            <a:ext cx="32003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14" name="직사각형 13">
            <a:extLst>
              <a:ext uri="{FF2B5EF4-FFF2-40B4-BE49-F238E27FC236}">
                <a16:creationId xmlns="" xmlns:a16="http://schemas.microsoft.com/office/drawing/2014/main" id="{9024749C-35D1-4D8D-B500-8AE9AEB17540}"/>
              </a:ext>
            </a:extLst>
          </p:cNvPr>
          <p:cNvSpPr/>
          <p:nvPr/>
        </p:nvSpPr>
        <p:spPr>
          <a:xfrm rot="5400000">
            <a:off x="5276076" y="3593583"/>
            <a:ext cx="320036" cy="28803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15" name="직사각형 14">
            <a:extLst>
              <a:ext uri="{FF2B5EF4-FFF2-40B4-BE49-F238E27FC236}">
                <a16:creationId xmlns="" xmlns:a16="http://schemas.microsoft.com/office/drawing/2014/main" id="{AEE9B72D-D302-42E0-8A15-E974EBC0C750}"/>
              </a:ext>
            </a:extLst>
          </p:cNvPr>
          <p:cNvSpPr/>
          <p:nvPr/>
        </p:nvSpPr>
        <p:spPr>
          <a:xfrm rot="5400000">
            <a:off x="7669064" y="3548466"/>
            <a:ext cx="320036" cy="28803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28" name="직사각형 27">
            <a:extLst>
              <a:ext uri="{FF2B5EF4-FFF2-40B4-BE49-F238E27FC236}">
                <a16:creationId xmlns="" xmlns:a16="http://schemas.microsoft.com/office/drawing/2014/main" id="{70BF5834-E1D1-4ADE-AB2F-3010004A0698}"/>
              </a:ext>
            </a:extLst>
          </p:cNvPr>
          <p:cNvSpPr/>
          <p:nvPr/>
        </p:nvSpPr>
        <p:spPr>
          <a:xfrm>
            <a:off x="5192133" y="1396213"/>
            <a:ext cx="289562" cy="3211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err="1">
                <a:solidFill>
                  <a:schemeClr val="tx1"/>
                </a:solidFill>
                <a:latin typeface="나눔고딕" pitchFamily="50" charset="-127"/>
                <a:ea typeface="나눔고딕" pitchFamily="50" charset="-127"/>
              </a:rPr>
              <a:t>커널</a:t>
            </a:r>
            <a:endParaRPr lang="ko-KR" altLang="en-US" sz="1000" dirty="0">
              <a:solidFill>
                <a:schemeClr val="tx1"/>
              </a:solidFill>
              <a:latin typeface="나눔고딕" pitchFamily="50" charset="-127"/>
              <a:ea typeface="나눔고딕" pitchFamily="50" charset="-127"/>
            </a:endParaRPr>
          </a:p>
        </p:txBody>
      </p:sp>
      <p:sp>
        <p:nvSpPr>
          <p:cNvPr id="29" name="왼쪽 중괄호 28">
            <a:extLst>
              <a:ext uri="{FF2B5EF4-FFF2-40B4-BE49-F238E27FC236}">
                <a16:creationId xmlns="" xmlns:a16="http://schemas.microsoft.com/office/drawing/2014/main" id="{9666998A-CE69-4477-BC24-E2F59FDF1AEF}"/>
              </a:ext>
            </a:extLst>
          </p:cNvPr>
          <p:cNvSpPr/>
          <p:nvPr/>
        </p:nvSpPr>
        <p:spPr>
          <a:xfrm>
            <a:off x="5004047" y="1396213"/>
            <a:ext cx="183021" cy="321119"/>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고딕" pitchFamily="50" charset="-127"/>
              <a:ea typeface="나눔고딕" pitchFamily="50" charset="-127"/>
            </a:endParaRPr>
          </a:p>
        </p:txBody>
      </p:sp>
      <p:sp>
        <p:nvSpPr>
          <p:cNvPr id="30" name="TextBox 29">
            <a:extLst>
              <a:ext uri="{FF2B5EF4-FFF2-40B4-BE49-F238E27FC236}">
                <a16:creationId xmlns="" xmlns:a16="http://schemas.microsoft.com/office/drawing/2014/main" id="{38287E69-4E96-4C77-B9B9-DC3D3A479E88}"/>
              </a:ext>
            </a:extLst>
          </p:cNvPr>
          <p:cNvSpPr txBox="1"/>
          <p:nvPr/>
        </p:nvSpPr>
        <p:spPr>
          <a:xfrm>
            <a:off x="5220073" y="1829644"/>
            <a:ext cx="235215" cy="276999"/>
          </a:xfrm>
          <a:prstGeom prst="rect">
            <a:avLst/>
          </a:prstGeom>
          <a:noFill/>
        </p:spPr>
        <p:txBody>
          <a:bodyPr wrap="square" rtlCol="0">
            <a:spAutoFit/>
          </a:bodyPr>
          <a:lstStyle/>
          <a:p>
            <a:r>
              <a:rPr lang="en-US" altLang="ko-KR" sz="1200" dirty="0">
                <a:latin typeface="나눔고딕" pitchFamily="50" charset="-127"/>
                <a:ea typeface="나눔고딕" pitchFamily="50" charset="-127"/>
              </a:rPr>
              <a:t>5</a:t>
            </a:r>
            <a:endParaRPr lang="ko-KR" altLang="en-US" sz="1200" dirty="0">
              <a:latin typeface="나눔고딕" pitchFamily="50" charset="-127"/>
              <a:ea typeface="나눔고딕" pitchFamily="50" charset="-127"/>
            </a:endParaRPr>
          </a:p>
        </p:txBody>
      </p:sp>
      <p:sp>
        <p:nvSpPr>
          <p:cNvPr id="31" name="왼쪽 중괄호 30">
            <a:extLst>
              <a:ext uri="{FF2B5EF4-FFF2-40B4-BE49-F238E27FC236}">
                <a16:creationId xmlns="" xmlns:a16="http://schemas.microsoft.com/office/drawing/2014/main" id="{37C016FB-15A8-4355-B8A1-15919322B99C}"/>
              </a:ext>
            </a:extLst>
          </p:cNvPr>
          <p:cNvSpPr/>
          <p:nvPr/>
        </p:nvSpPr>
        <p:spPr>
          <a:xfrm rot="16200000">
            <a:off x="5256019" y="1671714"/>
            <a:ext cx="167248" cy="284109"/>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고딕" pitchFamily="50" charset="-127"/>
              <a:ea typeface="나눔고딕" pitchFamily="50" charset="-127"/>
            </a:endParaRPr>
          </a:p>
        </p:txBody>
      </p:sp>
      <p:sp>
        <p:nvSpPr>
          <p:cNvPr id="32" name="TextBox 31">
            <a:extLst>
              <a:ext uri="{FF2B5EF4-FFF2-40B4-BE49-F238E27FC236}">
                <a16:creationId xmlns="" xmlns:a16="http://schemas.microsoft.com/office/drawing/2014/main" id="{7A76EDF9-E0C0-4130-BA3D-40BD278013BA}"/>
              </a:ext>
            </a:extLst>
          </p:cNvPr>
          <p:cNvSpPr txBox="1"/>
          <p:nvPr/>
        </p:nvSpPr>
        <p:spPr>
          <a:xfrm>
            <a:off x="4716016" y="1429599"/>
            <a:ext cx="405640" cy="276999"/>
          </a:xfrm>
          <a:prstGeom prst="rect">
            <a:avLst/>
          </a:prstGeom>
          <a:noFill/>
        </p:spPr>
        <p:txBody>
          <a:bodyPr wrap="square" rtlCol="0">
            <a:spAutoFit/>
          </a:bodyPr>
          <a:lstStyle/>
          <a:p>
            <a:r>
              <a:rPr lang="en-US" altLang="ko-KR" sz="1200" dirty="0">
                <a:latin typeface="나눔고딕" pitchFamily="50" charset="-127"/>
                <a:ea typeface="나눔고딕" pitchFamily="50" charset="-127"/>
              </a:rPr>
              <a:t>5</a:t>
            </a:r>
            <a:endParaRPr lang="ko-KR" altLang="en-US" sz="1200" dirty="0">
              <a:latin typeface="나눔고딕" pitchFamily="50" charset="-127"/>
              <a:ea typeface="나눔고딕" pitchFamily="50" charset="-127"/>
            </a:endParaRPr>
          </a:p>
        </p:txBody>
      </p:sp>
      <p:sp>
        <p:nvSpPr>
          <p:cNvPr id="33" name="직사각형 32">
            <a:extLst>
              <a:ext uri="{FF2B5EF4-FFF2-40B4-BE49-F238E27FC236}">
                <a16:creationId xmlns="" xmlns:a16="http://schemas.microsoft.com/office/drawing/2014/main" id="{ED319ED8-CE40-4E6D-AC61-1058B8F25CDD}"/>
              </a:ext>
            </a:extLst>
          </p:cNvPr>
          <p:cNvSpPr/>
          <p:nvPr/>
        </p:nvSpPr>
        <p:spPr>
          <a:xfrm>
            <a:off x="4661105" y="4777713"/>
            <a:ext cx="3855231" cy="3200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1400" dirty="0">
                <a:latin typeface="나눔고딕" pitchFamily="50" charset="-127"/>
                <a:ea typeface="나눔고딕" pitchFamily="50" charset="-127"/>
              </a:rPr>
              <a:t>대각선</a:t>
            </a:r>
            <a:r>
              <a:rPr lang="en-US" altLang="ko-KR" sz="1400" dirty="0">
                <a:latin typeface="나눔고딕" pitchFamily="50" charset="-127"/>
                <a:ea typeface="나눔고딕" pitchFamily="50" charset="-127"/>
              </a:rPr>
              <a:t>, </a:t>
            </a:r>
            <a:r>
              <a:rPr lang="ko-KR" altLang="en-US" sz="1400" dirty="0">
                <a:latin typeface="나눔고딕" pitchFamily="50" charset="-127"/>
                <a:ea typeface="나눔고딕" pitchFamily="50" charset="-127"/>
              </a:rPr>
              <a:t>모서리 탐색</a:t>
            </a:r>
          </a:p>
        </p:txBody>
      </p:sp>
      <p:sp>
        <p:nvSpPr>
          <p:cNvPr id="22" name="직사각형 2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23" name="TextBox 22"/>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24" name="TextBox 23"/>
          <p:cNvSpPr txBox="1"/>
          <p:nvPr/>
        </p:nvSpPr>
        <p:spPr>
          <a:xfrm>
            <a:off x="1115616" y="409228"/>
            <a:ext cx="1763624"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인식모델</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37487714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02" name="Google Shape;302;p10"/>
          <p:cNvPicPr preferRelativeResize="0"/>
          <p:nvPr/>
        </p:nvPicPr>
        <p:blipFill rotWithShape="1">
          <a:blip r:embed="rId3">
            <a:alphaModFix/>
          </a:blip>
          <a:srcRect/>
          <a:stretch/>
        </p:blipFill>
        <p:spPr>
          <a:xfrm>
            <a:off x="15994" y="1299584"/>
            <a:ext cx="2455013" cy="2657146"/>
          </a:xfrm>
          <a:prstGeom prst="rect">
            <a:avLst/>
          </a:prstGeom>
          <a:noFill/>
          <a:ln>
            <a:noFill/>
          </a:ln>
        </p:spPr>
      </p:pic>
      <p:pic>
        <p:nvPicPr>
          <p:cNvPr id="303" name="Google Shape;303;p10" descr="sliding_window_example.gif"/>
          <p:cNvPicPr preferRelativeResize="0"/>
          <p:nvPr/>
        </p:nvPicPr>
        <p:blipFill rotWithShape="1">
          <a:blip r:embed="rId4">
            <a:alphaModFix/>
          </a:blip>
          <a:srcRect/>
          <a:stretch/>
        </p:blipFill>
        <p:spPr>
          <a:xfrm>
            <a:off x="3290026" y="1299584"/>
            <a:ext cx="1694531" cy="2772708"/>
          </a:xfrm>
          <a:prstGeom prst="rect">
            <a:avLst/>
          </a:prstGeom>
          <a:noFill/>
          <a:ln>
            <a:noFill/>
          </a:ln>
        </p:spPr>
      </p:pic>
      <p:sp>
        <p:nvSpPr>
          <p:cNvPr id="304" name="Google Shape;304;p10"/>
          <p:cNvSpPr txBox="1"/>
          <p:nvPr/>
        </p:nvSpPr>
        <p:spPr>
          <a:xfrm>
            <a:off x="359183" y="4037119"/>
            <a:ext cx="1768725" cy="287432"/>
          </a:xfrm>
          <a:prstGeom prst="rect">
            <a:avLst/>
          </a:prstGeom>
          <a:noFill/>
          <a:ln>
            <a:noFill/>
          </a:ln>
        </p:spPr>
        <p:txBody>
          <a:bodyPr spcFirstLastPara="1" wrap="square" lIns="71312" tIns="35646" rIns="71312" bIns="35646" anchor="t" anchorCtr="0">
            <a:spAutoFit/>
          </a:bodyPr>
          <a:lstStyle/>
          <a:p>
            <a:pPr algn="ctr"/>
            <a:r>
              <a:rPr lang="en-US" altLang="ko-KR" sz="1400">
                <a:solidFill>
                  <a:schemeClr val="dk1"/>
                </a:solidFill>
                <a:latin typeface="Malgun Gothic"/>
                <a:ea typeface="Malgun Gothic"/>
                <a:cs typeface="Malgun Gothic"/>
                <a:sym typeface="Malgun Gothic"/>
              </a:rPr>
              <a:t>Image Pyramid</a:t>
            </a:r>
            <a:endParaRPr sz="1400">
              <a:solidFill>
                <a:schemeClr val="dk1"/>
              </a:solidFill>
              <a:latin typeface="Malgun Gothic"/>
              <a:ea typeface="Malgun Gothic"/>
              <a:cs typeface="Malgun Gothic"/>
              <a:sym typeface="Malgun Gothic"/>
            </a:endParaRPr>
          </a:p>
        </p:txBody>
      </p:sp>
      <p:sp>
        <p:nvSpPr>
          <p:cNvPr id="305" name="Google Shape;305;p10"/>
          <p:cNvSpPr txBox="1"/>
          <p:nvPr/>
        </p:nvSpPr>
        <p:spPr>
          <a:xfrm>
            <a:off x="3252938" y="4093973"/>
            <a:ext cx="1768725" cy="287432"/>
          </a:xfrm>
          <a:prstGeom prst="rect">
            <a:avLst/>
          </a:prstGeom>
          <a:noFill/>
          <a:ln>
            <a:noFill/>
          </a:ln>
        </p:spPr>
        <p:txBody>
          <a:bodyPr spcFirstLastPara="1" wrap="square" lIns="71312" tIns="35646" rIns="71312" bIns="35646" anchor="t" anchorCtr="0">
            <a:spAutoFit/>
          </a:bodyPr>
          <a:lstStyle/>
          <a:p>
            <a:pPr algn="ctr"/>
            <a:r>
              <a:rPr lang="en-US" altLang="ko-KR" sz="1400">
                <a:solidFill>
                  <a:schemeClr val="dk1"/>
                </a:solidFill>
                <a:latin typeface="Malgun Gothic"/>
                <a:ea typeface="Malgun Gothic"/>
                <a:cs typeface="Malgun Gothic"/>
                <a:sym typeface="Malgun Gothic"/>
              </a:rPr>
              <a:t>Sliding Window</a:t>
            </a:r>
            <a:endParaRPr sz="1400">
              <a:solidFill>
                <a:schemeClr val="dk1"/>
              </a:solidFill>
              <a:latin typeface="Malgun Gothic"/>
              <a:ea typeface="Malgun Gothic"/>
              <a:cs typeface="Malgun Gothic"/>
              <a:sym typeface="Malgun Gothic"/>
            </a:endParaRPr>
          </a:p>
        </p:txBody>
      </p:sp>
      <p:sp>
        <p:nvSpPr>
          <p:cNvPr id="306" name="Google Shape;306;p10"/>
          <p:cNvSpPr/>
          <p:nvPr/>
        </p:nvSpPr>
        <p:spPr>
          <a:xfrm>
            <a:off x="2628900" y="2349500"/>
            <a:ext cx="562050" cy="673250"/>
          </a:xfrm>
          <a:prstGeom prst="mathPlus">
            <a:avLst>
              <a:gd name="adj1" fmla="val 23520"/>
            </a:avLst>
          </a:prstGeom>
          <a:gradFill>
            <a:gsLst>
              <a:gs pos="0">
                <a:srgbClr val="0070C0"/>
              </a:gs>
              <a:gs pos="50000">
                <a:srgbClr val="BDCAF0"/>
              </a:gs>
              <a:gs pos="100000">
                <a:srgbClr val="DEE4F7"/>
              </a:gs>
            </a:gsLst>
            <a:lin ang="5400000" scaled="0"/>
          </a:gra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307" name="Google Shape;307;p10"/>
          <p:cNvSpPr/>
          <p:nvPr/>
        </p:nvSpPr>
        <p:spPr>
          <a:xfrm>
            <a:off x="5041706" y="2349313"/>
            <a:ext cx="562050" cy="673250"/>
          </a:xfrm>
          <a:prstGeom prst="mathPlus">
            <a:avLst>
              <a:gd name="adj1" fmla="val 23520"/>
            </a:avLst>
          </a:prstGeom>
          <a:gradFill>
            <a:gsLst>
              <a:gs pos="0">
                <a:srgbClr val="0070C0"/>
              </a:gs>
              <a:gs pos="50000">
                <a:srgbClr val="BDCAF0"/>
              </a:gs>
              <a:gs pos="100000">
                <a:srgbClr val="DEE4F7"/>
              </a:gs>
            </a:gsLst>
            <a:lin ang="5400012" scaled="0"/>
          </a:gra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pic>
        <p:nvPicPr>
          <p:cNvPr id="308" name="Google Shape;308;p10"/>
          <p:cNvPicPr preferRelativeResize="0"/>
          <p:nvPr/>
        </p:nvPicPr>
        <p:blipFill>
          <a:blip r:embed="rId5">
            <a:alphaModFix/>
          </a:blip>
          <a:stretch>
            <a:fillRect/>
          </a:stretch>
        </p:blipFill>
        <p:spPr>
          <a:xfrm>
            <a:off x="5552026" y="2118656"/>
            <a:ext cx="3591974" cy="1019000"/>
          </a:xfrm>
          <a:prstGeom prst="rect">
            <a:avLst/>
          </a:prstGeom>
          <a:noFill/>
          <a:ln>
            <a:noFill/>
          </a:ln>
        </p:spPr>
      </p:pic>
      <p:sp>
        <p:nvSpPr>
          <p:cNvPr id="309" name="Google Shape;309;p10"/>
          <p:cNvSpPr txBox="1"/>
          <p:nvPr/>
        </p:nvSpPr>
        <p:spPr>
          <a:xfrm>
            <a:off x="6463659" y="4093973"/>
            <a:ext cx="1768725" cy="287432"/>
          </a:xfrm>
          <a:prstGeom prst="rect">
            <a:avLst/>
          </a:prstGeom>
          <a:noFill/>
          <a:ln>
            <a:noFill/>
          </a:ln>
        </p:spPr>
        <p:txBody>
          <a:bodyPr spcFirstLastPara="1" wrap="square" lIns="71312" tIns="35646" rIns="71312" bIns="35646" anchor="t" anchorCtr="0">
            <a:spAutoFit/>
          </a:bodyPr>
          <a:lstStyle/>
          <a:p>
            <a:pPr algn="ctr"/>
            <a:r>
              <a:rPr lang="en-US" altLang="ko-KR" sz="1400">
                <a:solidFill>
                  <a:schemeClr val="dk1"/>
                </a:solidFill>
                <a:latin typeface="Malgun Gothic"/>
                <a:ea typeface="Malgun Gothic"/>
                <a:cs typeface="Malgun Gothic"/>
                <a:sym typeface="Malgun Gothic"/>
              </a:rPr>
              <a:t>Image Classification</a:t>
            </a:r>
            <a:endParaRPr sz="1400">
              <a:solidFill>
                <a:schemeClr val="dk1"/>
              </a:solidFill>
              <a:latin typeface="Malgun Gothic"/>
              <a:ea typeface="Malgun Gothic"/>
              <a:cs typeface="Malgun Gothic"/>
              <a:sym typeface="Malgun Gothic"/>
            </a:endParaRPr>
          </a:p>
        </p:txBody>
      </p:sp>
      <p:sp>
        <p:nvSpPr>
          <p:cNvPr id="310" name="Google Shape;310;p10"/>
          <p:cNvSpPr/>
          <p:nvPr/>
        </p:nvSpPr>
        <p:spPr>
          <a:xfrm>
            <a:off x="2570288" y="4881708"/>
            <a:ext cx="679275" cy="613250"/>
          </a:xfrm>
          <a:prstGeom prst="mathEqual">
            <a:avLst>
              <a:gd name="adj1" fmla="val 23520"/>
              <a:gd name="adj2" fmla="val 11760"/>
            </a:avLst>
          </a:prstGeom>
          <a:solidFill>
            <a:srgbClr val="92AAEA"/>
          </a:solidFill>
          <a:ln w="9525" cap="flat" cmpd="sng">
            <a:solidFill>
              <a:schemeClr val="dk2"/>
            </a:solidFill>
            <a:prstDash val="solid"/>
            <a:round/>
            <a:headEnd type="none" w="sm" len="sm"/>
            <a:tailEnd type="none" w="sm" len="sm"/>
          </a:ln>
        </p:spPr>
        <p:txBody>
          <a:bodyPr spcFirstLastPara="1" wrap="square" lIns="71312" tIns="71312" rIns="71312" bIns="71312" anchor="ctr" anchorCtr="0">
            <a:noAutofit/>
          </a:bodyPr>
          <a:lstStyle/>
          <a:p>
            <a:endParaRPr/>
          </a:p>
        </p:txBody>
      </p:sp>
      <p:sp>
        <p:nvSpPr>
          <p:cNvPr id="311" name="Google Shape;311;p10"/>
          <p:cNvSpPr/>
          <p:nvPr/>
        </p:nvSpPr>
        <p:spPr>
          <a:xfrm>
            <a:off x="3290026" y="4918458"/>
            <a:ext cx="2016225" cy="539750"/>
          </a:xfrm>
          <a:prstGeom prst="roundRect">
            <a:avLst>
              <a:gd name="adj" fmla="val 50000"/>
            </a:avLst>
          </a:prstGeom>
          <a:gradFill>
            <a:gsLst>
              <a:gs pos="0">
                <a:srgbClr val="51AB2A"/>
              </a:gs>
              <a:gs pos="100000">
                <a:srgbClr val="203E13"/>
              </a:gs>
            </a:gsLst>
            <a:lin ang="5400012" scaled="0"/>
          </a:gradFill>
          <a:ln>
            <a:noFill/>
          </a:ln>
          <a:effectLst>
            <a:outerShdw blurRad="190500" dist="38100" dir="5400000" algn="t" rotWithShape="0">
              <a:srgbClr val="000000">
                <a:alpha val="13730"/>
              </a:srgbClr>
            </a:outerShdw>
          </a:effectLst>
        </p:spPr>
        <p:txBody>
          <a:bodyPr spcFirstLastPara="1" wrap="square" lIns="168480" tIns="35646" rIns="71312" bIns="35646" anchor="ctr" anchorCtr="0">
            <a:noAutofit/>
          </a:bodyPr>
          <a:lstStyle/>
          <a:p>
            <a:r>
              <a:rPr lang="en-US" altLang="ko-KR" sz="1600" b="1">
                <a:solidFill>
                  <a:srgbClr val="FFFFFF"/>
                </a:solidFill>
                <a:latin typeface="Malgun Gothic"/>
                <a:ea typeface="Malgun Gothic"/>
                <a:cs typeface="Malgun Gothic"/>
                <a:sym typeface="Malgun Gothic"/>
              </a:rPr>
              <a:t>Object Detection</a:t>
            </a:r>
            <a:endParaRPr sz="300">
              <a:solidFill>
                <a:srgbClr val="FFFFFF"/>
              </a:solidFill>
              <a:latin typeface="Malgun Gothic"/>
              <a:ea typeface="Malgun Gothic"/>
              <a:cs typeface="Malgun Gothic"/>
              <a:sym typeface="Malgun Gothic"/>
            </a:endParaRPr>
          </a:p>
        </p:txBody>
      </p:sp>
    </p:spTree>
    <p:extLst>
      <p:ext uri="{BB962C8B-B14F-4D97-AF65-F5344CB8AC3E}">
        <p14:creationId xmlns:p14="http://schemas.microsoft.com/office/powerpoint/2010/main" val="1743828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7" name="직사각형 6"/>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8" name="TextBox 7"/>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9" name="TextBox 8"/>
          <p:cNvSpPr txBox="1"/>
          <p:nvPr/>
        </p:nvSpPr>
        <p:spPr>
          <a:xfrm>
            <a:off x="1115616" y="409228"/>
            <a:ext cx="1763624"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인식모델</a:t>
            </a:r>
            <a:endParaRPr lang="ko-KR" altLang="en-US" b="1" dirty="0">
              <a:latin typeface="나눔고딕" pitchFamily="50" charset="-127"/>
              <a:ea typeface="나눔고딕" pitchFamily="50" charset="-127"/>
            </a:endParaRPr>
          </a:p>
        </p:txBody>
      </p:sp>
      <p:pic>
        <p:nvPicPr>
          <p:cNvPr id="11" name="Picture 2" descr="Mask R-CNN"/>
          <p:cNvPicPr>
            <a:picLocks noChangeAspect="1" noChangeArrowheads="1"/>
          </p:cNvPicPr>
          <p:nvPr/>
        </p:nvPicPr>
        <p:blipFill rotWithShape="1">
          <a:blip r:embed="rId3">
            <a:extLst>
              <a:ext uri="{28A0092B-C50C-407E-A947-70E740481C1C}">
                <a14:useLocalDpi xmlns:a14="http://schemas.microsoft.com/office/drawing/2010/main" val="0"/>
              </a:ext>
            </a:extLst>
          </a:blip>
          <a:srcRect t="8696" b="50000"/>
          <a:stretch/>
        </p:blipFill>
        <p:spPr bwMode="auto">
          <a:xfrm>
            <a:off x="250709" y="1036464"/>
            <a:ext cx="8591712"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719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7" name="직사각형 6"/>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8" name="TextBox 7"/>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9" name="TextBox 8"/>
          <p:cNvSpPr txBox="1"/>
          <p:nvPr/>
        </p:nvSpPr>
        <p:spPr>
          <a:xfrm>
            <a:off x="1115616" y="409228"/>
            <a:ext cx="1763624"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인식모델</a:t>
            </a:r>
            <a:endParaRPr lang="ko-KR" altLang="en-US" b="1" dirty="0">
              <a:latin typeface="나눔고딕" pitchFamily="50" charset="-127"/>
              <a:ea typeface="나눔고딕" pitchFamily="50" charset="-127"/>
            </a:endParaRPr>
          </a:p>
        </p:txBody>
      </p:sp>
      <p:pic>
        <p:nvPicPr>
          <p:cNvPr id="11" name="Picture 2" descr="Mask R-CNN"/>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323528" y="985788"/>
            <a:ext cx="8440117" cy="4247976"/>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2821365" y="2929508"/>
            <a:ext cx="11166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395537" y="1345332"/>
            <a:ext cx="144016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020272" y="2929508"/>
            <a:ext cx="11166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12423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0855" y="342815"/>
            <a:ext cx="1353512"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Content</a:t>
            </a:r>
            <a:endParaRPr lang="ko-KR" altLang="en-US" sz="2400" b="1" dirty="0">
              <a:latin typeface="나눔고딕" pitchFamily="50" charset="-127"/>
              <a:ea typeface="나눔고딕" pitchFamily="50" charset="-127"/>
            </a:endParaRPr>
          </a:p>
        </p:txBody>
      </p:sp>
      <p:sp>
        <p:nvSpPr>
          <p:cNvPr id="11" name="직사각형 10"/>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 name="TextBox 3"/>
          <p:cNvSpPr txBox="1"/>
          <p:nvPr/>
        </p:nvSpPr>
        <p:spPr>
          <a:xfrm>
            <a:off x="573131" y="1057300"/>
            <a:ext cx="5266185" cy="3554819"/>
          </a:xfrm>
          <a:prstGeom prst="rect">
            <a:avLst/>
          </a:prstGeom>
          <a:noFill/>
        </p:spPr>
        <p:txBody>
          <a:bodyPr wrap="none" rtlCol="0">
            <a:spAutoFit/>
          </a:bodyPr>
          <a:lstStyle/>
          <a:p>
            <a:pPr marL="342900" indent="-342900">
              <a:lnSpc>
                <a:spcPct val="150000"/>
              </a:lnSpc>
              <a:buFont typeface="Arial" pitchFamily="34" charset="0"/>
              <a:buChar char="•"/>
            </a:pPr>
            <a:r>
              <a:rPr lang="ko-KR" altLang="en-US" dirty="0">
                <a:latin typeface="나눔고딕" pitchFamily="50" charset="-127"/>
                <a:ea typeface="나눔고딕" pitchFamily="50" charset="-127"/>
              </a:rPr>
              <a:t>프로젝트 </a:t>
            </a:r>
            <a:r>
              <a:rPr lang="ko-KR" altLang="en-US" dirty="0" smtClean="0">
                <a:latin typeface="나눔고딕" pitchFamily="50" charset="-127"/>
                <a:ea typeface="나눔고딕" pitchFamily="50" charset="-127"/>
              </a:rPr>
              <a:t>개요</a:t>
            </a:r>
            <a:endParaRPr lang="en-US" altLang="ko-KR" dirty="0" smtClean="0">
              <a:latin typeface="나눔고딕" pitchFamily="50" charset="-127"/>
              <a:ea typeface="나눔고딕" pitchFamily="50" charset="-127"/>
            </a:endParaRPr>
          </a:p>
          <a:p>
            <a:pPr marL="342900" indent="-342900">
              <a:lnSpc>
                <a:spcPct val="150000"/>
              </a:lnSpc>
              <a:buFont typeface="Arial" pitchFamily="34" charset="0"/>
              <a:buChar char="•"/>
            </a:pPr>
            <a:r>
              <a:rPr lang="en-US" altLang="ko-KR" dirty="0" smtClean="0">
                <a:latin typeface="나눔고딕" pitchFamily="50" charset="-127"/>
                <a:ea typeface="나눔고딕" pitchFamily="50" charset="-127"/>
              </a:rPr>
              <a:t>OCR(</a:t>
            </a:r>
            <a:r>
              <a:rPr lang="en-US" altLang="ko-KR" dirty="0">
                <a:latin typeface="나눔고딕" pitchFamily="50" charset="-127"/>
                <a:ea typeface="나눔고딕" pitchFamily="50" charset="-127"/>
              </a:rPr>
              <a:t>optical character </a:t>
            </a:r>
            <a:r>
              <a:rPr lang="en-US" altLang="ko-KR" dirty="0" smtClean="0">
                <a:latin typeface="나눔고딕" pitchFamily="50" charset="-127"/>
                <a:ea typeface="나눔고딕" pitchFamily="50" charset="-127"/>
              </a:rPr>
              <a:t>recognition)</a:t>
            </a:r>
          </a:p>
          <a:p>
            <a:pPr>
              <a:lnSpc>
                <a:spcPct val="150000"/>
              </a:lnSpc>
            </a:pPr>
            <a:r>
              <a:rPr lang="en-US" altLang="ko-KR" sz="1400" dirty="0" smtClean="0">
                <a:latin typeface="나눔고딕" pitchFamily="50" charset="-127"/>
                <a:ea typeface="나눔고딕" pitchFamily="50" charset="-127"/>
              </a:rPr>
              <a:t>      - </a:t>
            </a:r>
            <a:r>
              <a:rPr lang="ko-KR" altLang="en-US" sz="1400" dirty="0" smtClean="0">
                <a:latin typeface="나눔고딕" pitchFamily="50" charset="-127"/>
                <a:ea typeface="나눔고딕" pitchFamily="50" charset="-127"/>
              </a:rPr>
              <a:t>텍스트 전처리</a:t>
            </a:r>
            <a:endParaRPr lang="en-US" altLang="ko-KR" sz="1400" dirty="0">
              <a:latin typeface="나눔고딕" pitchFamily="50" charset="-127"/>
              <a:ea typeface="나눔고딕" pitchFamily="50" charset="-127"/>
            </a:endParaRPr>
          </a:p>
          <a:p>
            <a:pPr>
              <a:lnSpc>
                <a:spcPct val="150000"/>
              </a:lnSpc>
            </a:pPr>
            <a:r>
              <a:rPr lang="en-US" altLang="ko-KR" sz="1400" dirty="0" smtClean="0">
                <a:latin typeface="나눔고딕" pitchFamily="50" charset="-127"/>
                <a:ea typeface="나눔고딕" pitchFamily="50" charset="-127"/>
              </a:rPr>
              <a:t>      - </a:t>
            </a:r>
            <a:r>
              <a:rPr lang="ko-KR" altLang="en-US" sz="1400" dirty="0" smtClean="0">
                <a:latin typeface="나눔고딕" pitchFamily="50" charset="-127"/>
                <a:ea typeface="나눔고딕" pitchFamily="50" charset="-127"/>
              </a:rPr>
              <a:t>텍스트 인식 모델</a:t>
            </a:r>
            <a:endParaRPr lang="en-US" altLang="ko-KR" sz="1400" dirty="0" smtClean="0">
              <a:latin typeface="나눔고딕" pitchFamily="50" charset="-127"/>
              <a:ea typeface="나눔고딕" pitchFamily="50" charset="-127"/>
            </a:endParaRPr>
          </a:p>
          <a:p>
            <a:pPr>
              <a:lnSpc>
                <a:spcPct val="150000"/>
              </a:lnSpc>
            </a:pPr>
            <a:r>
              <a:rPr lang="en-US" altLang="ko-KR" sz="1400" dirty="0" smtClean="0">
                <a:latin typeface="나눔고딕" pitchFamily="50" charset="-127"/>
                <a:ea typeface="나눔고딕" pitchFamily="50" charset="-127"/>
              </a:rPr>
              <a:t>      - </a:t>
            </a:r>
            <a:r>
              <a:rPr lang="ko-KR" altLang="en-US" sz="1400" dirty="0" smtClean="0">
                <a:latin typeface="나눔고딕" pitchFamily="50" charset="-127"/>
                <a:ea typeface="나눔고딕" pitchFamily="50" charset="-127"/>
              </a:rPr>
              <a:t>후처리</a:t>
            </a:r>
            <a:endParaRPr lang="en-US" altLang="ko-KR" sz="1400" dirty="0" smtClean="0">
              <a:latin typeface="나눔고딕" pitchFamily="50" charset="-127"/>
              <a:ea typeface="나눔고딕" pitchFamily="50" charset="-127"/>
            </a:endParaRPr>
          </a:p>
          <a:p>
            <a:pPr marL="342900" indent="-342900">
              <a:lnSpc>
                <a:spcPct val="150000"/>
              </a:lnSpc>
              <a:buFont typeface="Arial" pitchFamily="34" charset="0"/>
              <a:buChar char="•"/>
            </a:pPr>
            <a:endParaRPr lang="en-US" altLang="ko-KR" dirty="0">
              <a:latin typeface="나눔고딕" pitchFamily="50" charset="-127"/>
              <a:ea typeface="나눔고딕" pitchFamily="50" charset="-127"/>
            </a:endParaRPr>
          </a:p>
          <a:p>
            <a:pPr marL="342900" indent="-342900">
              <a:lnSpc>
                <a:spcPct val="150000"/>
              </a:lnSpc>
              <a:buFont typeface="Arial" pitchFamily="34" charset="0"/>
              <a:buChar char="•"/>
            </a:pPr>
            <a:r>
              <a:rPr lang="en-US" altLang="ko-KR" dirty="0">
                <a:latin typeface="나눔고딕" pitchFamily="50" charset="-127"/>
                <a:ea typeface="나눔고딕" pitchFamily="50" charset="-127"/>
              </a:rPr>
              <a:t>RCNN(region convolutional neural network) </a:t>
            </a:r>
          </a:p>
          <a:p>
            <a:pPr marL="342900" indent="-342900">
              <a:lnSpc>
                <a:spcPct val="150000"/>
              </a:lnSpc>
              <a:buFont typeface="Arial" pitchFamily="34" charset="0"/>
              <a:buChar char="•"/>
            </a:pPr>
            <a:r>
              <a:rPr lang="ko-KR" altLang="en-US" dirty="0" smtClean="0">
                <a:latin typeface="나눔고딕" pitchFamily="50" charset="-127"/>
                <a:ea typeface="나눔고딕" pitchFamily="50" charset="-127"/>
              </a:rPr>
              <a:t>진행현황</a:t>
            </a:r>
            <a:endParaRPr lang="en-US" altLang="ko-KR" dirty="0" smtClean="0">
              <a:latin typeface="나눔고딕" pitchFamily="50" charset="-127"/>
              <a:ea typeface="나눔고딕" pitchFamily="50" charset="-127"/>
            </a:endParaRPr>
          </a:p>
          <a:p>
            <a:pPr marL="342900" indent="-342900">
              <a:lnSpc>
                <a:spcPct val="150000"/>
              </a:lnSpc>
              <a:buFont typeface="Arial" pitchFamily="34" charset="0"/>
              <a:buChar char="•"/>
            </a:pPr>
            <a:r>
              <a:rPr lang="ko-KR" altLang="en-US" dirty="0" smtClean="0">
                <a:latin typeface="나눔고딕" pitchFamily="50" charset="-127"/>
                <a:ea typeface="나눔고딕" pitchFamily="50" charset="-127"/>
              </a:rPr>
              <a:t>추후과</a:t>
            </a:r>
            <a:r>
              <a:rPr lang="ko-KR" altLang="en-US" dirty="0">
                <a:latin typeface="나눔고딕" pitchFamily="50" charset="-127"/>
                <a:ea typeface="나눔고딕" pitchFamily="50" charset="-127"/>
              </a:rPr>
              <a:t>제</a:t>
            </a:r>
            <a:endParaRPr lang="en-US" altLang="ko-KR" dirty="0">
              <a:latin typeface="나눔고딕" pitchFamily="50" charset="-127"/>
              <a:ea typeface="나눔고딕" pitchFamily="50" charset="-127"/>
            </a:endParaRPr>
          </a:p>
        </p:txBody>
      </p:sp>
    </p:spTree>
    <p:extLst>
      <p:ext uri="{BB962C8B-B14F-4D97-AF65-F5344CB8AC3E}">
        <p14:creationId xmlns:p14="http://schemas.microsoft.com/office/powerpoint/2010/main" val="1617587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1026" name="Picture 2" descr="http://machinelearningkorea.com/wp-content/uploads/2019/07/image-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85292"/>
            <a:ext cx="48006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achinelearningkorea.com/wp-content/uploads/2019/07/image-3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37" y="3073524"/>
            <a:ext cx="8093409" cy="2376264"/>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4" name="직사각형 3"/>
          <p:cNvSpPr/>
          <p:nvPr/>
        </p:nvSpPr>
        <p:spPr>
          <a:xfrm>
            <a:off x="5436096" y="1993404"/>
            <a:ext cx="3347864" cy="923330"/>
          </a:xfrm>
          <a:prstGeom prst="rect">
            <a:avLst/>
          </a:prstGeom>
        </p:spPr>
        <p:txBody>
          <a:bodyPr wrap="square">
            <a:spAutoFit/>
          </a:bodyPr>
          <a:lstStyle/>
          <a:p>
            <a:r>
              <a:rPr lang="fr-FR" altLang="ko-KR" dirty="0"/>
              <a:t>1) Classification</a:t>
            </a:r>
          </a:p>
          <a:p>
            <a:r>
              <a:rPr lang="fr-FR" altLang="ko-KR" dirty="0"/>
              <a:t>2) Object detection</a:t>
            </a:r>
          </a:p>
          <a:p>
            <a:r>
              <a:rPr lang="fr-FR" altLang="ko-KR" dirty="0"/>
              <a:t>3) Image segmentation</a:t>
            </a:r>
          </a:p>
        </p:txBody>
      </p:sp>
    </p:spTree>
    <p:extLst>
      <p:ext uri="{BB962C8B-B14F-4D97-AF65-F5344CB8AC3E}">
        <p14:creationId xmlns:p14="http://schemas.microsoft.com/office/powerpoint/2010/main" val="80363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2537874"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a:t>
            </a:r>
            <a:r>
              <a:rPr lang="en-US" altLang="ko-KR" sz="2400" b="1" dirty="0" smtClean="0">
                <a:latin typeface="나눔고딕" pitchFamily="50" charset="-127"/>
                <a:ea typeface="나눔고딕" pitchFamily="50" charset="-127"/>
              </a:rPr>
              <a:t>RCNN </a:t>
            </a:r>
            <a:r>
              <a:rPr lang="ko-KR" altLang="en-US" sz="2400" b="1" dirty="0" smtClean="0">
                <a:latin typeface="나눔고딕" pitchFamily="50" charset="-127"/>
                <a:ea typeface="나눔고딕" pitchFamily="50" charset="-127"/>
              </a:rPr>
              <a:t>기</a:t>
            </a:r>
            <a:r>
              <a:rPr lang="ko-KR" altLang="en-US" sz="2400" b="1" dirty="0">
                <a:latin typeface="나눔고딕" pitchFamily="50" charset="-127"/>
                <a:ea typeface="나눔고딕" pitchFamily="50" charset="-127"/>
              </a:rPr>
              <a:t>본</a:t>
            </a:r>
            <a:endParaRPr lang="ko-KR" altLang="en-US" sz="2400" b="1" dirty="0">
              <a:latin typeface="나눔고딕" pitchFamily="50" charset="-127"/>
              <a:ea typeface="나눔고딕" pitchFamily="50" charset="-127"/>
            </a:endParaRPr>
          </a:p>
        </p:txBody>
      </p:sp>
      <p:sp>
        <p:nvSpPr>
          <p:cNvPr id="5" name="직사각형 4"/>
          <p:cNvSpPr/>
          <p:nvPr/>
        </p:nvSpPr>
        <p:spPr>
          <a:xfrm>
            <a:off x="226673" y="913284"/>
            <a:ext cx="2977097" cy="369332"/>
          </a:xfrm>
          <a:prstGeom prst="rect">
            <a:avLst/>
          </a:prstGeom>
        </p:spPr>
        <p:txBody>
          <a:bodyPr wrap="none">
            <a:spAutoFit/>
          </a:bodyPr>
          <a:lstStyle/>
          <a:p>
            <a:pPr marL="285750" indent="-285750">
              <a:buFont typeface="Arial" pitchFamily="34" charset="0"/>
              <a:buChar char="•"/>
            </a:pPr>
            <a:r>
              <a:rPr lang="en-US" altLang="ko-KR" b="1" dirty="0"/>
              <a:t>Instance segmentation</a:t>
            </a:r>
            <a:endParaRPr lang="ko-KR" altLang="en-US" b="1" dirty="0"/>
          </a:p>
        </p:txBody>
      </p:sp>
      <p:pic>
        <p:nvPicPr>
          <p:cNvPr id="6" name="Picture 2" descr="https://blog.kakaocdn.net/dn/bRHsAP/btqWUpxkKIH/L7l9x3pcMKL8fBS2qEzbzk/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68" y="1417340"/>
            <a:ext cx="4843011" cy="3866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796136" y="2141240"/>
            <a:ext cx="2223686" cy="2031325"/>
          </a:xfrm>
          <a:prstGeom prst="rect">
            <a:avLst/>
          </a:prstGeom>
          <a:noFill/>
        </p:spPr>
        <p:txBody>
          <a:bodyPr wrap="none" rtlCol="0">
            <a:spAutoFit/>
          </a:bodyPr>
          <a:lstStyle/>
          <a:p>
            <a:r>
              <a:rPr lang="en-US" altLang="ko-KR" b="1" dirty="0"/>
              <a:t>object </a:t>
            </a:r>
            <a:endParaRPr lang="en-US" altLang="ko-KR" b="1" dirty="0" smtClean="0"/>
          </a:p>
          <a:p>
            <a:r>
              <a:rPr lang="en-US" altLang="ko-KR" b="1" dirty="0" smtClean="0"/>
              <a:t>detection task</a:t>
            </a:r>
          </a:p>
          <a:p>
            <a:endParaRPr lang="en-US" altLang="ko-KR" b="1" dirty="0"/>
          </a:p>
          <a:p>
            <a:r>
              <a:rPr lang="en-US" altLang="ko-KR" b="1" dirty="0" smtClean="0"/>
              <a:t>          +</a:t>
            </a:r>
          </a:p>
          <a:p>
            <a:endParaRPr lang="en-US" altLang="ko-KR" b="1" dirty="0"/>
          </a:p>
          <a:p>
            <a:r>
              <a:rPr lang="en-US" altLang="ko-KR" b="1" dirty="0"/>
              <a:t>semantic </a:t>
            </a:r>
            <a:endParaRPr lang="en-US" altLang="ko-KR" b="1" dirty="0" smtClean="0"/>
          </a:p>
          <a:p>
            <a:r>
              <a:rPr lang="en-US" altLang="ko-KR" b="1" dirty="0" smtClean="0"/>
              <a:t>segmentation </a:t>
            </a:r>
            <a:r>
              <a:rPr lang="en-US" altLang="ko-KR" b="1" dirty="0"/>
              <a:t>task</a:t>
            </a:r>
            <a:endParaRPr lang="ko-KR" altLang="en-US" b="1" dirty="0"/>
          </a:p>
        </p:txBody>
      </p:sp>
    </p:spTree>
    <p:extLst>
      <p:ext uri="{BB962C8B-B14F-4D97-AF65-F5344CB8AC3E}">
        <p14:creationId xmlns:p14="http://schemas.microsoft.com/office/powerpoint/2010/main" val="3801403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pic>
        <p:nvPicPr>
          <p:cNvPr id="15" name="Picture 2" descr="http://machinelearningkorea.com/wp-content/uploads/2019/07/image-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61" y="1485528"/>
            <a:ext cx="5760118" cy="28803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073119" y="1449472"/>
            <a:ext cx="662361" cy="369332"/>
          </a:xfrm>
          <a:prstGeom prst="rect">
            <a:avLst/>
          </a:prstGeom>
          <a:noFill/>
        </p:spPr>
        <p:txBody>
          <a:bodyPr wrap="none" rtlCol="0">
            <a:spAutoFit/>
          </a:bodyPr>
          <a:lstStyle/>
          <a:p>
            <a:r>
              <a:rPr lang="en-US" altLang="ko-KR" b="1" dirty="0" smtClean="0"/>
              <a:t>RPN</a:t>
            </a:r>
            <a:endParaRPr lang="ko-KR" altLang="en-US" b="1" dirty="0"/>
          </a:p>
        </p:txBody>
      </p:sp>
      <p:sp>
        <p:nvSpPr>
          <p:cNvPr id="17" name="TextBox 16"/>
          <p:cNvSpPr txBox="1"/>
          <p:nvPr/>
        </p:nvSpPr>
        <p:spPr>
          <a:xfrm>
            <a:off x="6007379" y="2111286"/>
            <a:ext cx="2793843" cy="1754326"/>
          </a:xfrm>
          <a:prstGeom prst="rect">
            <a:avLst/>
          </a:prstGeom>
          <a:noFill/>
        </p:spPr>
        <p:txBody>
          <a:bodyPr wrap="none" rtlCol="0">
            <a:spAutoFit/>
          </a:bodyPr>
          <a:lstStyle/>
          <a:p>
            <a:pPr algn="ctr"/>
            <a:r>
              <a:rPr lang="en-US" altLang="ko-KR" b="1" dirty="0"/>
              <a:t>c</a:t>
            </a:r>
            <a:r>
              <a:rPr lang="en-US" altLang="ko-KR" b="1" dirty="0" smtClean="0"/>
              <a:t>lassification</a:t>
            </a:r>
            <a:r>
              <a:rPr lang="ko-KR" altLang="en-US" b="1" dirty="0" smtClean="0"/>
              <a:t> </a:t>
            </a:r>
            <a:r>
              <a:rPr lang="en-US" altLang="ko-KR" b="1" dirty="0" smtClean="0"/>
              <a:t>branch</a:t>
            </a:r>
          </a:p>
          <a:p>
            <a:pPr algn="ctr"/>
            <a:r>
              <a:rPr lang="en-US" altLang="ko-KR" b="1" dirty="0" err="1"/>
              <a:t>b</a:t>
            </a:r>
            <a:r>
              <a:rPr lang="en-US" altLang="ko-KR" b="1" dirty="0" err="1" smtClean="0"/>
              <a:t>box</a:t>
            </a:r>
            <a:r>
              <a:rPr lang="en-US" altLang="ko-KR" b="1" dirty="0" smtClean="0"/>
              <a:t> regression branch</a:t>
            </a:r>
          </a:p>
          <a:p>
            <a:pPr marL="285750" indent="-285750" algn="ctr">
              <a:buFont typeface="Arial" pitchFamily="34" charset="0"/>
              <a:buChar char="•"/>
            </a:pPr>
            <a:endParaRPr lang="en-US" altLang="ko-KR" b="1" dirty="0" smtClean="0"/>
          </a:p>
          <a:p>
            <a:pPr algn="ctr"/>
            <a:r>
              <a:rPr lang="en-US" altLang="ko-KR" b="1" dirty="0" smtClean="0"/>
              <a:t>+</a:t>
            </a:r>
          </a:p>
          <a:p>
            <a:pPr marL="285750" indent="-285750" algn="ctr">
              <a:buFont typeface="Arial" pitchFamily="34" charset="0"/>
              <a:buChar char="•"/>
            </a:pPr>
            <a:endParaRPr lang="en-US" altLang="ko-KR" b="1" dirty="0" smtClean="0"/>
          </a:p>
          <a:p>
            <a:pPr algn="ctr"/>
            <a:r>
              <a:rPr lang="en-US" altLang="ko-KR" b="1" dirty="0" smtClean="0"/>
              <a:t>mask branch</a:t>
            </a:r>
            <a:endParaRPr lang="en-US" altLang="ko-KR" b="1" dirty="0"/>
          </a:p>
        </p:txBody>
      </p:sp>
      <p:sp>
        <p:nvSpPr>
          <p:cNvPr id="11" name="TextBox 10"/>
          <p:cNvSpPr txBox="1"/>
          <p:nvPr/>
        </p:nvSpPr>
        <p:spPr>
          <a:xfrm>
            <a:off x="6539703" y="3928328"/>
            <a:ext cx="1729191" cy="369332"/>
          </a:xfrm>
          <a:prstGeom prst="rect">
            <a:avLst/>
          </a:prstGeom>
          <a:noFill/>
          <a:ln>
            <a:solidFill>
              <a:srgbClr val="FF0000"/>
            </a:solidFill>
          </a:ln>
        </p:spPr>
        <p:txBody>
          <a:bodyPr wrap="none" rtlCol="0">
            <a:spAutoFit/>
          </a:bodyPr>
          <a:lstStyle/>
          <a:p>
            <a:r>
              <a:rPr lang="en-US" altLang="ko-KR" b="1" dirty="0" err="1"/>
              <a:t>RoIAlign</a:t>
            </a:r>
            <a:r>
              <a:rPr lang="en-US" altLang="ko-KR" b="1" dirty="0"/>
              <a:t> layer</a:t>
            </a:r>
            <a:endParaRPr lang="ko-KR" altLang="en-US" b="1" dirty="0"/>
          </a:p>
        </p:txBody>
      </p:sp>
    </p:spTree>
    <p:extLst>
      <p:ext uri="{BB962C8B-B14F-4D97-AF65-F5344CB8AC3E}">
        <p14:creationId xmlns:p14="http://schemas.microsoft.com/office/powerpoint/2010/main" val="2559857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pic>
        <p:nvPicPr>
          <p:cNvPr id="2050" name="Picture 2" descr="https://blog.kakaocdn.net/dn/0la9l/btqW8HCsFxL/Vk4TtWhixEt4gzdTo0srs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1" y="1057300"/>
            <a:ext cx="8829023" cy="34001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6823" y="1264032"/>
            <a:ext cx="1582293" cy="369332"/>
          </a:xfrm>
          <a:prstGeom prst="rect">
            <a:avLst/>
          </a:prstGeom>
          <a:noFill/>
        </p:spPr>
        <p:txBody>
          <a:bodyPr wrap="none" rtlCol="0">
            <a:spAutoFit/>
          </a:bodyPr>
          <a:lstStyle/>
          <a:p>
            <a:r>
              <a:rPr lang="en-US" altLang="ko-KR" b="1" dirty="0" smtClean="0"/>
              <a:t>Faster RCNN</a:t>
            </a:r>
            <a:endParaRPr lang="ko-KR" altLang="en-US" b="1" dirty="0"/>
          </a:p>
        </p:txBody>
      </p:sp>
    </p:spTree>
    <p:extLst>
      <p:ext uri="{BB962C8B-B14F-4D97-AF65-F5344CB8AC3E}">
        <p14:creationId xmlns:p14="http://schemas.microsoft.com/office/powerpoint/2010/main" val="3652336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3076" name="Picture 4" descr="https://blog.kakaocdn.net/dn/cx1zeb/btqWX5EbBpp/SDi2o1RDnpCCs2ckVpA8d0/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21" y="1057299"/>
            <a:ext cx="8525659" cy="4426173"/>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4" name="TextBox 3"/>
          <p:cNvSpPr txBox="1"/>
          <p:nvPr/>
        </p:nvSpPr>
        <p:spPr>
          <a:xfrm>
            <a:off x="366823" y="1264032"/>
            <a:ext cx="1514069" cy="369332"/>
          </a:xfrm>
          <a:prstGeom prst="rect">
            <a:avLst/>
          </a:prstGeom>
          <a:noFill/>
        </p:spPr>
        <p:txBody>
          <a:bodyPr wrap="none" rtlCol="0">
            <a:spAutoFit/>
          </a:bodyPr>
          <a:lstStyle/>
          <a:p>
            <a:r>
              <a:rPr lang="en-US" altLang="ko-KR" b="1" dirty="0" smtClean="0"/>
              <a:t>Mask RCNN</a:t>
            </a:r>
            <a:endParaRPr lang="ko-KR" altLang="en-US" b="1" dirty="0"/>
          </a:p>
        </p:txBody>
      </p:sp>
    </p:spTree>
    <p:extLst>
      <p:ext uri="{BB962C8B-B14F-4D97-AF65-F5344CB8AC3E}">
        <p14:creationId xmlns:p14="http://schemas.microsoft.com/office/powerpoint/2010/main" val="1763879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1028" name="Picture 4" descr="http://machinelearningkorea.com/wp-content/uploads/2019/07/image-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956" y="3361556"/>
            <a:ext cx="7112390" cy="208823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pic>
        <p:nvPicPr>
          <p:cNvPr id="1026" name="Picture 2" descr="http://machinelearningkorea.com/wp-content/uploads/2019/07/image-3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985292"/>
            <a:ext cx="4800600" cy="253365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5436096" y="2366218"/>
            <a:ext cx="3347864" cy="923330"/>
          </a:xfrm>
          <a:prstGeom prst="rect">
            <a:avLst/>
          </a:prstGeom>
        </p:spPr>
        <p:txBody>
          <a:bodyPr wrap="square">
            <a:spAutoFit/>
          </a:bodyPr>
          <a:lstStyle/>
          <a:p>
            <a:r>
              <a:rPr lang="fr-FR" altLang="ko-KR" dirty="0"/>
              <a:t>1) Classification</a:t>
            </a:r>
          </a:p>
          <a:p>
            <a:r>
              <a:rPr lang="fr-FR" altLang="ko-KR" dirty="0"/>
              <a:t>2) Object detection</a:t>
            </a:r>
          </a:p>
          <a:p>
            <a:r>
              <a:rPr lang="fr-FR" altLang="ko-KR" dirty="0"/>
              <a:t>3) Image segmentation</a:t>
            </a:r>
          </a:p>
        </p:txBody>
      </p:sp>
      <p:grpSp>
        <p:nvGrpSpPr>
          <p:cNvPr id="15" name="그룹 14"/>
          <p:cNvGrpSpPr/>
          <p:nvPr/>
        </p:nvGrpSpPr>
        <p:grpSpPr>
          <a:xfrm>
            <a:off x="5542880" y="1926019"/>
            <a:ext cx="1499061" cy="369332"/>
            <a:chOff x="5504780" y="1088658"/>
            <a:chExt cx="1499061" cy="369332"/>
          </a:xfrm>
        </p:grpSpPr>
        <p:sp>
          <p:nvSpPr>
            <p:cNvPr id="16" name="TextBox 15"/>
            <p:cNvSpPr txBox="1"/>
            <p:nvPr/>
          </p:nvSpPr>
          <p:spPr>
            <a:xfrm>
              <a:off x="5504780" y="1088658"/>
              <a:ext cx="1450782" cy="369332"/>
            </a:xfrm>
            <a:prstGeom prst="rect">
              <a:avLst/>
            </a:prstGeom>
            <a:noFill/>
          </p:spPr>
          <p:txBody>
            <a:bodyPr wrap="none" rtlCol="0">
              <a:spAutoFit/>
            </a:bodyPr>
            <a:lstStyle/>
            <a:p>
              <a:r>
                <a:rPr lang="en-US" altLang="ko-KR" dirty="0" smtClean="0"/>
                <a:t>Mask RCNN</a:t>
              </a:r>
              <a:endParaRPr lang="ko-KR" altLang="en-US" dirty="0"/>
            </a:p>
          </p:txBody>
        </p:sp>
        <p:sp>
          <p:nvSpPr>
            <p:cNvPr id="17" name="직사각형 16"/>
            <p:cNvSpPr/>
            <p:nvPr/>
          </p:nvSpPr>
          <p:spPr>
            <a:xfrm>
              <a:off x="5508104" y="1144945"/>
              <a:ext cx="1495737" cy="287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8" name="꺾인 연결선 17"/>
          <p:cNvCxnSpPr/>
          <p:nvPr/>
        </p:nvCxnSpPr>
        <p:spPr>
          <a:xfrm rot="10800000" flipV="1">
            <a:off x="5508104" y="2130435"/>
            <a:ext cx="34776" cy="1098659"/>
          </a:xfrm>
          <a:prstGeom prst="bentConnector3">
            <a:avLst>
              <a:gd name="adj1" fmla="val 75735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직사각형 22"/>
          <p:cNvSpPr/>
          <p:nvPr/>
        </p:nvSpPr>
        <p:spPr>
          <a:xfrm>
            <a:off x="5508104" y="2988503"/>
            <a:ext cx="2520280" cy="287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5542880" y="1561356"/>
            <a:ext cx="1511761" cy="369332"/>
          </a:xfrm>
          <a:prstGeom prst="rect">
            <a:avLst/>
          </a:prstGeom>
          <a:noFill/>
        </p:spPr>
        <p:txBody>
          <a:bodyPr wrap="none" rtlCol="0">
            <a:spAutoFit/>
          </a:bodyPr>
          <a:lstStyle/>
          <a:p>
            <a:r>
              <a:rPr lang="en-US" altLang="ko-KR" dirty="0" smtClean="0"/>
              <a:t>Faster RCNN</a:t>
            </a:r>
            <a:endParaRPr lang="ko-KR" altLang="en-US" dirty="0"/>
          </a:p>
        </p:txBody>
      </p:sp>
    </p:spTree>
    <p:extLst>
      <p:ext uri="{BB962C8B-B14F-4D97-AF65-F5344CB8AC3E}">
        <p14:creationId xmlns:p14="http://schemas.microsoft.com/office/powerpoint/2010/main" val="2674982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pic>
        <p:nvPicPr>
          <p:cNvPr id="31748" name="Picture 4" descr="https://blog.kakaocdn.net/dn/cx1zeb/btqWX5EbBpp/SDi2o1RDnpCCs2ckVpA8d0/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105937"/>
            <a:ext cx="7776864" cy="41798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1719" y="3978270"/>
            <a:ext cx="5460149" cy="646331"/>
          </a:xfrm>
          <a:prstGeom prst="rect">
            <a:avLst/>
          </a:prstGeom>
          <a:noFill/>
        </p:spPr>
        <p:txBody>
          <a:bodyPr wrap="none" rtlCol="0">
            <a:spAutoFit/>
          </a:bodyPr>
          <a:lstStyle/>
          <a:p>
            <a:r>
              <a:rPr lang="en-US" altLang="ko-KR" dirty="0" smtClean="0"/>
              <a:t>(</a:t>
            </a:r>
            <a:r>
              <a:rPr lang="ko-KR" altLang="en-US" dirty="0" smtClean="0"/>
              <a:t>그림참고</a:t>
            </a:r>
            <a:r>
              <a:rPr lang="en-US" altLang="ko-KR" dirty="0" smtClean="0"/>
              <a:t>)</a:t>
            </a:r>
          </a:p>
          <a:p>
            <a:r>
              <a:rPr lang="en-US" altLang="ko-KR" dirty="0" smtClean="0"/>
              <a:t>Segmentation mask</a:t>
            </a:r>
            <a:r>
              <a:rPr lang="ko-KR" altLang="en-US" dirty="0" smtClean="0"/>
              <a:t>를 예측하는 </a:t>
            </a:r>
            <a:r>
              <a:rPr lang="en-US" altLang="ko-KR" dirty="0" smtClean="0"/>
              <a:t>mask branch</a:t>
            </a:r>
            <a:r>
              <a:rPr lang="ko-KR" altLang="en-US" dirty="0"/>
              <a:t> </a:t>
            </a:r>
            <a:r>
              <a:rPr lang="ko-KR" altLang="en-US" dirty="0" smtClean="0"/>
              <a:t>추가</a:t>
            </a:r>
            <a:endParaRPr lang="ko-KR" altLang="en-US" dirty="0"/>
          </a:p>
        </p:txBody>
      </p:sp>
      <p:sp>
        <p:nvSpPr>
          <p:cNvPr id="7" name="직사각형 6"/>
          <p:cNvSpPr/>
          <p:nvPr/>
        </p:nvSpPr>
        <p:spPr>
          <a:xfrm>
            <a:off x="226673" y="4650504"/>
            <a:ext cx="4572000" cy="646331"/>
          </a:xfrm>
          <a:prstGeom prst="rect">
            <a:avLst/>
          </a:prstGeom>
        </p:spPr>
        <p:txBody>
          <a:bodyPr>
            <a:spAutoFit/>
          </a:bodyPr>
          <a:lstStyle/>
          <a:p>
            <a:r>
              <a:rPr lang="en-US" altLang="ko-KR" dirty="0"/>
              <a:t> </a:t>
            </a:r>
            <a:r>
              <a:rPr lang="en-US" altLang="ko-KR" dirty="0" err="1"/>
              <a:t>RoI</a:t>
            </a:r>
            <a:r>
              <a:rPr lang="en-US" altLang="ko-KR" dirty="0"/>
              <a:t> pooling</a:t>
            </a:r>
            <a:r>
              <a:rPr lang="ko-KR" altLang="en-US" dirty="0"/>
              <a:t>을 통해 얻은 고정된 크기의 </a:t>
            </a:r>
            <a:r>
              <a:rPr lang="en-US" altLang="ko-KR" dirty="0"/>
              <a:t>feature map</a:t>
            </a:r>
            <a:r>
              <a:rPr lang="ko-KR" altLang="en-US" dirty="0"/>
              <a:t>을 </a:t>
            </a:r>
            <a:r>
              <a:rPr lang="en-US" altLang="ko-KR" dirty="0"/>
              <a:t>mask </a:t>
            </a:r>
            <a:r>
              <a:rPr lang="en-US" altLang="ko-KR" dirty="0" smtClean="0"/>
              <a:t>branch</a:t>
            </a:r>
            <a:r>
              <a:rPr lang="ko-KR" altLang="en-US" dirty="0" smtClean="0"/>
              <a:t>에 입력</a:t>
            </a:r>
            <a:endParaRPr lang="ko-KR" altLang="en-US" dirty="0"/>
          </a:p>
        </p:txBody>
      </p:sp>
    </p:spTree>
    <p:extLst>
      <p:ext uri="{BB962C8B-B14F-4D97-AF65-F5344CB8AC3E}">
        <p14:creationId xmlns:p14="http://schemas.microsoft.com/office/powerpoint/2010/main" val="3283737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pic>
        <p:nvPicPr>
          <p:cNvPr id="20" name="Picture 2" descr="https://blog.kakaocdn.net/dn/c0pdEg/btqBL8vzmxg/1zkQAmbSKShCvdqXx8jXk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34998"/>
            <a:ext cx="7560840" cy="376199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226672" y="1070567"/>
            <a:ext cx="8665807" cy="830997"/>
          </a:xfrm>
          <a:prstGeom prst="rect">
            <a:avLst/>
          </a:prstGeom>
        </p:spPr>
        <p:txBody>
          <a:bodyPr wrap="square">
            <a:spAutoFit/>
          </a:bodyPr>
          <a:lstStyle/>
          <a:p>
            <a:r>
              <a:rPr lang="en-US" altLang="ko-KR" sz="1400" dirty="0"/>
              <a:t>1) Fast R-CNN</a:t>
            </a:r>
            <a:r>
              <a:rPr lang="ko-KR" altLang="en-US" sz="1400" dirty="0"/>
              <a:t>의 </a:t>
            </a:r>
            <a:r>
              <a:rPr lang="en-US" altLang="ko-KR" sz="1400" dirty="0"/>
              <a:t>classification, localization(bounding box regression) branch</a:t>
            </a:r>
            <a:r>
              <a:rPr lang="ko-KR" altLang="en-US" sz="1400" dirty="0" smtClean="0"/>
              <a:t>에 </a:t>
            </a:r>
            <a:r>
              <a:rPr lang="en-US" altLang="ko-KR" sz="1600" b="1" dirty="0">
                <a:solidFill>
                  <a:srgbClr val="002060"/>
                </a:solidFill>
              </a:rPr>
              <a:t>mask </a:t>
            </a:r>
            <a:r>
              <a:rPr lang="en-US" altLang="ko-KR" sz="1600" b="1" dirty="0" smtClean="0">
                <a:solidFill>
                  <a:srgbClr val="002060"/>
                </a:solidFill>
              </a:rPr>
              <a:t>branch</a:t>
            </a:r>
            <a:r>
              <a:rPr lang="ko-KR" altLang="en-US" sz="1600" b="1" dirty="0" smtClean="0">
                <a:solidFill>
                  <a:srgbClr val="002060"/>
                </a:solidFill>
              </a:rPr>
              <a:t> 추가</a:t>
            </a:r>
            <a:endParaRPr lang="ko-KR" altLang="en-US" sz="1600" b="1" dirty="0">
              <a:solidFill>
                <a:srgbClr val="002060"/>
              </a:solidFill>
            </a:endParaRPr>
          </a:p>
          <a:p>
            <a:r>
              <a:rPr lang="en-US" altLang="ko-KR" sz="1400" dirty="0"/>
              <a:t>2) RPN </a:t>
            </a:r>
            <a:r>
              <a:rPr lang="ko-KR" altLang="en-US" sz="1400" dirty="0"/>
              <a:t>전에 </a:t>
            </a:r>
            <a:r>
              <a:rPr lang="en-US" altLang="ko-KR" sz="1600" b="1" dirty="0">
                <a:solidFill>
                  <a:srgbClr val="002060"/>
                </a:solidFill>
              </a:rPr>
              <a:t>FPN(feature pyramid network)</a:t>
            </a:r>
            <a:r>
              <a:rPr lang="ko-KR" altLang="en-US" sz="1600" b="1" dirty="0">
                <a:solidFill>
                  <a:srgbClr val="002060"/>
                </a:solidFill>
              </a:rPr>
              <a:t> 추가</a:t>
            </a:r>
          </a:p>
          <a:p>
            <a:r>
              <a:rPr lang="en-US" altLang="ko-KR" sz="1400" dirty="0"/>
              <a:t>3) Image segmentation</a:t>
            </a:r>
            <a:r>
              <a:rPr lang="ko-KR" altLang="en-US" sz="1400" dirty="0"/>
              <a:t>의 </a:t>
            </a:r>
            <a:r>
              <a:rPr lang="en-US" altLang="ko-KR" sz="1400" dirty="0"/>
              <a:t>masking</a:t>
            </a:r>
            <a:r>
              <a:rPr lang="ko-KR" altLang="en-US" sz="1400" dirty="0"/>
              <a:t>을 위해 </a:t>
            </a:r>
            <a:r>
              <a:rPr lang="en-US" altLang="ko-KR" sz="1600" b="1" dirty="0" err="1">
                <a:solidFill>
                  <a:srgbClr val="002060"/>
                </a:solidFill>
              </a:rPr>
              <a:t>RoI</a:t>
            </a:r>
            <a:r>
              <a:rPr lang="en-US" altLang="ko-KR" sz="1600" b="1" dirty="0">
                <a:solidFill>
                  <a:srgbClr val="002060"/>
                </a:solidFill>
              </a:rPr>
              <a:t> align</a:t>
            </a:r>
            <a:r>
              <a:rPr lang="ko-KR" altLang="en-US" sz="1600" b="1" dirty="0">
                <a:solidFill>
                  <a:srgbClr val="002060"/>
                </a:solidFill>
              </a:rPr>
              <a:t>이 </a:t>
            </a:r>
            <a:r>
              <a:rPr lang="en-US" altLang="ko-KR" sz="1600" b="1" dirty="0" err="1">
                <a:solidFill>
                  <a:srgbClr val="002060"/>
                </a:solidFill>
              </a:rPr>
              <a:t>RoI</a:t>
            </a:r>
            <a:r>
              <a:rPr lang="en-US" altLang="ko-KR" sz="1600" b="1" dirty="0">
                <a:solidFill>
                  <a:srgbClr val="002060"/>
                </a:solidFill>
              </a:rPr>
              <a:t> pooling</a:t>
            </a:r>
            <a:r>
              <a:rPr lang="ko-KR" altLang="en-US" sz="1600" b="1" dirty="0">
                <a:solidFill>
                  <a:srgbClr val="002060"/>
                </a:solidFill>
              </a:rPr>
              <a:t>을 대체</a:t>
            </a:r>
          </a:p>
        </p:txBody>
      </p:sp>
    </p:spTree>
    <p:extLst>
      <p:ext uri="{BB962C8B-B14F-4D97-AF65-F5344CB8AC3E}">
        <p14:creationId xmlns:p14="http://schemas.microsoft.com/office/powerpoint/2010/main" val="3734285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6" name="Picture 2" descr="https://blog.kakaocdn.net/dn/c0pdEg/btqBL8vzmxg/1zkQAmbSKShCvdqXx8jXk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34998"/>
            <a:ext cx="7560840" cy="376199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7" name="모서리가 둥근 직사각형 6"/>
          <p:cNvSpPr/>
          <p:nvPr/>
        </p:nvSpPr>
        <p:spPr>
          <a:xfrm>
            <a:off x="683568" y="2116212"/>
            <a:ext cx="3024336" cy="13681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49950" y="811668"/>
            <a:ext cx="8358227" cy="923330"/>
          </a:xfrm>
          <a:prstGeom prst="rect">
            <a:avLst/>
          </a:prstGeom>
        </p:spPr>
        <p:txBody>
          <a:bodyPr wrap="square">
            <a:spAutoFit/>
          </a:bodyPr>
          <a:lstStyle/>
          <a:p>
            <a:pPr marL="285750" indent="-285750">
              <a:buFont typeface="Arial" pitchFamily="34" charset="0"/>
              <a:buChar char="•"/>
            </a:pPr>
            <a:r>
              <a:rPr lang="en-US" altLang="ko-KR" dirty="0" smtClean="0"/>
              <a:t>Image resize :</a:t>
            </a:r>
            <a:r>
              <a:rPr lang="ko-KR" altLang="en-US" dirty="0"/>
              <a:t> </a:t>
            </a:r>
            <a:r>
              <a:rPr lang="en-US" altLang="ko-KR" dirty="0"/>
              <a:t>800~1024 </a:t>
            </a:r>
            <a:r>
              <a:rPr lang="en-US" altLang="ko-KR" dirty="0" smtClean="0"/>
              <a:t>size (using </a:t>
            </a:r>
            <a:r>
              <a:rPr lang="en-US" altLang="ko-KR" dirty="0"/>
              <a:t>bilinear interpolation</a:t>
            </a:r>
            <a:r>
              <a:rPr lang="en-US" altLang="ko-KR" dirty="0" smtClean="0"/>
              <a:t>)</a:t>
            </a:r>
          </a:p>
          <a:p>
            <a:pPr marL="285750" indent="-285750">
              <a:buFont typeface="Arial" pitchFamily="34" charset="0"/>
              <a:buChar char="•"/>
            </a:pPr>
            <a:r>
              <a:rPr lang="en-US" altLang="ko-KR" dirty="0" smtClean="0"/>
              <a:t>Input size : backbone network</a:t>
            </a:r>
            <a:r>
              <a:rPr lang="ko-KR" altLang="en-US" dirty="0" smtClean="0"/>
              <a:t>의 </a:t>
            </a:r>
            <a:r>
              <a:rPr lang="en-US" altLang="ko-KR" dirty="0" smtClean="0"/>
              <a:t>input</a:t>
            </a:r>
            <a:r>
              <a:rPr lang="ko-KR" altLang="en-US" dirty="0" smtClean="0"/>
              <a:t>을 위해 </a:t>
            </a:r>
            <a:r>
              <a:rPr lang="en-US" altLang="ko-KR" dirty="0" smtClean="0"/>
              <a:t>1024 x 1024</a:t>
            </a:r>
            <a:r>
              <a:rPr lang="ko-KR" altLang="en-US" dirty="0" smtClean="0"/>
              <a:t>로 조정</a:t>
            </a:r>
            <a:endParaRPr lang="en-US" altLang="ko-KR" dirty="0" smtClean="0"/>
          </a:p>
          <a:p>
            <a:r>
              <a:rPr lang="en-US" altLang="ko-KR" dirty="0"/>
              <a:t> </a:t>
            </a:r>
            <a:r>
              <a:rPr lang="en-US" altLang="ko-KR" dirty="0" smtClean="0"/>
              <a:t>                  (using padding)</a:t>
            </a:r>
            <a:endParaRPr lang="ko-KR" altLang="en-US" dirty="0"/>
          </a:p>
        </p:txBody>
      </p:sp>
    </p:spTree>
    <p:extLst>
      <p:ext uri="{BB962C8B-B14F-4D97-AF65-F5344CB8AC3E}">
        <p14:creationId xmlns:p14="http://schemas.microsoft.com/office/powerpoint/2010/main" val="4206621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358227" cy="923330"/>
          </a:xfrm>
          <a:prstGeom prst="rect">
            <a:avLst/>
          </a:prstGeom>
        </p:spPr>
        <p:txBody>
          <a:bodyPr wrap="square">
            <a:spAutoFit/>
          </a:bodyPr>
          <a:lstStyle/>
          <a:p>
            <a:pPr marL="285750" indent="-285750">
              <a:buFont typeface="Arial" pitchFamily="34" charset="0"/>
              <a:buChar char="•"/>
            </a:pPr>
            <a:r>
              <a:rPr lang="en-US" altLang="ko-KR" dirty="0" smtClean="0"/>
              <a:t>Image resize :</a:t>
            </a:r>
            <a:r>
              <a:rPr lang="ko-KR" altLang="en-US" dirty="0"/>
              <a:t> </a:t>
            </a:r>
            <a:r>
              <a:rPr lang="en-US" altLang="ko-KR" dirty="0"/>
              <a:t>800~1024 </a:t>
            </a:r>
            <a:r>
              <a:rPr lang="en-US" altLang="ko-KR" dirty="0" smtClean="0"/>
              <a:t>size (using </a:t>
            </a:r>
            <a:r>
              <a:rPr lang="en-US" altLang="ko-KR" dirty="0"/>
              <a:t>bilinear interpolation</a:t>
            </a:r>
            <a:r>
              <a:rPr lang="en-US" altLang="ko-KR" dirty="0" smtClean="0"/>
              <a:t>)</a:t>
            </a:r>
          </a:p>
          <a:p>
            <a:pPr marL="285750" indent="-285750">
              <a:buFont typeface="Arial" pitchFamily="34" charset="0"/>
              <a:buChar char="•"/>
            </a:pPr>
            <a:r>
              <a:rPr lang="en-US" altLang="ko-KR" dirty="0" smtClean="0"/>
              <a:t>Input size : backbone network</a:t>
            </a:r>
            <a:r>
              <a:rPr lang="ko-KR" altLang="en-US" dirty="0" smtClean="0"/>
              <a:t>의 </a:t>
            </a:r>
            <a:r>
              <a:rPr lang="en-US" altLang="ko-KR" dirty="0" smtClean="0"/>
              <a:t>input</a:t>
            </a:r>
            <a:r>
              <a:rPr lang="ko-KR" altLang="en-US" dirty="0" smtClean="0"/>
              <a:t>을 위해 </a:t>
            </a:r>
            <a:r>
              <a:rPr lang="en-US" altLang="ko-KR" dirty="0" smtClean="0"/>
              <a:t>1024 x 1024</a:t>
            </a:r>
            <a:r>
              <a:rPr lang="ko-KR" altLang="en-US" dirty="0" smtClean="0"/>
              <a:t>로 조정</a:t>
            </a:r>
            <a:endParaRPr lang="en-US" altLang="ko-KR" dirty="0" smtClean="0"/>
          </a:p>
          <a:p>
            <a:r>
              <a:rPr lang="en-US" altLang="ko-KR" dirty="0"/>
              <a:t> </a:t>
            </a:r>
            <a:r>
              <a:rPr lang="en-US" altLang="ko-KR" dirty="0" smtClean="0"/>
              <a:t>                  (using padding)</a:t>
            </a:r>
            <a:endParaRPr lang="ko-KR" altLang="en-US" dirty="0"/>
          </a:p>
        </p:txBody>
      </p:sp>
      <p:sp>
        <p:nvSpPr>
          <p:cNvPr id="4" name="TextBox 3"/>
          <p:cNvSpPr txBox="1"/>
          <p:nvPr/>
        </p:nvSpPr>
        <p:spPr>
          <a:xfrm>
            <a:off x="683568" y="2065412"/>
            <a:ext cx="7066999" cy="646331"/>
          </a:xfrm>
          <a:prstGeom prst="rect">
            <a:avLst/>
          </a:prstGeom>
          <a:noFill/>
        </p:spPr>
        <p:txBody>
          <a:bodyPr wrap="none" rtlCol="0">
            <a:spAutoFit/>
          </a:bodyPr>
          <a:lstStyle/>
          <a:p>
            <a:pPr marL="285750" indent="-285750">
              <a:buFont typeface="Arial" pitchFamily="34" charset="0"/>
              <a:buChar char="•"/>
            </a:pPr>
            <a:r>
              <a:rPr lang="en-US" altLang="ko-KR" dirty="0" smtClean="0"/>
              <a:t>Backbone : </a:t>
            </a:r>
            <a:r>
              <a:rPr lang="en-US" altLang="ko-KR" dirty="0" err="1" smtClean="0"/>
              <a:t>ResNet</a:t>
            </a:r>
            <a:r>
              <a:rPr lang="en-US" altLang="ko-KR" dirty="0" smtClean="0"/>
              <a:t>, input size 800 ~ 1024    (VGG</a:t>
            </a:r>
            <a:r>
              <a:rPr lang="ko-KR" altLang="en-US" dirty="0" smtClean="0"/>
              <a:t>는</a:t>
            </a:r>
            <a:r>
              <a:rPr lang="en-US" altLang="ko-KR" dirty="0" smtClean="0"/>
              <a:t>224 x 224)</a:t>
            </a:r>
          </a:p>
          <a:p>
            <a:pPr marL="285750" indent="-285750">
              <a:buFont typeface="Arial" pitchFamily="34" charset="0"/>
              <a:buChar char="•"/>
            </a:pPr>
            <a:r>
              <a:rPr lang="en-US" altLang="ko-KR" dirty="0" err="1" smtClean="0"/>
              <a:t>Bilinerar</a:t>
            </a:r>
            <a:r>
              <a:rPr lang="en-US" altLang="ko-KR" dirty="0" smtClean="0"/>
              <a:t> </a:t>
            </a:r>
            <a:r>
              <a:rPr lang="en-US" altLang="ko-KR" dirty="0" err="1" smtClean="0"/>
              <a:t>interpilation</a:t>
            </a:r>
            <a:r>
              <a:rPr lang="en-US" altLang="ko-KR" dirty="0" smtClean="0"/>
              <a:t>(</a:t>
            </a:r>
            <a:r>
              <a:rPr lang="ko-KR" altLang="en-US" dirty="0" smtClean="0"/>
              <a:t>쌍 선형 </a:t>
            </a:r>
            <a:r>
              <a:rPr lang="ko-KR" altLang="en-US" dirty="0" err="1" smtClean="0"/>
              <a:t>보간법</a:t>
            </a:r>
            <a:r>
              <a:rPr lang="en-US" altLang="ko-KR" dirty="0" smtClean="0"/>
              <a:t>)</a:t>
            </a:r>
            <a:r>
              <a:rPr lang="ko-KR" altLang="en-US" dirty="0" smtClean="0"/>
              <a:t>을 사용하여 </a:t>
            </a:r>
            <a:r>
              <a:rPr lang="en-US" altLang="ko-KR" dirty="0" smtClean="0"/>
              <a:t>resize</a:t>
            </a:r>
            <a:endParaRPr lang="ko-KR" altLang="en-US" dirty="0"/>
          </a:p>
        </p:txBody>
      </p:sp>
      <p:pic>
        <p:nvPicPr>
          <p:cNvPr id="7170" name="Picture 2" descr="https://t1.daumcdn.net/cfile/tistory/2378C54C52D3842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061" y="3117203"/>
            <a:ext cx="4589599" cy="188366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blog.kakaocdn.net/dn/bsf2P5/btqBPYeHm3Z/aMt9hUpAVr57ZCPYrxv4B0/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80" y="2956320"/>
            <a:ext cx="3417779" cy="220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933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목소리 좋아지는법✓목소리 바꾸는법 :: 야채좋아">
            <a:extLst>
              <a:ext uri="{FF2B5EF4-FFF2-40B4-BE49-F238E27FC236}">
                <a16:creationId xmlns="" xmlns:a16="http://schemas.microsoft.com/office/drawing/2014/main" id="{C6FAB284-130D-4004-9683-A6E9A1C6F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1976" y="1751868"/>
            <a:ext cx="1368152" cy="1411487"/>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 name="TextBox 3"/>
          <p:cNvSpPr txBox="1"/>
          <p:nvPr/>
        </p:nvSpPr>
        <p:spPr>
          <a:xfrm>
            <a:off x="220855" y="350003"/>
            <a:ext cx="2002471" cy="461665"/>
          </a:xfrm>
          <a:prstGeom prst="rect">
            <a:avLst/>
          </a:prstGeom>
          <a:noFill/>
        </p:spPr>
        <p:txBody>
          <a:bodyPr wrap="none" rtlCol="0">
            <a:spAutoFit/>
          </a:bodyPr>
          <a:lstStyle/>
          <a:p>
            <a:r>
              <a:rPr lang="ko-KR" altLang="en-US" sz="2400" b="1" dirty="0">
                <a:latin typeface="나눔고딕" pitchFamily="50" charset="-127"/>
                <a:ea typeface="나눔고딕" pitchFamily="50" charset="-127"/>
              </a:rPr>
              <a:t>프로젝트 개요</a:t>
            </a:r>
          </a:p>
        </p:txBody>
      </p:sp>
      <p:pic>
        <p:nvPicPr>
          <p:cNvPr id="6" name="Picture 6">
            <a:extLst>
              <a:ext uri="{FF2B5EF4-FFF2-40B4-BE49-F238E27FC236}">
                <a16:creationId xmlns="" xmlns:a16="http://schemas.microsoft.com/office/drawing/2014/main" id="{4DAE98BB-8293-46A2-B83E-AF087AB61E23}"/>
              </a:ext>
            </a:extLst>
          </p:cNvPr>
          <p:cNvPicPr>
            <a:picLocks noChangeAspect="1" noChangeArrowheads="1"/>
          </p:cNvPicPr>
          <p:nvPr/>
        </p:nvPicPr>
        <p:blipFill>
          <a:blip r:embed="rId3" cstate="print"/>
          <a:srcRect/>
          <a:stretch>
            <a:fillRect/>
          </a:stretch>
        </p:blipFill>
        <p:spPr bwMode="auto">
          <a:xfrm>
            <a:off x="1547664" y="1751868"/>
            <a:ext cx="1898123" cy="1321656"/>
          </a:xfrm>
          <a:prstGeom prst="rect">
            <a:avLst/>
          </a:prstGeom>
          <a:noFill/>
          <a:ln w="9525">
            <a:noFill/>
            <a:miter lim="800000"/>
            <a:headEnd/>
            <a:tailEnd/>
          </a:ln>
        </p:spPr>
      </p:pic>
      <p:sp>
        <p:nvSpPr>
          <p:cNvPr id="8" name="TextBox 7">
            <a:extLst>
              <a:ext uri="{FF2B5EF4-FFF2-40B4-BE49-F238E27FC236}">
                <a16:creationId xmlns="" xmlns:a16="http://schemas.microsoft.com/office/drawing/2014/main" id="{D7810ECE-A345-4339-8DE7-E29C087DC6C9}"/>
              </a:ext>
            </a:extLst>
          </p:cNvPr>
          <p:cNvSpPr txBox="1"/>
          <p:nvPr/>
        </p:nvSpPr>
        <p:spPr>
          <a:xfrm>
            <a:off x="1696833" y="3073524"/>
            <a:ext cx="6079523" cy="707886"/>
          </a:xfrm>
          <a:prstGeom prst="rect">
            <a:avLst/>
          </a:prstGeom>
          <a:noFill/>
        </p:spPr>
        <p:txBody>
          <a:bodyPr wrap="square" rtlCol="0">
            <a:spAutoFit/>
          </a:bodyPr>
          <a:lstStyle/>
          <a:p>
            <a:r>
              <a:rPr lang="en-US" altLang="ko-KR" sz="4000" b="1" dirty="0">
                <a:solidFill>
                  <a:srgbClr val="00B050"/>
                </a:solidFill>
              </a:rPr>
              <a:t>Image </a:t>
            </a:r>
            <a:r>
              <a:rPr lang="ko-KR" altLang="en-US" sz="4000" b="1" dirty="0">
                <a:solidFill>
                  <a:srgbClr val="00B050"/>
                </a:solidFill>
              </a:rPr>
              <a:t>→ </a:t>
            </a:r>
            <a:r>
              <a:rPr lang="en-US" altLang="ko-KR" sz="4000" b="1" dirty="0">
                <a:solidFill>
                  <a:srgbClr val="00B050"/>
                </a:solidFill>
              </a:rPr>
              <a:t>Text </a:t>
            </a:r>
            <a:r>
              <a:rPr lang="ko-KR" altLang="en-US" sz="4000" b="1" dirty="0">
                <a:solidFill>
                  <a:srgbClr val="00B050"/>
                </a:solidFill>
              </a:rPr>
              <a:t>→ </a:t>
            </a:r>
            <a:r>
              <a:rPr lang="en-US" altLang="ko-KR" sz="4000" b="1" dirty="0">
                <a:solidFill>
                  <a:srgbClr val="00B050"/>
                </a:solidFill>
              </a:rPr>
              <a:t>Voice</a:t>
            </a:r>
            <a:endParaRPr lang="ko-KR" altLang="en-US" sz="4000" b="1" dirty="0">
              <a:solidFill>
                <a:srgbClr val="00B050"/>
              </a:solidFill>
            </a:endParaRPr>
          </a:p>
        </p:txBody>
      </p:sp>
    </p:spTree>
    <p:extLst>
      <p:ext uri="{BB962C8B-B14F-4D97-AF65-F5344CB8AC3E}">
        <p14:creationId xmlns:p14="http://schemas.microsoft.com/office/powerpoint/2010/main" val="2984975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358227" cy="923330"/>
          </a:xfrm>
          <a:prstGeom prst="rect">
            <a:avLst/>
          </a:prstGeom>
        </p:spPr>
        <p:txBody>
          <a:bodyPr wrap="square">
            <a:spAutoFit/>
          </a:bodyPr>
          <a:lstStyle/>
          <a:p>
            <a:pPr marL="285750" indent="-285750">
              <a:buFont typeface="Arial" pitchFamily="34" charset="0"/>
              <a:buChar char="•"/>
            </a:pPr>
            <a:r>
              <a:rPr lang="en-US" altLang="ko-KR" dirty="0" smtClean="0"/>
              <a:t>Image resize :</a:t>
            </a:r>
            <a:r>
              <a:rPr lang="ko-KR" altLang="en-US" dirty="0"/>
              <a:t> </a:t>
            </a:r>
            <a:r>
              <a:rPr lang="en-US" altLang="ko-KR" dirty="0"/>
              <a:t>800~1024 </a:t>
            </a:r>
            <a:r>
              <a:rPr lang="en-US" altLang="ko-KR" dirty="0" smtClean="0"/>
              <a:t>size (using </a:t>
            </a:r>
            <a:r>
              <a:rPr lang="en-US" altLang="ko-KR" dirty="0"/>
              <a:t>bilinear interpolation</a:t>
            </a:r>
            <a:r>
              <a:rPr lang="en-US" altLang="ko-KR" dirty="0" smtClean="0"/>
              <a:t>)</a:t>
            </a:r>
          </a:p>
          <a:p>
            <a:pPr marL="285750" indent="-285750">
              <a:buFont typeface="Arial" pitchFamily="34" charset="0"/>
              <a:buChar char="•"/>
            </a:pPr>
            <a:r>
              <a:rPr lang="en-US" altLang="ko-KR" dirty="0" smtClean="0"/>
              <a:t>Input size : backbone network</a:t>
            </a:r>
            <a:r>
              <a:rPr lang="ko-KR" altLang="en-US" dirty="0" smtClean="0"/>
              <a:t>의 </a:t>
            </a:r>
            <a:r>
              <a:rPr lang="en-US" altLang="ko-KR" dirty="0" smtClean="0"/>
              <a:t>input</a:t>
            </a:r>
            <a:r>
              <a:rPr lang="ko-KR" altLang="en-US" dirty="0" smtClean="0"/>
              <a:t>을 위해 </a:t>
            </a:r>
            <a:r>
              <a:rPr lang="en-US" altLang="ko-KR" dirty="0" smtClean="0"/>
              <a:t>1024 x 1024</a:t>
            </a:r>
            <a:r>
              <a:rPr lang="ko-KR" altLang="en-US" dirty="0" smtClean="0"/>
              <a:t>로 조정</a:t>
            </a:r>
            <a:endParaRPr lang="en-US" altLang="ko-KR" dirty="0" smtClean="0"/>
          </a:p>
          <a:p>
            <a:r>
              <a:rPr lang="en-US" altLang="ko-KR" dirty="0"/>
              <a:t> </a:t>
            </a:r>
            <a:r>
              <a:rPr lang="en-US" altLang="ko-KR" dirty="0" smtClean="0"/>
              <a:t>                  (using padding)</a:t>
            </a:r>
            <a:endParaRPr lang="ko-KR" altLang="en-US" dirty="0"/>
          </a:p>
        </p:txBody>
      </p:sp>
      <p:sp>
        <p:nvSpPr>
          <p:cNvPr id="4" name="TextBox 3"/>
          <p:cNvSpPr txBox="1"/>
          <p:nvPr/>
        </p:nvSpPr>
        <p:spPr>
          <a:xfrm>
            <a:off x="683568" y="2065412"/>
            <a:ext cx="7066999" cy="646331"/>
          </a:xfrm>
          <a:prstGeom prst="rect">
            <a:avLst/>
          </a:prstGeom>
          <a:noFill/>
        </p:spPr>
        <p:txBody>
          <a:bodyPr wrap="none" rtlCol="0">
            <a:spAutoFit/>
          </a:bodyPr>
          <a:lstStyle/>
          <a:p>
            <a:pPr marL="285750" indent="-285750">
              <a:buFont typeface="Arial" pitchFamily="34" charset="0"/>
              <a:buChar char="•"/>
            </a:pPr>
            <a:r>
              <a:rPr lang="en-US" altLang="ko-KR" dirty="0" smtClean="0"/>
              <a:t>Backbone : </a:t>
            </a:r>
            <a:r>
              <a:rPr lang="en-US" altLang="ko-KR" dirty="0" err="1" smtClean="0"/>
              <a:t>ResNet</a:t>
            </a:r>
            <a:r>
              <a:rPr lang="en-US" altLang="ko-KR" dirty="0" smtClean="0"/>
              <a:t>, input size 800 ~ 1024    (VGG</a:t>
            </a:r>
            <a:r>
              <a:rPr lang="ko-KR" altLang="en-US" dirty="0" smtClean="0"/>
              <a:t>는</a:t>
            </a:r>
            <a:r>
              <a:rPr lang="en-US" altLang="ko-KR" dirty="0" smtClean="0"/>
              <a:t>224 x 224)</a:t>
            </a:r>
          </a:p>
          <a:p>
            <a:pPr marL="285750" indent="-285750">
              <a:buFont typeface="Arial" pitchFamily="34" charset="0"/>
              <a:buChar char="•"/>
            </a:pPr>
            <a:r>
              <a:rPr lang="en-US" altLang="ko-KR" dirty="0" err="1" smtClean="0"/>
              <a:t>Bilinerar</a:t>
            </a:r>
            <a:r>
              <a:rPr lang="en-US" altLang="ko-KR" dirty="0" smtClean="0"/>
              <a:t> </a:t>
            </a:r>
            <a:r>
              <a:rPr lang="en-US" altLang="ko-KR" dirty="0" err="1" smtClean="0"/>
              <a:t>interpilation</a:t>
            </a:r>
            <a:r>
              <a:rPr lang="en-US" altLang="ko-KR" dirty="0" smtClean="0"/>
              <a:t>(</a:t>
            </a:r>
            <a:r>
              <a:rPr lang="ko-KR" altLang="en-US" dirty="0" smtClean="0"/>
              <a:t>쌍 선형 </a:t>
            </a:r>
            <a:r>
              <a:rPr lang="ko-KR" altLang="en-US" dirty="0" err="1" smtClean="0"/>
              <a:t>보간법</a:t>
            </a:r>
            <a:r>
              <a:rPr lang="en-US" altLang="ko-KR" dirty="0" smtClean="0"/>
              <a:t>)</a:t>
            </a:r>
            <a:r>
              <a:rPr lang="ko-KR" altLang="en-US" dirty="0" smtClean="0"/>
              <a:t>을 사용하여 </a:t>
            </a:r>
            <a:r>
              <a:rPr lang="en-US" altLang="ko-KR" dirty="0" smtClean="0"/>
              <a:t>resize</a:t>
            </a:r>
            <a:endParaRPr lang="ko-KR" altLang="en-US" dirty="0"/>
          </a:p>
        </p:txBody>
      </p:sp>
      <p:pic>
        <p:nvPicPr>
          <p:cNvPr id="7172" name="Picture 4" descr="https://blog.kakaocdn.net/dn/bsf2P5/btqBPYeHm3Z/aMt9hUpAVr57ZCPYrxv4B0/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80" y="2956320"/>
            <a:ext cx="3417779" cy="2205436"/>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https://blog.kakaocdn.net/dn/cPSvrn/btqBQnekM6R/0AbGEOE0zdw7AtjU1FckA0/img.png"/>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50000"/>
          <a:stretch/>
        </p:blipFill>
        <p:spPr bwMode="auto">
          <a:xfrm>
            <a:off x="4487010" y="3393926"/>
            <a:ext cx="289560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blog.kakaocdn.net/dn/cPSvrn/btqBQnekM6R/0AbGEOE0zdw7AtjU1FckA0/img.png"/>
          <p:cNvPicPr>
            <a:picLocks noChangeAspect="1" noChangeArrowheads="1"/>
          </p:cNvPicPr>
          <p:nvPr/>
        </p:nvPicPr>
        <p:blipFill rotWithShape="1">
          <a:blip r:embed="rId4">
            <a:extLst>
              <a:ext uri="{28A0092B-C50C-407E-A947-70E740481C1C}">
                <a14:useLocalDpi xmlns:a14="http://schemas.microsoft.com/office/drawing/2010/main" val="0"/>
              </a:ext>
            </a:extLst>
          </a:blip>
          <a:srcRect t="75554" r="47866"/>
          <a:stretch/>
        </p:blipFill>
        <p:spPr bwMode="auto">
          <a:xfrm>
            <a:off x="4549052" y="4441676"/>
            <a:ext cx="3485026" cy="5913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p:cNvCxnSpPr/>
          <p:nvPr/>
        </p:nvCxnSpPr>
        <p:spPr>
          <a:xfrm>
            <a:off x="6084168" y="3495662"/>
            <a:ext cx="0" cy="4221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652120" y="3110850"/>
            <a:ext cx="1000595" cy="369332"/>
          </a:xfrm>
          <a:prstGeom prst="rect">
            <a:avLst/>
          </a:prstGeom>
          <a:noFill/>
        </p:spPr>
        <p:txBody>
          <a:bodyPr wrap="none" rtlCol="0">
            <a:spAutoFit/>
          </a:bodyPr>
          <a:lstStyle/>
          <a:p>
            <a:r>
              <a:rPr lang="en-US" altLang="ko-KR" dirty="0" smtClean="0"/>
              <a:t>random</a:t>
            </a:r>
            <a:endParaRPr lang="ko-KR" altLang="en-US" dirty="0"/>
          </a:p>
        </p:txBody>
      </p:sp>
    </p:spTree>
    <p:extLst>
      <p:ext uri="{BB962C8B-B14F-4D97-AF65-F5344CB8AC3E}">
        <p14:creationId xmlns:p14="http://schemas.microsoft.com/office/powerpoint/2010/main" val="2219044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19458" name="Picture 2" descr="Resize rectangular image to square, keeping ratio and fill background with  black - Stack Overfl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3367" y="3328924"/>
            <a:ext cx="3274669" cy="146022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358227" cy="923330"/>
          </a:xfrm>
          <a:prstGeom prst="rect">
            <a:avLst/>
          </a:prstGeom>
        </p:spPr>
        <p:txBody>
          <a:bodyPr wrap="square">
            <a:spAutoFit/>
          </a:bodyPr>
          <a:lstStyle/>
          <a:p>
            <a:pPr marL="285750" indent="-285750">
              <a:buFont typeface="Arial" pitchFamily="34" charset="0"/>
              <a:buChar char="•"/>
            </a:pPr>
            <a:r>
              <a:rPr lang="en-US" altLang="ko-KR" dirty="0" smtClean="0"/>
              <a:t>Image resize :</a:t>
            </a:r>
            <a:r>
              <a:rPr lang="ko-KR" altLang="en-US" dirty="0"/>
              <a:t> </a:t>
            </a:r>
            <a:r>
              <a:rPr lang="en-US" altLang="ko-KR" dirty="0"/>
              <a:t>800~1024 </a:t>
            </a:r>
            <a:r>
              <a:rPr lang="en-US" altLang="ko-KR" dirty="0" smtClean="0"/>
              <a:t>size (using </a:t>
            </a:r>
            <a:r>
              <a:rPr lang="en-US" altLang="ko-KR" dirty="0"/>
              <a:t>bilinear interpolation</a:t>
            </a:r>
            <a:r>
              <a:rPr lang="en-US" altLang="ko-KR" dirty="0" smtClean="0"/>
              <a:t>)</a:t>
            </a:r>
          </a:p>
          <a:p>
            <a:pPr marL="285750" indent="-285750">
              <a:buFont typeface="Arial" pitchFamily="34" charset="0"/>
              <a:buChar char="•"/>
            </a:pPr>
            <a:r>
              <a:rPr lang="en-US" altLang="ko-KR" dirty="0" smtClean="0"/>
              <a:t>Input size : backbone network</a:t>
            </a:r>
            <a:r>
              <a:rPr lang="ko-KR" altLang="en-US" dirty="0" smtClean="0"/>
              <a:t>의 </a:t>
            </a:r>
            <a:r>
              <a:rPr lang="en-US" altLang="ko-KR" dirty="0" smtClean="0"/>
              <a:t>input</a:t>
            </a:r>
            <a:r>
              <a:rPr lang="ko-KR" altLang="en-US" dirty="0" smtClean="0"/>
              <a:t>을 위해 </a:t>
            </a:r>
            <a:r>
              <a:rPr lang="en-US" altLang="ko-KR" dirty="0" smtClean="0"/>
              <a:t>1024 x 1024</a:t>
            </a:r>
            <a:r>
              <a:rPr lang="ko-KR" altLang="en-US" dirty="0" smtClean="0"/>
              <a:t>로 조정</a:t>
            </a:r>
            <a:endParaRPr lang="en-US" altLang="ko-KR" dirty="0" smtClean="0"/>
          </a:p>
          <a:p>
            <a:r>
              <a:rPr lang="en-US" altLang="ko-KR" dirty="0"/>
              <a:t> </a:t>
            </a:r>
            <a:r>
              <a:rPr lang="en-US" altLang="ko-KR" dirty="0" smtClean="0"/>
              <a:t>                  (using padding)</a:t>
            </a:r>
            <a:endParaRPr lang="ko-KR" altLang="en-US" dirty="0"/>
          </a:p>
        </p:txBody>
      </p:sp>
      <p:sp>
        <p:nvSpPr>
          <p:cNvPr id="4" name="TextBox 3"/>
          <p:cNvSpPr txBox="1"/>
          <p:nvPr/>
        </p:nvSpPr>
        <p:spPr>
          <a:xfrm>
            <a:off x="683568" y="2065412"/>
            <a:ext cx="7066999" cy="646331"/>
          </a:xfrm>
          <a:prstGeom prst="rect">
            <a:avLst/>
          </a:prstGeom>
          <a:noFill/>
        </p:spPr>
        <p:txBody>
          <a:bodyPr wrap="none" rtlCol="0">
            <a:spAutoFit/>
          </a:bodyPr>
          <a:lstStyle/>
          <a:p>
            <a:pPr marL="285750" indent="-285750">
              <a:buFont typeface="Arial" pitchFamily="34" charset="0"/>
              <a:buChar char="•"/>
            </a:pPr>
            <a:r>
              <a:rPr lang="en-US" altLang="ko-KR" dirty="0" smtClean="0"/>
              <a:t>Backbone : </a:t>
            </a:r>
            <a:r>
              <a:rPr lang="en-US" altLang="ko-KR" dirty="0" err="1" smtClean="0"/>
              <a:t>ResNet</a:t>
            </a:r>
            <a:r>
              <a:rPr lang="en-US" altLang="ko-KR" dirty="0" smtClean="0"/>
              <a:t>, input size 800 ~ 1024    (VGG</a:t>
            </a:r>
            <a:r>
              <a:rPr lang="ko-KR" altLang="en-US" dirty="0" smtClean="0"/>
              <a:t>는</a:t>
            </a:r>
            <a:r>
              <a:rPr lang="en-US" altLang="ko-KR" dirty="0" smtClean="0"/>
              <a:t>224 x 224)</a:t>
            </a:r>
          </a:p>
          <a:p>
            <a:pPr marL="285750" indent="-285750">
              <a:buFont typeface="Arial" pitchFamily="34" charset="0"/>
              <a:buChar char="•"/>
            </a:pPr>
            <a:r>
              <a:rPr lang="en-US" altLang="ko-KR" dirty="0" err="1" smtClean="0"/>
              <a:t>Bilinerar</a:t>
            </a:r>
            <a:r>
              <a:rPr lang="en-US" altLang="ko-KR" dirty="0" smtClean="0"/>
              <a:t> </a:t>
            </a:r>
            <a:r>
              <a:rPr lang="en-US" altLang="ko-KR" dirty="0" err="1" smtClean="0"/>
              <a:t>interpilation</a:t>
            </a:r>
            <a:r>
              <a:rPr lang="en-US" altLang="ko-KR" dirty="0" smtClean="0"/>
              <a:t>(</a:t>
            </a:r>
            <a:r>
              <a:rPr lang="ko-KR" altLang="en-US" dirty="0" smtClean="0"/>
              <a:t>쌍 선형 </a:t>
            </a:r>
            <a:r>
              <a:rPr lang="ko-KR" altLang="en-US" dirty="0" err="1" smtClean="0"/>
              <a:t>보간법</a:t>
            </a:r>
            <a:r>
              <a:rPr lang="en-US" altLang="ko-KR" dirty="0" smtClean="0"/>
              <a:t>)</a:t>
            </a:r>
            <a:r>
              <a:rPr lang="ko-KR" altLang="en-US" dirty="0" smtClean="0"/>
              <a:t>을 사용하여 </a:t>
            </a:r>
            <a:r>
              <a:rPr lang="en-US" altLang="ko-KR" dirty="0" smtClean="0"/>
              <a:t>resize</a:t>
            </a:r>
            <a:endParaRPr lang="ko-KR" altLang="en-US" dirty="0"/>
          </a:p>
        </p:txBody>
      </p:sp>
      <p:pic>
        <p:nvPicPr>
          <p:cNvPr id="7172" name="Picture 4" descr="https://blog.kakaocdn.net/dn/bsf2P5/btqBPYeHm3Z/aMt9hUpAVr57ZCPYrxv4B0/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80" y="2956320"/>
            <a:ext cx="3417779" cy="22054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29063" y="3793604"/>
            <a:ext cx="346570" cy="369332"/>
          </a:xfrm>
          <a:prstGeom prst="rect">
            <a:avLst/>
          </a:prstGeom>
          <a:noFill/>
        </p:spPr>
        <p:txBody>
          <a:bodyPr wrap="none" rtlCol="0">
            <a:spAutoFit/>
          </a:bodyPr>
          <a:lstStyle/>
          <a:p>
            <a:r>
              <a:rPr lang="en-US" altLang="ko-KR" dirty="0" smtClean="0"/>
              <a:t>+</a:t>
            </a:r>
            <a:endParaRPr lang="ko-KR" altLang="en-US" dirty="0"/>
          </a:p>
        </p:txBody>
      </p:sp>
      <p:sp>
        <p:nvSpPr>
          <p:cNvPr id="7" name="TextBox 6"/>
          <p:cNvSpPr txBox="1"/>
          <p:nvPr/>
        </p:nvSpPr>
        <p:spPr>
          <a:xfrm>
            <a:off x="4751569" y="3818057"/>
            <a:ext cx="1603196" cy="369332"/>
          </a:xfrm>
          <a:prstGeom prst="rect">
            <a:avLst/>
          </a:prstGeom>
          <a:noFill/>
        </p:spPr>
        <p:txBody>
          <a:bodyPr wrap="none" rtlCol="0">
            <a:spAutoFit/>
          </a:bodyPr>
          <a:lstStyle/>
          <a:p>
            <a:r>
              <a:rPr lang="en-US" altLang="ko-KR" dirty="0" smtClean="0"/>
              <a:t>Zero padding</a:t>
            </a:r>
            <a:endParaRPr lang="ko-KR" altLang="en-US" dirty="0"/>
          </a:p>
        </p:txBody>
      </p:sp>
    </p:spTree>
    <p:extLst>
      <p:ext uri="{BB962C8B-B14F-4D97-AF65-F5344CB8AC3E}">
        <p14:creationId xmlns:p14="http://schemas.microsoft.com/office/powerpoint/2010/main" val="213835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6" name="Picture 2" descr="https://blog.kakaocdn.net/dn/c0pdEg/btqBL8vzmxg/1zkQAmbSKShCvdqXx8jXk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34998"/>
            <a:ext cx="7560840" cy="376199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7" name="모서리가 둥근 직사각형 6"/>
          <p:cNvSpPr/>
          <p:nvPr/>
        </p:nvSpPr>
        <p:spPr>
          <a:xfrm>
            <a:off x="2916895" y="1734998"/>
            <a:ext cx="2807233" cy="148254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49950" y="811668"/>
            <a:ext cx="8358227" cy="369332"/>
          </a:xfrm>
          <a:prstGeom prst="rect">
            <a:avLst/>
          </a:prstGeom>
        </p:spPr>
        <p:txBody>
          <a:bodyPr wrap="square">
            <a:spAutoFit/>
          </a:bodyPr>
          <a:lstStyle/>
          <a:p>
            <a:pPr marL="285750" indent="-285750">
              <a:buFont typeface="Arial" pitchFamily="34" charset="0"/>
              <a:buChar char="•"/>
            </a:pPr>
            <a:r>
              <a:rPr lang="en-US" altLang="ko-KR" dirty="0" smtClean="0"/>
              <a:t>ResNet-101 : </a:t>
            </a:r>
            <a:r>
              <a:rPr lang="ko-KR" altLang="en-US" dirty="0" smtClean="0"/>
              <a:t>각 </a:t>
            </a:r>
            <a:r>
              <a:rPr lang="en-US" altLang="ko-KR" dirty="0" smtClean="0"/>
              <a:t>layer(stage)</a:t>
            </a:r>
            <a:r>
              <a:rPr lang="ko-KR" altLang="en-US" dirty="0" smtClean="0"/>
              <a:t>에서 </a:t>
            </a:r>
            <a:r>
              <a:rPr lang="en-US" altLang="ko-KR" dirty="0" smtClean="0"/>
              <a:t>feature map(C1, C2, C3, C4, C5)</a:t>
            </a:r>
            <a:r>
              <a:rPr lang="ko-KR" altLang="en-US" dirty="0" smtClean="0"/>
              <a:t>생성</a:t>
            </a:r>
            <a:endParaRPr lang="en-US" altLang="ko-KR" dirty="0" smtClean="0"/>
          </a:p>
        </p:txBody>
      </p:sp>
    </p:spTree>
    <p:extLst>
      <p:ext uri="{BB962C8B-B14F-4D97-AF65-F5344CB8AC3E}">
        <p14:creationId xmlns:p14="http://schemas.microsoft.com/office/powerpoint/2010/main" val="46674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358227" cy="369332"/>
          </a:xfrm>
          <a:prstGeom prst="rect">
            <a:avLst/>
          </a:prstGeom>
        </p:spPr>
        <p:txBody>
          <a:bodyPr wrap="square">
            <a:spAutoFit/>
          </a:bodyPr>
          <a:lstStyle/>
          <a:p>
            <a:pPr marL="285750" indent="-285750">
              <a:buFont typeface="Arial" pitchFamily="34" charset="0"/>
              <a:buChar char="•"/>
            </a:pPr>
            <a:r>
              <a:rPr lang="en-US" altLang="ko-KR" dirty="0" smtClean="0"/>
              <a:t>ResNet-101 : </a:t>
            </a:r>
            <a:r>
              <a:rPr lang="ko-KR" altLang="en-US" dirty="0" smtClean="0"/>
              <a:t>각 </a:t>
            </a:r>
            <a:r>
              <a:rPr lang="en-US" altLang="ko-KR" dirty="0" smtClean="0"/>
              <a:t>layer(stage)</a:t>
            </a:r>
            <a:r>
              <a:rPr lang="ko-KR" altLang="en-US" dirty="0" smtClean="0"/>
              <a:t>에서 </a:t>
            </a:r>
            <a:r>
              <a:rPr lang="en-US" altLang="ko-KR" dirty="0" smtClean="0"/>
              <a:t>feature map(C1, C2, C3, C4, C5)</a:t>
            </a:r>
            <a:r>
              <a:rPr lang="ko-KR" altLang="en-US" dirty="0" smtClean="0"/>
              <a:t>생성</a:t>
            </a:r>
            <a:endParaRPr lang="en-US" altLang="ko-KR" dirty="0" smtClean="0"/>
          </a:p>
        </p:txBody>
      </p:sp>
      <p:pic>
        <p:nvPicPr>
          <p:cNvPr id="20482" name="Picture 2" descr="https://blog.kakaocdn.net/dn/c9budm/btqBSOa9F71/Tf2pCxuju04Ke6wmovWyaK/img.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04627" y="1621323"/>
            <a:ext cx="7848872" cy="15967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p:cNvCxnSpPr/>
          <p:nvPr/>
        </p:nvCxnSpPr>
        <p:spPr>
          <a:xfrm>
            <a:off x="2095086" y="3218085"/>
            <a:ext cx="0" cy="92351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3419872" y="3218085"/>
            <a:ext cx="0" cy="92351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4371807" y="3218085"/>
            <a:ext cx="0" cy="92351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5292080" y="3218085"/>
            <a:ext cx="0" cy="92351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6276128" y="3218085"/>
            <a:ext cx="0" cy="92351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3752" y="1358543"/>
            <a:ext cx="1334020" cy="261610"/>
          </a:xfrm>
          <a:prstGeom prst="rect">
            <a:avLst/>
          </a:prstGeom>
          <a:noFill/>
        </p:spPr>
        <p:txBody>
          <a:bodyPr wrap="none" rtlCol="0">
            <a:spAutoFit/>
          </a:bodyPr>
          <a:lstStyle/>
          <a:p>
            <a:r>
              <a:rPr lang="en-US" altLang="ko-KR" sz="1100" b="1" dirty="0" err="1" smtClean="0"/>
              <a:t>ResNet</a:t>
            </a:r>
            <a:r>
              <a:rPr lang="en-US" altLang="ko-KR" sz="1100" b="1" dirty="0" smtClean="0"/>
              <a:t> Structure</a:t>
            </a:r>
            <a:endParaRPr lang="ko-KR" altLang="en-US" sz="1100" b="1" dirty="0"/>
          </a:p>
        </p:txBody>
      </p:sp>
      <p:sp>
        <p:nvSpPr>
          <p:cNvPr id="14" name="TextBox 13"/>
          <p:cNvSpPr txBox="1"/>
          <p:nvPr/>
        </p:nvSpPr>
        <p:spPr>
          <a:xfrm>
            <a:off x="1866498" y="4288368"/>
            <a:ext cx="457176" cy="369332"/>
          </a:xfrm>
          <a:prstGeom prst="rect">
            <a:avLst/>
          </a:prstGeom>
          <a:noFill/>
        </p:spPr>
        <p:txBody>
          <a:bodyPr wrap="none" rtlCol="0">
            <a:spAutoFit/>
          </a:bodyPr>
          <a:lstStyle/>
          <a:p>
            <a:r>
              <a:rPr lang="en-US" altLang="ko-KR" dirty="0" smtClean="0"/>
              <a:t>C1</a:t>
            </a:r>
            <a:endParaRPr lang="ko-KR" altLang="en-US" dirty="0"/>
          </a:p>
        </p:txBody>
      </p:sp>
      <p:sp>
        <p:nvSpPr>
          <p:cNvPr id="16" name="TextBox 15"/>
          <p:cNvSpPr txBox="1"/>
          <p:nvPr/>
        </p:nvSpPr>
        <p:spPr>
          <a:xfrm>
            <a:off x="3191284" y="4285619"/>
            <a:ext cx="457176" cy="369332"/>
          </a:xfrm>
          <a:prstGeom prst="rect">
            <a:avLst/>
          </a:prstGeom>
          <a:noFill/>
        </p:spPr>
        <p:txBody>
          <a:bodyPr wrap="none" rtlCol="0">
            <a:spAutoFit/>
          </a:bodyPr>
          <a:lstStyle/>
          <a:p>
            <a:r>
              <a:rPr lang="en-US" altLang="ko-KR" dirty="0" smtClean="0"/>
              <a:t>C2</a:t>
            </a:r>
            <a:endParaRPr lang="ko-KR" altLang="en-US" dirty="0"/>
          </a:p>
        </p:txBody>
      </p:sp>
      <p:sp>
        <p:nvSpPr>
          <p:cNvPr id="17" name="TextBox 16"/>
          <p:cNvSpPr txBox="1"/>
          <p:nvPr/>
        </p:nvSpPr>
        <p:spPr>
          <a:xfrm>
            <a:off x="4143219" y="4285619"/>
            <a:ext cx="457176" cy="369332"/>
          </a:xfrm>
          <a:prstGeom prst="rect">
            <a:avLst/>
          </a:prstGeom>
          <a:noFill/>
        </p:spPr>
        <p:txBody>
          <a:bodyPr wrap="none" rtlCol="0">
            <a:spAutoFit/>
          </a:bodyPr>
          <a:lstStyle/>
          <a:p>
            <a:r>
              <a:rPr lang="en-US" altLang="ko-KR" dirty="0" smtClean="0"/>
              <a:t>C3</a:t>
            </a:r>
            <a:endParaRPr lang="ko-KR" altLang="en-US" dirty="0"/>
          </a:p>
        </p:txBody>
      </p:sp>
      <p:sp>
        <p:nvSpPr>
          <p:cNvPr id="18" name="TextBox 17"/>
          <p:cNvSpPr txBox="1"/>
          <p:nvPr/>
        </p:nvSpPr>
        <p:spPr>
          <a:xfrm>
            <a:off x="5063492" y="4285619"/>
            <a:ext cx="457176" cy="369332"/>
          </a:xfrm>
          <a:prstGeom prst="rect">
            <a:avLst/>
          </a:prstGeom>
          <a:noFill/>
        </p:spPr>
        <p:txBody>
          <a:bodyPr wrap="none" rtlCol="0">
            <a:spAutoFit/>
          </a:bodyPr>
          <a:lstStyle/>
          <a:p>
            <a:r>
              <a:rPr lang="en-US" altLang="ko-KR" dirty="0" smtClean="0"/>
              <a:t>C4</a:t>
            </a:r>
            <a:endParaRPr lang="ko-KR" altLang="en-US" dirty="0"/>
          </a:p>
        </p:txBody>
      </p:sp>
      <p:sp>
        <p:nvSpPr>
          <p:cNvPr id="19" name="TextBox 18"/>
          <p:cNvSpPr txBox="1"/>
          <p:nvPr/>
        </p:nvSpPr>
        <p:spPr>
          <a:xfrm>
            <a:off x="6047540" y="4288368"/>
            <a:ext cx="457176" cy="369332"/>
          </a:xfrm>
          <a:prstGeom prst="rect">
            <a:avLst/>
          </a:prstGeom>
          <a:noFill/>
        </p:spPr>
        <p:txBody>
          <a:bodyPr wrap="none" rtlCol="0">
            <a:spAutoFit/>
          </a:bodyPr>
          <a:lstStyle/>
          <a:p>
            <a:r>
              <a:rPr lang="en-US" altLang="ko-KR" dirty="0" smtClean="0"/>
              <a:t>C5</a:t>
            </a:r>
            <a:endParaRPr lang="ko-KR" altLang="en-US" dirty="0"/>
          </a:p>
        </p:txBody>
      </p:sp>
      <p:cxnSp>
        <p:nvCxnSpPr>
          <p:cNvPr id="20" name="직선 연결선 19"/>
          <p:cNvCxnSpPr/>
          <p:nvPr/>
        </p:nvCxnSpPr>
        <p:spPr>
          <a:xfrm flipV="1">
            <a:off x="1619672" y="4141603"/>
            <a:ext cx="792088" cy="660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42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6" name="Picture 2" descr="https://blog.kakaocdn.net/dn/c0pdEg/btqBL8vzmxg/1zkQAmbSKShCvdqXx8jXk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34998"/>
            <a:ext cx="7560840" cy="376199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7" name="모서리가 둥근 직사각형 6"/>
          <p:cNvSpPr/>
          <p:nvPr/>
        </p:nvSpPr>
        <p:spPr>
          <a:xfrm>
            <a:off x="2904682" y="2593164"/>
            <a:ext cx="4331614" cy="148254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49950" y="811668"/>
            <a:ext cx="8358227" cy="369332"/>
          </a:xfrm>
          <a:prstGeom prst="rect">
            <a:avLst/>
          </a:prstGeom>
        </p:spPr>
        <p:txBody>
          <a:bodyPr wrap="square">
            <a:spAutoFit/>
          </a:bodyPr>
          <a:lstStyle/>
          <a:p>
            <a:pPr marL="285750" indent="-285750">
              <a:buFont typeface="Arial" pitchFamily="34" charset="0"/>
              <a:buChar char="•"/>
            </a:pPr>
            <a:r>
              <a:rPr lang="en-US" altLang="ko-KR" dirty="0" smtClean="0"/>
              <a:t>FPN : </a:t>
            </a:r>
            <a:r>
              <a:rPr lang="ko-KR" altLang="en-US" dirty="0" smtClean="0"/>
              <a:t>이전에 생성된 </a:t>
            </a:r>
            <a:r>
              <a:rPr lang="en-US" altLang="ko-KR" dirty="0" smtClean="0"/>
              <a:t>feature map</a:t>
            </a:r>
            <a:r>
              <a:rPr lang="ko-KR" altLang="en-US" dirty="0" smtClean="0"/>
              <a:t>에서 </a:t>
            </a:r>
            <a:r>
              <a:rPr lang="en-US" altLang="ko-KR" dirty="0" smtClean="0"/>
              <a:t>P2, P3, P4, P5, P6 feature map </a:t>
            </a:r>
            <a:r>
              <a:rPr lang="ko-KR" altLang="en-US" dirty="0" smtClean="0"/>
              <a:t>생성</a:t>
            </a:r>
            <a:endParaRPr lang="en-US" altLang="ko-KR" dirty="0" smtClean="0"/>
          </a:p>
        </p:txBody>
      </p:sp>
    </p:spTree>
    <p:extLst>
      <p:ext uri="{BB962C8B-B14F-4D97-AF65-F5344CB8AC3E}">
        <p14:creationId xmlns:p14="http://schemas.microsoft.com/office/powerpoint/2010/main" val="850732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358227" cy="369332"/>
          </a:xfrm>
          <a:prstGeom prst="rect">
            <a:avLst/>
          </a:prstGeom>
        </p:spPr>
        <p:txBody>
          <a:bodyPr wrap="square">
            <a:spAutoFit/>
          </a:bodyPr>
          <a:lstStyle/>
          <a:p>
            <a:pPr marL="285750" indent="-285750">
              <a:buFont typeface="Arial" pitchFamily="34" charset="0"/>
              <a:buChar char="•"/>
            </a:pPr>
            <a:r>
              <a:rPr lang="en-US" altLang="ko-KR" dirty="0" smtClean="0"/>
              <a:t>FPN : </a:t>
            </a:r>
            <a:r>
              <a:rPr lang="ko-KR" altLang="en-US" dirty="0" smtClean="0"/>
              <a:t>이전에 생성된 </a:t>
            </a:r>
            <a:r>
              <a:rPr lang="en-US" altLang="ko-KR" dirty="0" smtClean="0"/>
              <a:t>feature map</a:t>
            </a:r>
            <a:r>
              <a:rPr lang="ko-KR" altLang="en-US" dirty="0" smtClean="0"/>
              <a:t>에서 </a:t>
            </a:r>
            <a:r>
              <a:rPr lang="en-US" altLang="ko-KR" dirty="0" smtClean="0"/>
              <a:t>P2, P3, P4, P5, P6 feature map </a:t>
            </a:r>
            <a:r>
              <a:rPr lang="ko-KR" altLang="en-US" dirty="0" smtClean="0"/>
              <a:t>생성</a:t>
            </a:r>
            <a:endParaRPr lang="en-US" altLang="ko-KR" dirty="0" smtClean="0"/>
          </a:p>
        </p:txBody>
      </p:sp>
      <p:sp>
        <p:nvSpPr>
          <p:cNvPr id="4" name="직사각형 3"/>
          <p:cNvSpPr/>
          <p:nvPr/>
        </p:nvSpPr>
        <p:spPr>
          <a:xfrm>
            <a:off x="249950" y="1261108"/>
            <a:ext cx="3305007" cy="369332"/>
          </a:xfrm>
          <a:prstGeom prst="rect">
            <a:avLst/>
          </a:prstGeom>
        </p:spPr>
        <p:txBody>
          <a:bodyPr wrap="none">
            <a:spAutoFit/>
          </a:bodyPr>
          <a:lstStyle/>
          <a:p>
            <a:pPr marL="285750" indent="-285750">
              <a:buFont typeface="Arial" pitchFamily="34" charset="0"/>
              <a:buChar char="•"/>
            </a:pPr>
            <a:r>
              <a:rPr lang="en-US" altLang="ko-KR" b="1" dirty="0" smtClean="0">
                <a:solidFill>
                  <a:srgbClr val="002060"/>
                </a:solidFill>
              </a:rPr>
              <a:t>Feature Pyramid Network</a:t>
            </a:r>
            <a:endParaRPr lang="ko-KR" altLang="en-US" b="1" dirty="0">
              <a:solidFill>
                <a:srgbClr val="002060"/>
              </a:solidFill>
            </a:endParaRPr>
          </a:p>
        </p:txBody>
      </p:sp>
      <p:sp>
        <p:nvSpPr>
          <p:cNvPr id="5" name="TextBox 4"/>
          <p:cNvSpPr txBox="1"/>
          <p:nvPr/>
        </p:nvSpPr>
        <p:spPr>
          <a:xfrm flipH="1">
            <a:off x="611560" y="1630440"/>
            <a:ext cx="8451225" cy="369332"/>
          </a:xfrm>
          <a:prstGeom prst="rect">
            <a:avLst/>
          </a:prstGeom>
          <a:noFill/>
        </p:spPr>
        <p:txBody>
          <a:bodyPr wrap="square" rtlCol="0">
            <a:spAutoFit/>
          </a:bodyPr>
          <a:lstStyle/>
          <a:p>
            <a:r>
              <a:rPr lang="en-US" altLang="ko-KR" dirty="0" smtClean="0"/>
              <a:t>Faster RCNN</a:t>
            </a:r>
            <a:r>
              <a:rPr lang="ko-KR" altLang="en-US" dirty="0" smtClean="0"/>
              <a:t>의 </a:t>
            </a:r>
            <a:r>
              <a:rPr lang="en-US" altLang="ko-KR" dirty="0" smtClean="0"/>
              <a:t>feature map </a:t>
            </a:r>
            <a:r>
              <a:rPr lang="ko-KR" altLang="en-US" dirty="0" smtClean="0"/>
              <a:t>손실</a:t>
            </a:r>
            <a:r>
              <a:rPr lang="en-US" altLang="ko-KR" dirty="0" smtClean="0"/>
              <a:t>, anchor </a:t>
            </a:r>
            <a:r>
              <a:rPr lang="ko-KR" altLang="en-US" dirty="0" smtClean="0"/>
              <a:t>생성의 비효율성 보완</a:t>
            </a:r>
            <a:endParaRPr lang="ko-KR" altLang="en-US" dirty="0"/>
          </a:p>
        </p:txBody>
      </p:sp>
      <p:sp>
        <p:nvSpPr>
          <p:cNvPr id="9" name="TextBox 8"/>
          <p:cNvSpPr txBox="1"/>
          <p:nvPr/>
        </p:nvSpPr>
        <p:spPr>
          <a:xfrm>
            <a:off x="560616" y="4838564"/>
            <a:ext cx="16666294" cy="646331"/>
          </a:xfrm>
          <a:prstGeom prst="rect">
            <a:avLst/>
          </a:prstGeom>
          <a:noFill/>
        </p:spPr>
        <p:txBody>
          <a:bodyPr wrap="none" rtlCol="0">
            <a:spAutoFit/>
          </a:bodyPr>
          <a:lstStyle/>
          <a:p>
            <a:r>
              <a:rPr lang="ko-KR" altLang="en-US" dirty="0"/>
              <a:t>마지막 </a:t>
            </a:r>
            <a:r>
              <a:rPr lang="ko-KR" altLang="en-US" dirty="0" err="1"/>
              <a:t>레이어</a:t>
            </a:r>
            <a:r>
              <a:rPr lang="ko-KR" altLang="en-US" dirty="0"/>
              <a:t> </a:t>
            </a:r>
            <a:r>
              <a:rPr lang="en-US" altLang="ko-KR" dirty="0"/>
              <a:t>feature map</a:t>
            </a:r>
            <a:r>
              <a:rPr lang="ko-KR" altLang="en-US" dirty="0"/>
              <a:t>에서 이전 </a:t>
            </a:r>
            <a:r>
              <a:rPr lang="ko-KR" altLang="en-US" dirty="0" err="1"/>
              <a:t>레이어</a:t>
            </a:r>
            <a:r>
              <a:rPr lang="ko-KR" altLang="en-US" dirty="0"/>
              <a:t> </a:t>
            </a:r>
            <a:r>
              <a:rPr lang="en-US" altLang="ko-KR" dirty="0"/>
              <a:t>feature map</a:t>
            </a:r>
            <a:r>
              <a:rPr lang="ko-KR" altLang="en-US" dirty="0" smtClean="0"/>
              <a:t>더함 이전정보 유지</a:t>
            </a:r>
            <a:endParaRPr lang="en-US" altLang="ko-KR" dirty="0" smtClean="0"/>
          </a:p>
          <a:p>
            <a:r>
              <a:rPr lang="ko-KR" altLang="en-US" dirty="0" smtClean="0"/>
              <a:t>여러 </a:t>
            </a:r>
            <a:r>
              <a:rPr lang="en-US" altLang="ko-KR" dirty="0" smtClean="0"/>
              <a:t>scale anchor </a:t>
            </a:r>
            <a:r>
              <a:rPr lang="ko-KR" altLang="en-US" dirty="0" smtClean="0"/>
              <a:t>생성</a:t>
            </a:r>
            <a:r>
              <a:rPr lang="en-US" altLang="ko-KR" dirty="0" smtClean="0"/>
              <a:t>. </a:t>
            </a:r>
            <a:r>
              <a:rPr lang="ko-KR" altLang="en-US" dirty="0" smtClean="0"/>
              <a:t>작은 </a:t>
            </a:r>
            <a:r>
              <a:rPr lang="en-US" altLang="ko-KR" dirty="0" smtClean="0"/>
              <a:t>feature map</a:t>
            </a:r>
            <a:r>
              <a:rPr lang="ko-KR" altLang="en-US" dirty="0" smtClean="0"/>
              <a:t>에서 큰 </a:t>
            </a:r>
            <a:r>
              <a:rPr lang="en-US" altLang="ko-KR" dirty="0" smtClean="0"/>
              <a:t>anchor</a:t>
            </a:r>
            <a:r>
              <a:rPr lang="ko-KR" altLang="en-US" dirty="0" smtClean="0"/>
              <a:t>생성</a:t>
            </a:r>
            <a:r>
              <a:rPr lang="en-US" altLang="ko-KR" dirty="0" smtClean="0"/>
              <a:t>, </a:t>
            </a:r>
            <a:r>
              <a:rPr lang="ko-KR" altLang="en-US" dirty="0" smtClean="0"/>
              <a:t>큰 </a:t>
            </a:r>
            <a:r>
              <a:rPr lang="en-US" altLang="ko-KR" dirty="0" smtClean="0"/>
              <a:t>object, </a:t>
            </a:r>
            <a:r>
              <a:rPr lang="ko-KR" altLang="en-US" dirty="0" smtClean="0"/>
              <a:t>큰 </a:t>
            </a:r>
            <a:r>
              <a:rPr lang="en-US" altLang="ko-KR" dirty="0" smtClean="0"/>
              <a:t>feature map</a:t>
            </a:r>
            <a:r>
              <a:rPr lang="ko-KR" altLang="en-US" dirty="0" smtClean="0"/>
              <a:t>에서 작은 </a:t>
            </a:r>
            <a:r>
              <a:rPr lang="en-US" altLang="ko-KR" dirty="0" smtClean="0"/>
              <a:t>anchor </a:t>
            </a:r>
            <a:r>
              <a:rPr lang="ko-KR" altLang="en-US" dirty="0" smtClean="0"/>
              <a:t>생성해서 작은 </a:t>
            </a:r>
            <a:r>
              <a:rPr lang="en-US" altLang="ko-KR" dirty="0" smtClean="0"/>
              <a:t>object detection </a:t>
            </a:r>
            <a:r>
              <a:rPr lang="ko-KR" altLang="en-US" dirty="0" smtClean="0"/>
              <a:t>할 수 있도록 설계</a:t>
            </a:r>
            <a:r>
              <a:rPr lang="en-US" altLang="ko-KR" dirty="0" smtClean="0"/>
              <a:t>??</a:t>
            </a:r>
            <a:endParaRPr lang="ko-KR" altLang="en-US" dirty="0"/>
          </a:p>
        </p:txBody>
      </p:sp>
      <p:pic>
        <p:nvPicPr>
          <p:cNvPr id="21511" name="Picture 7" descr="https://blog.kakaocdn.net/dn/bkIepJ/btqBOC4iYQb/7WxQWcEOXMQqhC6AkNfWA0/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519" y="2281436"/>
            <a:ext cx="5376259" cy="2232248"/>
          </a:xfrm>
          <a:prstGeom prst="rect">
            <a:avLst/>
          </a:prstGeom>
          <a:noFill/>
          <a:extLst>
            <a:ext uri="{909E8E84-426E-40DD-AFC4-6F175D3DCCD1}">
              <a14:hiddenFill xmlns:a14="http://schemas.microsoft.com/office/drawing/2010/main">
                <a:solidFill>
                  <a:srgbClr val="FFFFFF"/>
                </a:solidFill>
              </a14:hiddenFill>
            </a:ext>
          </a:extLst>
        </p:spPr>
      </p:pic>
      <p:sp>
        <p:nvSpPr>
          <p:cNvPr id="12" name="모서리가 둥근 직사각형 11"/>
          <p:cNvSpPr/>
          <p:nvPr/>
        </p:nvSpPr>
        <p:spPr>
          <a:xfrm>
            <a:off x="4685965" y="2209428"/>
            <a:ext cx="2736304" cy="23042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9678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358227" cy="369332"/>
          </a:xfrm>
          <a:prstGeom prst="rect">
            <a:avLst/>
          </a:prstGeom>
        </p:spPr>
        <p:txBody>
          <a:bodyPr wrap="square">
            <a:spAutoFit/>
          </a:bodyPr>
          <a:lstStyle/>
          <a:p>
            <a:pPr marL="285750" indent="-285750">
              <a:buFont typeface="Arial" pitchFamily="34" charset="0"/>
              <a:buChar char="•"/>
            </a:pPr>
            <a:r>
              <a:rPr lang="en-US" altLang="ko-KR" dirty="0" smtClean="0"/>
              <a:t>FPN : </a:t>
            </a:r>
            <a:r>
              <a:rPr lang="ko-KR" altLang="en-US" dirty="0" smtClean="0"/>
              <a:t>이전에 생성된 </a:t>
            </a:r>
            <a:r>
              <a:rPr lang="en-US" altLang="ko-KR" dirty="0" smtClean="0"/>
              <a:t>feature map</a:t>
            </a:r>
            <a:r>
              <a:rPr lang="ko-KR" altLang="en-US" dirty="0" smtClean="0"/>
              <a:t>에서 </a:t>
            </a:r>
            <a:r>
              <a:rPr lang="en-US" altLang="ko-KR" dirty="0" smtClean="0"/>
              <a:t>P2, P3, P4, P5, P6 feature map </a:t>
            </a:r>
            <a:r>
              <a:rPr lang="ko-KR" altLang="en-US" dirty="0" smtClean="0"/>
              <a:t>생성</a:t>
            </a:r>
            <a:endParaRPr lang="en-US" altLang="ko-KR" dirty="0" smtClean="0"/>
          </a:p>
        </p:txBody>
      </p:sp>
      <p:sp>
        <p:nvSpPr>
          <p:cNvPr id="4" name="직사각형 3"/>
          <p:cNvSpPr/>
          <p:nvPr/>
        </p:nvSpPr>
        <p:spPr>
          <a:xfrm>
            <a:off x="249950" y="1261108"/>
            <a:ext cx="3305007" cy="369332"/>
          </a:xfrm>
          <a:prstGeom prst="rect">
            <a:avLst/>
          </a:prstGeom>
        </p:spPr>
        <p:txBody>
          <a:bodyPr wrap="none">
            <a:spAutoFit/>
          </a:bodyPr>
          <a:lstStyle/>
          <a:p>
            <a:pPr marL="285750" indent="-285750">
              <a:buFont typeface="Arial" pitchFamily="34" charset="0"/>
              <a:buChar char="•"/>
            </a:pPr>
            <a:r>
              <a:rPr lang="en-US" altLang="ko-KR" b="1" dirty="0" smtClean="0">
                <a:solidFill>
                  <a:srgbClr val="002060"/>
                </a:solidFill>
              </a:rPr>
              <a:t>Feature Pyramid Network</a:t>
            </a:r>
            <a:endParaRPr lang="ko-KR" altLang="en-US" b="1" dirty="0">
              <a:solidFill>
                <a:srgbClr val="002060"/>
              </a:solidFill>
            </a:endParaRPr>
          </a:p>
        </p:txBody>
      </p:sp>
      <p:sp>
        <p:nvSpPr>
          <p:cNvPr id="5" name="TextBox 4"/>
          <p:cNvSpPr txBox="1"/>
          <p:nvPr/>
        </p:nvSpPr>
        <p:spPr>
          <a:xfrm flipH="1">
            <a:off x="611560" y="1630440"/>
            <a:ext cx="8451225" cy="369332"/>
          </a:xfrm>
          <a:prstGeom prst="rect">
            <a:avLst/>
          </a:prstGeom>
          <a:noFill/>
        </p:spPr>
        <p:txBody>
          <a:bodyPr wrap="square" rtlCol="0">
            <a:spAutoFit/>
          </a:bodyPr>
          <a:lstStyle/>
          <a:p>
            <a:r>
              <a:rPr lang="en-US" altLang="ko-KR" dirty="0" smtClean="0"/>
              <a:t>Faster RCNN</a:t>
            </a:r>
            <a:r>
              <a:rPr lang="ko-KR" altLang="en-US" dirty="0" smtClean="0"/>
              <a:t>의 </a:t>
            </a:r>
            <a:r>
              <a:rPr lang="en-US" altLang="ko-KR" dirty="0" smtClean="0"/>
              <a:t>feature map </a:t>
            </a:r>
            <a:r>
              <a:rPr lang="ko-KR" altLang="en-US" dirty="0" smtClean="0"/>
              <a:t>손실</a:t>
            </a:r>
            <a:r>
              <a:rPr lang="en-US" altLang="ko-KR" dirty="0" smtClean="0"/>
              <a:t>, anchor </a:t>
            </a:r>
            <a:r>
              <a:rPr lang="ko-KR" altLang="en-US" dirty="0" smtClean="0"/>
              <a:t>생성의 비효율성 보완</a:t>
            </a:r>
            <a:endParaRPr lang="ko-KR" altLang="en-US" dirty="0"/>
          </a:p>
        </p:txBody>
      </p:sp>
      <p:sp>
        <p:nvSpPr>
          <p:cNvPr id="9" name="TextBox 8"/>
          <p:cNvSpPr txBox="1"/>
          <p:nvPr/>
        </p:nvSpPr>
        <p:spPr>
          <a:xfrm>
            <a:off x="560616" y="4838564"/>
            <a:ext cx="16666294" cy="646331"/>
          </a:xfrm>
          <a:prstGeom prst="rect">
            <a:avLst/>
          </a:prstGeom>
          <a:noFill/>
        </p:spPr>
        <p:txBody>
          <a:bodyPr wrap="none" rtlCol="0">
            <a:spAutoFit/>
          </a:bodyPr>
          <a:lstStyle/>
          <a:p>
            <a:r>
              <a:rPr lang="ko-KR" altLang="en-US" dirty="0"/>
              <a:t>마지막 </a:t>
            </a:r>
            <a:r>
              <a:rPr lang="ko-KR" altLang="en-US" dirty="0" err="1"/>
              <a:t>레이어</a:t>
            </a:r>
            <a:r>
              <a:rPr lang="ko-KR" altLang="en-US" dirty="0"/>
              <a:t> </a:t>
            </a:r>
            <a:r>
              <a:rPr lang="en-US" altLang="ko-KR" dirty="0"/>
              <a:t>feature map</a:t>
            </a:r>
            <a:r>
              <a:rPr lang="ko-KR" altLang="en-US" dirty="0"/>
              <a:t>에서 이전 </a:t>
            </a:r>
            <a:r>
              <a:rPr lang="ko-KR" altLang="en-US" dirty="0" err="1"/>
              <a:t>레이어</a:t>
            </a:r>
            <a:r>
              <a:rPr lang="ko-KR" altLang="en-US" dirty="0"/>
              <a:t> </a:t>
            </a:r>
            <a:r>
              <a:rPr lang="en-US" altLang="ko-KR" dirty="0"/>
              <a:t>feature map</a:t>
            </a:r>
            <a:r>
              <a:rPr lang="ko-KR" altLang="en-US" dirty="0" smtClean="0"/>
              <a:t>더함 이전정보 유지</a:t>
            </a:r>
            <a:endParaRPr lang="en-US" altLang="ko-KR" dirty="0" smtClean="0"/>
          </a:p>
          <a:p>
            <a:r>
              <a:rPr lang="ko-KR" altLang="en-US" dirty="0" smtClean="0"/>
              <a:t>여러 </a:t>
            </a:r>
            <a:r>
              <a:rPr lang="en-US" altLang="ko-KR" dirty="0" smtClean="0"/>
              <a:t>scale anchor </a:t>
            </a:r>
            <a:r>
              <a:rPr lang="ko-KR" altLang="en-US" dirty="0" smtClean="0"/>
              <a:t>생성</a:t>
            </a:r>
            <a:r>
              <a:rPr lang="en-US" altLang="ko-KR" dirty="0" smtClean="0"/>
              <a:t>. </a:t>
            </a:r>
            <a:r>
              <a:rPr lang="ko-KR" altLang="en-US" dirty="0" smtClean="0"/>
              <a:t>작은 </a:t>
            </a:r>
            <a:r>
              <a:rPr lang="en-US" altLang="ko-KR" dirty="0" smtClean="0"/>
              <a:t>feature map</a:t>
            </a:r>
            <a:r>
              <a:rPr lang="ko-KR" altLang="en-US" dirty="0" smtClean="0"/>
              <a:t>에서 큰 </a:t>
            </a:r>
            <a:r>
              <a:rPr lang="en-US" altLang="ko-KR" dirty="0" smtClean="0"/>
              <a:t>anchor</a:t>
            </a:r>
            <a:r>
              <a:rPr lang="ko-KR" altLang="en-US" dirty="0" smtClean="0"/>
              <a:t>생성</a:t>
            </a:r>
            <a:r>
              <a:rPr lang="en-US" altLang="ko-KR" dirty="0" smtClean="0"/>
              <a:t>, </a:t>
            </a:r>
            <a:r>
              <a:rPr lang="ko-KR" altLang="en-US" dirty="0" smtClean="0"/>
              <a:t>큰 </a:t>
            </a:r>
            <a:r>
              <a:rPr lang="en-US" altLang="ko-KR" dirty="0" smtClean="0"/>
              <a:t>object, </a:t>
            </a:r>
            <a:r>
              <a:rPr lang="ko-KR" altLang="en-US" dirty="0" smtClean="0"/>
              <a:t>큰 </a:t>
            </a:r>
            <a:r>
              <a:rPr lang="en-US" altLang="ko-KR" dirty="0" smtClean="0"/>
              <a:t>feature map</a:t>
            </a:r>
            <a:r>
              <a:rPr lang="ko-KR" altLang="en-US" dirty="0" smtClean="0"/>
              <a:t>에서 작은 </a:t>
            </a:r>
            <a:r>
              <a:rPr lang="en-US" altLang="ko-KR" dirty="0" smtClean="0"/>
              <a:t>anchor </a:t>
            </a:r>
            <a:r>
              <a:rPr lang="ko-KR" altLang="en-US" dirty="0" smtClean="0"/>
              <a:t>생성해서 작은 </a:t>
            </a:r>
            <a:r>
              <a:rPr lang="en-US" altLang="ko-KR" dirty="0" smtClean="0"/>
              <a:t>object detection </a:t>
            </a:r>
            <a:r>
              <a:rPr lang="ko-KR" altLang="en-US" dirty="0" smtClean="0"/>
              <a:t>할 수 있도록 설계</a:t>
            </a:r>
            <a:r>
              <a:rPr lang="en-US" altLang="ko-KR" dirty="0" smtClean="0"/>
              <a:t>??</a:t>
            </a:r>
            <a:endParaRPr lang="ko-KR" altLang="en-US" dirty="0"/>
          </a:p>
        </p:txBody>
      </p:sp>
      <p:pic>
        <p:nvPicPr>
          <p:cNvPr id="10" name="Picture 7" descr="https://blog.kakaocdn.net/dn/bkIepJ/btqBOC4iYQb/7WxQWcEOXMQqhC6AkNfWA0/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616" y="2281436"/>
            <a:ext cx="5376259" cy="2232248"/>
          </a:xfrm>
          <a:prstGeom prst="rect">
            <a:avLst/>
          </a:prstGeom>
          <a:noFill/>
          <a:extLst>
            <a:ext uri="{909E8E84-426E-40DD-AFC4-6F175D3DCCD1}">
              <a14:hiddenFill xmlns:a14="http://schemas.microsoft.com/office/drawing/2010/main">
                <a:solidFill>
                  <a:srgbClr val="FFFFFF"/>
                </a:solidFill>
              </a14:hiddenFill>
            </a:ext>
          </a:extLst>
        </p:spPr>
      </p:pic>
      <p:sp>
        <p:nvSpPr>
          <p:cNvPr id="11" name="모서리가 둥근 직사각형 10"/>
          <p:cNvSpPr/>
          <p:nvPr/>
        </p:nvSpPr>
        <p:spPr>
          <a:xfrm>
            <a:off x="3707904" y="3289548"/>
            <a:ext cx="1129268" cy="6120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529" name="Picture 1" descr="C:\Users\tykim\Desktop\캡쳐\20210525_1236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7377" y="2597460"/>
            <a:ext cx="25908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16216" y="2597460"/>
            <a:ext cx="1058303" cy="276999"/>
          </a:xfrm>
          <a:prstGeom prst="rect">
            <a:avLst/>
          </a:prstGeom>
          <a:noFill/>
        </p:spPr>
        <p:txBody>
          <a:bodyPr wrap="none" rtlCol="0">
            <a:spAutoFit/>
          </a:bodyPr>
          <a:lstStyle/>
          <a:p>
            <a:r>
              <a:rPr lang="en-US" altLang="ko-KR" sz="1200" b="1" dirty="0" err="1" smtClean="0"/>
              <a:t>Upsampling</a:t>
            </a:r>
            <a:endParaRPr lang="ko-KR" altLang="en-US" sz="1200" b="1" dirty="0"/>
          </a:p>
        </p:txBody>
      </p:sp>
      <p:cxnSp>
        <p:nvCxnSpPr>
          <p:cNvPr id="13" name="직선 연결선 12"/>
          <p:cNvCxnSpPr>
            <a:endCxn id="6" idx="1"/>
          </p:cNvCxnSpPr>
          <p:nvPr/>
        </p:nvCxnSpPr>
        <p:spPr>
          <a:xfrm flipV="1">
            <a:off x="4837172" y="2735960"/>
            <a:ext cx="1679044" cy="8596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840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358227" cy="369332"/>
          </a:xfrm>
          <a:prstGeom prst="rect">
            <a:avLst/>
          </a:prstGeom>
        </p:spPr>
        <p:txBody>
          <a:bodyPr wrap="square">
            <a:spAutoFit/>
          </a:bodyPr>
          <a:lstStyle/>
          <a:p>
            <a:pPr marL="285750" indent="-285750">
              <a:buFont typeface="Arial" pitchFamily="34" charset="0"/>
              <a:buChar char="•"/>
            </a:pPr>
            <a:r>
              <a:rPr lang="en-US" altLang="ko-KR" dirty="0" smtClean="0"/>
              <a:t>FPN : </a:t>
            </a:r>
            <a:r>
              <a:rPr lang="ko-KR" altLang="en-US" dirty="0" smtClean="0"/>
              <a:t>이전에 생성된 </a:t>
            </a:r>
            <a:r>
              <a:rPr lang="en-US" altLang="ko-KR" dirty="0" smtClean="0"/>
              <a:t>feature map</a:t>
            </a:r>
            <a:r>
              <a:rPr lang="ko-KR" altLang="en-US" dirty="0" smtClean="0"/>
              <a:t>에서 </a:t>
            </a:r>
            <a:r>
              <a:rPr lang="en-US" altLang="ko-KR" dirty="0" smtClean="0"/>
              <a:t>P2, P3, P4, P5, P6 feature map </a:t>
            </a:r>
            <a:r>
              <a:rPr lang="ko-KR" altLang="en-US" dirty="0" smtClean="0"/>
              <a:t>생성</a:t>
            </a:r>
            <a:endParaRPr lang="en-US" altLang="ko-KR" dirty="0" smtClean="0"/>
          </a:p>
        </p:txBody>
      </p:sp>
      <p:sp>
        <p:nvSpPr>
          <p:cNvPr id="4" name="직사각형 3"/>
          <p:cNvSpPr/>
          <p:nvPr/>
        </p:nvSpPr>
        <p:spPr>
          <a:xfrm>
            <a:off x="249950" y="1261108"/>
            <a:ext cx="3305007" cy="369332"/>
          </a:xfrm>
          <a:prstGeom prst="rect">
            <a:avLst/>
          </a:prstGeom>
        </p:spPr>
        <p:txBody>
          <a:bodyPr wrap="none">
            <a:spAutoFit/>
          </a:bodyPr>
          <a:lstStyle/>
          <a:p>
            <a:pPr marL="285750" indent="-285750">
              <a:buFont typeface="Arial" pitchFamily="34" charset="0"/>
              <a:buChar char="•"/>
            </a:pPr>
            <a:r>
              <a:rPr lang="en-US" altLang="ko-KR" b="1" dirty="0" smtClean="0">
                <a:solidFill>
                  <a:srgbClr val="002060"/>
                </a:solidFill>
              </a:rPr>
              <a:t>Feature Pyramid Network</a:t>
            </a:r>
            <a:endParaRPr lang="ko-KR" altLang="en-US" b="1" dirty="0">
              <a:solidFill>
                <a:srgbClr val="002060"/>
              </a:solidFill>
            </a:endParaRPr>
          </a:p>
        </p:txBody>
      </p:sp>
      <p:sp>
        <p:nvSpPr>
          <p:cNvPr id="5" name="TextBox 4"/>
          <p:cNvSpPr txBox="1"/>
          <p:nvPr/>
        </p:nvSpPr>
        <p:spPr>
          <a:xfrm flipH="1">
            <a:off x="611560" y="1630440"/>
            <a:ext cx="8451225" cy="369332"/>
          </a:xfrm>
          <a:prstGeom prst="rect">
            <a:avLst/>
          </a:prstGeom>
          <a:noFill/>
        </p:spPr>
        <p:txBody>
          <a:bodyPr wrap="square" rtlCol="0">
            <a:spAutoFit/>
          </a:bodyPr>
          <a:lstStyle/>
          <a:p>
            <a:r>
              <a:rPr lang="en-US" altLang="ko-KR" dirty="0" smtClean="0"/>
              <a:t>Faster RCNN</a:t>
            </a:r>
            <a:r>
              <a:rPr lang="ko-KR" altLang="en-US" dirty="0" smtClean="0"/>
              <a:t>의 </a:t>
            </a:r>
            <a:r>
              <a:rPr lang="en-US" altLang="ko-KR" dirty="0" smtClean="0"/>
              <a:t>feature map </a:t>
            </a:r>
            <a:r>
              <a:rPr lang="ko-KR" altLang="en-US" dirty="0" smtClean="0"/>
              <a:t>손실</a:t>
            </a:r>
            <a:r>
              <a:rPr lang="en-US" altLang="ko-KR" dirty="0" smtClean="0"/>
              <a:t>, anchor </a:t>
            </a:r>
            <a:r>
              <a:rPr lang="ko-KR" altLang="en-US" dirty="0" smtClean="0"/>
              <a:t>생성의 비효율성 보완</a:t>
            </a:r>
            <a:endParaRPr lang="ko-KR" altLang="en-US" dirty="0"/>
          </a:p>
        </p:txBody>
      </p:sp>
      <p:sp>
        <p:nvSpPr>
          <p:cNvPr id="9" name="TextBox 8"/>
          <p:cNvSpPr txBox="1"/>
          <p:nvPr/>
        </p:nvSpPr>
        <p:spPr>
          <a:xfrm>
            <a:off x="1713729" y="4576954"/>
            <a:ext cx="5557099" cy="523220"/>
          </a:xfrm>
          <a:prstGeom prst="rect">
            <a:avLst/>
          </a:prstGeom>
          <a:noFill/>
        </p:spPr>
        <p:txBody>
          <a:bodyPr wrap="none" rtlCol="0">
            <a:spAutoFit/>
          </a:bodyPr>
          <a:lstStyle/>
          <a:p>
            <a:r>
              <a:rPr lang="en-US" altLang="ko-KR" sz="1400" dirty="0" smtClean="0"/>
              <a:t>2</a:t>
            </a:r>
            <a:r>
              <a:rPr lang="ko-KR" altLang="en-US" sz="1400" dirty="0" smtClean="0"/>
              <a:t>배 </a:t>
            </a:r>
            <a:r>
              <a:rPr lang="en-US" altLang="ko-KR" sz="1400" dirty="0" err="1"/>
              <a:t>U</a:t>
            </a:r>
            <a:r>
              <a:rPr lang="en-US" altLang="ko-KR" sz="1400" dirty="0" err="1" smtClean="0"/>
              <a:t>psampling</a:t>
            </a:r>
            <a:r>
              <a:rPr lang="en-US" altLang="ko-KR" sz="1400" dirty="0" smtClean="0"/>
              <a:t> </a:t>
            </a:r>
            <a:r>
              <a:rPr lang="ko-KR" altLang="en-US" sz="1400" dirty="0" smtClean="0"/>
              <a:t>후 이전 </a:t>
            </a:r>
            <a:r>
              <a:rPr lang="en-US" altLang="ko-KR" sz="1400" dirty="0" smtClean="0"/>
              <a:t>layer</a:t>
            </a:r>
            <a:r>
              <a:rPr lang="ko-KR" altLang="en-US" sz="1400" dirty="0" smtClean="0"/>
              <a:t>의 </a:t>
            </a:r>
            <a:r>
              <a:rPr lang="en-US" altLang="ko-KR" sz="1400" dirty="0" smtClean="0"/>
              <a:t>feature map </a:t>
            </a:r>
            <a:r>
              <a:rPr lang="ko-KR" altLang="en-US" sz="1400" dirty="0" smtClean="0"/>
              <a:t>다시 </a:t>
            </a:r>
            <a:r>
              <a:rPr lang="en-US" altLang="ko-KR" sz="1400" dirty="0" smtClean="0"/>
              <a:t>1x1 FC</a:t>
            </a:r>
            <a:r>
              <a:rPr lang="ko-KR" altLang="en-US" sz="1400" dirty="0" smtClean="0"/>
              <a:t>연산을 </a:t>
            </a:r>
            <a:endParaRPr lang="en-US" altLang="ko-KR" sz="1400" dirty="0" smtClean="0"/>
          </a:p>
          <a:p>
            <a:r>
              <a:rPr lang="ko-KR" altLang="en-US" sz="1400" dirty="0" smtClean="0"/>
              <a:t>통해 </a:t>
            </a:r>
            <a:r>
              <a:rPr lang="en-US" altLang="ko-KR" sz="1400" dirty="0" smtClean="0"/>
              <a:t>filter </a:t>
            </a:r>
            <a:r>
              <a:rPr lang="ko-KR" altLang="en-US" sz="1400" dirty="0" smtClean="0"/>
              <a:t>개수 똑같이 맞춰준 후 더해줌</a:t>
            </a:r>
            <a:r>
              <a:rPr lang="en-US" altLang="ko-KR" sz="1400" dirty="0" smtClean="0"/>
              <a:t>. </a:t>
            </a:r>
            <a:r>
              <a:rPr lang="ko-KR" altLang="en-US" sz="1400" dirty="0" smtClean="0"/>
              <a:t>새로운 </a:t>
            </a:r>
            <a:r>
              <a:rPr lang="en-US" altLang="ko-KR" sz="1400" dirty="0" smtClean="0"/>
              <a:t>feature map </a:t>
            </a:r>
            <a:r>
              <a:rPr lang="ko-KR" altLang="en-US" sz="1400" dirty="0" smtClean="0"/>
              <a:t>생성</a:t>
            </a:r>
            <a:endParaRPr lang="ko-KR" altLang="en-US" sz="1400" dirty="0"/>
          </a:p>
        </p:txBody>
      </p:sp>
      <p:pic>
        <p:nvPicPr>
          <p:cNvPr id="10" name="Picture 7" descr="https://blog.kakaocdn.net/dn/bkIepJ/btqBOC4iYQb/7WxQWcEOXMQqhC6AkNfWA0/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616" y="2281436"/>
            <a:ext cx="5376259" cy="2232248"/>
          </a:xfrm>
          <a:prstGeom prst="rect">
            <a:avLst/>
          </a:prstGeom>
          <a:noFill/>
          <a:extLst>
            <a:ext uri="{909E8E84-426E-40DD-AFC4-6F175D3DCCD1}">
              <a14:hiddenFill xmlns:a14="http://schemas.microsoft.com/office/drawing/2010/main">
                <a:solidFill>
                  <a:srgbClr val="FFFFFF"/>
                </a:solidFill>
              </a14:hiddenFill>
            </a:ext>
          </a:extLst>
        </p:spPr>
      </p:pic>
      <p:sp>
        <p:nvSpPr>
          <p:cNvPr id="11" name="모서리가 둥근 직사각형 10"/>
          <p:cNvSpPr/>
          <p:nvPr/>
        </p:nvSpPr>
        <p:spPr>
          <a:xfrm>
            <a:off x="3707904" y="3289548"/>
            <a:ext cx="1129268" cy="6120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529" name="Picture 1" descr="C:\Users\tykim\Desktop\캡쳐\20210525_1236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7377" y="2597460"/>
            <a:ext cx="25908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16216" y="2597460"/>
            <a:ext cx="1058303" cy="276999"/>
          </a:xfrm>
          <a:prstGeom prst="rect">
            <a:avLst/>
          </a:prstGeom>
          <a:noFill/>
        </p:spPr>
        <p:txBody>
          <a:bodyPr wrap="none" rtlCol="0">
            <a:spAutoFit/>
          </a:bodyPr>
          <a:lstStyle/>
          <a:p>
            <a:r>
              <a:rPr lang="en-US" altLang="ko-KR" sz="1200" b="1" dirty="0" err="1" smtClean="0"/>
              <a:t>Upsampling</a:t>
            </a:r>
            <a:endParaRPr lang="ko-KR" altLang="en-US" sz="1200" b="1" dirty="0"/>
          </a:p>
        </p:txBody>
      </p:sp>
      <p:cxnSp>
        <p:nvCxnSpPr>
          <p:cNvPr id="13" name="직선 연결선 12"/>
          <p:cNvCxnSpPr>
            <a:endCxn id="6" idx="1"/>
          </p:cNvCxnSpPr>
          <p:nvPr/>
        </p:nvCxnSpPr>
        <p:spPr>
          <a:xfrm flipV="1">
            <a:off x="4837172" y="2735960"/>
            <a:ext cx="1679044" cy="8596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53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37" name="Picture 2" descr="https://blog.kakaocdn.net/dn/c0pdEg/btqBL8vzmxg/1zkQAmbSKShCvdqXx8jXk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58" y="1199584"/>
            <a:ext cx="4200405" cy="2089964"/>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358227" cy="369332"/>
          </a:xfrm>
          <a:prstGeom prst="rect">
            <a:avLst/>
          </a:prstGeom>
        </p:spPr>
        <p:txBody>
          <a:bodyPr wrap="square">
            <a:spAutoFit/>
          </a:bodyPr>
          <a:lstStyle/>
          <a:p>
            <a:pPr marL="285750" indent="-285750">
              <a:buFont typeface="Arial" pitchFamily="34" charset="0"/>
              <a:buChar char="•"/>
            </a:pPr>
            <a:r>
              <a:rPr lang="en-US" altLang="ko-KR" dirty="0" smtClean="0"/>
              <a:t>FPN : </a:t>
            </a:r>
            <a:r>
              <a:rPr lang="ko-KR" altLang="en-US" dirty="0" smtClean="0"/>
              <a:t>이전에 생성된 </a:t>
            </a:r>
            <a:r>
              <a:rPr lang="en-US" altLang="ko-KR" dirty="0" smtClean="0"/>
              <a:t>feature map</a:t>
            </a:r>
            <a:r>
              <a:rPr lang="ko-KR" altLang="en-US" dirty="0" smtClean="0"/>
              <a:t>에서 </a:t>
            </a:r>
            <a:r>
              <a:rPr lang="en-US" altLang="ko-KR" dirty="0" smtClean="0"/>
              <a:t>P2, P3, P4, P5, P6 feature map </a:t>
            </a:r>
            <a:r>
              <a:rPr lang="ko-KR" altLang="en-US" dirty="0" smtClean="0"/>
              <a:t>생성</a:t>
            </a:r>
            <a:endParaRPr lang="en-US" altLang="ko-KR" dirty="0" smtClean="0"/>
          </a:p>
        </p:txBody>
      </p:sp>
      <p:pic>
        <p:nvPicPr>
          <p:cNvPr id="235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382" y="1336188"/>
            <a:ext cx="4743362" cy="209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직선 연결선 26"/>
          <p:cNvCxnSpPr/>
          <p:nvPr/>
        </p:nvCxnSpPr>
        <p:spPr>
          <a:xfrm flipH="1">
            <a:off x="5364745" y="3289548"/>
            <a:ext cx="149344" cy="581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004048" y="3824962"/>
            <a:ext cx="442750" cy="369332"/>
          </a:xfrm>
          <a:prstGeom prst="rect">
            <a:avLst/>
          </a:prstGeom>
          <a:noFill/>
        </p:spPr>
        <p:txBody>
          <a:bodyPr wrap="none" rtlCol="0">
            <a:spAutoFit/>
          </a:bodyPr>
          <a:lstStyle/>
          <a:p>
            <a:r>
              <a:rPr lang="en-US" altLang="ko-KR" dirty="0"/>
              <a:t>P</a:t>
            </a:r>
            <a:r>
              <a:rPr lang="en-US" altLang="ko-KR" dirty="0" smtClean="0"/>
              <a:t>5</a:t>
            </a:r>
            <a:endParaRPr lang="ko-KR" altLang="en-US" dirty="0"/>
          </a:p>
        </p:txBody>
      </p:sp>
      <p:sp>
        <p:nvSpPr>
          <p:cNvPr id="34" name="TextBox 33"/>
          <p:cNvSpPr txBox="1"/>
          <p:nvPr/>
        </p:nvSpPr>
        <p:spPr>
          <a:xfrm>
            <a:off x="3919215" y="3824962"/>
            <a:ext cx="442750" cy="369332"/>
          </a:xfrm>
          <a:prstGeom prst="rect">
            <a:avLst/>
          </a:prstGeom>
          <a:noFill/>
        </p:spPr>
        <p:txBody>
          <a:bodyPr wrap="none" rtlCol="0">
            <a:spAutoFit/>
          </a:bodyPr>
          <a:lstStyle/>
          <a:p>
            <a:r>
              <a:rPr lang="en-US" altLang="ko-KR" dirty="0"/>
              <a:t>P</a:t>
            </a:r>
            <a:r>
              <a:rPr lang="en-US" altLang="ko-KR" dirty="0" smtClean="0"/>
              <a:t>3</a:t>
            </a:r>
            <a:endParaRPr lang="ko-KR" altLang="en-US" dirty="0"/>
          </a:p>
        </p:txBody>
      </p:sp>
      <p:sp>
        <p:nvSpPr>
          <p:cNvPr id="35" name="TextBox 34"/>
          <p:cNvSpPr txBox="1"/>
          <p:nvPr/>
        </p:nvSpPr>
        <p:spPr>
          <a:xfrm>
            <a:off x="3275856" y="3824962"/>
            <a:ext cx="442750" cy="369332"/>
          </a:xfrm>
          <a:prstGeom prst="rect">
            <a:avLst/>
          </a:prstGeom>
          <a:noFill/>
        </p:spPr>
        <p:txBody>
          <a:bodyPr wrap="none" rtlCol="0">
            <a:spAutoFit/>
          </a:bodyPr>
          <a:lstStyle/>
          <a:p>
            <a:r>
              <a:rPr lang="en-US" altLang="ko-KR" dirty="0"/>
              <a:t>P</a:t>
            </a:r>
            <a:r>
              <a:rPr lang="en-US" altLang="ko-KR" dirty="0" smtClean="0"/>
              <a:t>2</a:t>
            </a:r>
            <a:endParaRPr lang="ko-KR" altLang="en-US" dirty="0"/>
          </a:p>
        </p:txBody>
      </p:sp>
      <p:sp>
        <p:nvSpPr>
          <p:cNvPr id="36" name="TextBox 35"/>
          <p:cNvSpPr txBox="1"/>
          <p:nvPr/>
        </p:nvSpPr>
        <p:spPr>
          <a:xfrm>
            <a:off x="4502656" y="3824962"/>
            <a:ext cx="442750" cy="369332"/>
          </a:xfrm>
          <a:prstGeom prst="rect">
            <a:avLst/>
          </a:prstGeom>
          <a:noFill/>
        </p:spPr>
        <p:txBody>
          <a:bodyPr wrap="none" rtlCol="0">
            <a:spAutoFit/>
          </a:bodyPr>
          <a:lstStyle/>
          <a:p>
            <a:r>
              <a:rPr lang="en-US" altLang="ko-KR" dirty="0"/>
              <a:t>P</a:t>
            </a:r>
            <a:r>
              <a:rPr lang="en-US" altLang="ko-KR" dirty="0" smtClean="0"/>
              <a:t>4</a:t>
            </a:r>
            <a:endParaRPr lang="ko-KR" altLang="en-US" dirty="0"/>
          </a:p>
        </p:txBody>
      </p:sp>
      <p:cxnSp>
        <p:nvCxnSpPr>
          <p:cNvPr id="39" name="직선 연결선 38"/>
          <p:cNvCxnSpPr>
            <a:endCxn id="36" idx="0"/>
          </p:cNvCxnSpPr>
          <p:nvPr/>
        </p:nvCxnSpPr>
        <p:spPr>
          <a:xfrm>
            <a:off x="4714276" y="3289548"/>
            <a:ext cx="9755" cy="53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a:off x="4109508" y="3289548"/>
            <a:ext cx="1742" cy="53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3702576" y="4006427"/>
            <a:ext cx="15148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514089" y="3821761"/>
            <a:ext cx="3315331" cy="369332"/>
          </a:xfrm>
          <a:prstGeom prst="rect">
            <a:avLst/>
          </a:prstGeom>
          <a:noFill/>
        </p:spPr>
        <p:txBody>
          <a:bodyPr wrap="none" rtlCol="0">
            <a:spAutoFit/>
          </a:bodyPr>
          <a:lstStyle/>
          <a:p>
            <a:r>
              <a:rPr lang="en-US" altLang="ko-KR" dirty="0" smtClean="0"/>
              <a:t>+ </a:t>
            </a:r>
            <a:r>
              <a:rPr lang="en-US" altLang="ko-KR" dirty="0" smtClean="0"/>
              <a:t>P6</a:t>
            </a:r>
            <a:r>
              <a:rPr lang="en-US" altLang="ko-KR" dirty="0" smtClean="0"/>
              <a:t>(?) </a:t>
            </a:r>
            <a:r>
              <a:rPr lang="en-US" altLang="ko-KR" dirty="0" err="1" smtClean="0"/>
              <a:t>maxpooling</a:t>
            </a:r>
            <a:r>
              <a:rPr lang="en-US" altLang="ko-KR" dirty="0" smtClean="0"/>
              <a:t> </a:t>
            </a:r>
            <a:r>
              <a:rPr lang="ko-KR" altLang="en-US" dirty="0" smtClean="0"/>
              <a:t>으로 생성</a:t>
            </a:r>
            <a:endParaRPr lang="ko-KR" altLang="en-US" dirty="0"/>
          </a:p>
        </p:txBody>
      </p:sp>
      <p:sp>
        <p:nvSpPr>
          <p:cNvPr id="44" name="TextBox 43"/>
          <p:cNvSpPr txBox="1"/>
          <p:nvPr/>
        </p:nvSpPr>
        <p:spPr>
          <a:xfrm>
            <a:off x="1465423" y="4210222"/>
            <a:ext cx="7678577" cy="646331"/>
          </a:xfrm>
          <a:prstGeom prst="rect">
            <a:avLst/>
          </a:prstGeom>
          <a:noFill/>
        </p:spPr>
        <p:txBody>
          <a:bodyPr wrap="none" rtlCol="0">
            <a:spAutoFit/>
          </a:bodyPr>
          <a:lstStyle/>
          <a:p>
            <a:r>
              <a:rPr lang="en-US" altLang="ko-KR" dirty="0" smtClean="0"/>
              <a:t>P</a:t>
            </a:r>
            <a:r>
              <a:rPr lang="en-US" altLang="ko-KR" dirty="0" smtClean="0"/>
              <a:t>2~P5 </a:t>
            </a:r>
            <a:r>
              <a:rPr lang="en-US" altLang="ko-KR" dirty="0" smtClean="0"/>
              <a:t>: 3 x 3 convolution</a:t>
            </a:r>
            <a:r>
              <a:rPr lang="ko-KR" altLang="en-US" dirty="0" smtClean="0"/>
              <a:t> 후</a:t>
            </a:r>
            <a:r>
              <a:rPr lang="en-US" altLang="ko-KR" dirty="0" smtClean="0"/>
              <a:t> RPN</a:t>
            </a:r>
            <a:r>
              <a:rPr lang="ko-KR" altLang="en-US" dirty="0" smtClean="0"/>
              <a:t>으로 보냄 </a:t>
            </a:r>
            <a:r>
              <a:rPr lang="en-US" altLang="ko-KR" dirty="0"/>
              <a:t>P</a:t>
            </a:r>
            <a:r>
              <a:rPr lang="en-US" altLang="ko-KR" dirty="0" smtClean="0"/>
              <a:t>6</a:t>
            </a:r>
            <a:r>
              <a:rPr lang="ko-KR" altLang="en-US" dirty="0" smtClean="0"/>
              <a:t>는 그냥 보냄</a:t>
            </a:r>
            <a:endParaRPr lang="en-US" altLang="ko-KR" dirty="0" smtClean="0"/>
          </a:p>
          <a:p>
            <a:r>
              <a:rPr lang="en-US" altLang="ko-KR" dirty="0" smtClean="0"/>
              <a:t>(</a:t>
            </a:r>
            <a:r>
              <a:rPr lang="en-US" altLang="ko-KR" dirty="0" err="1" smtClean="0"/>
              <a:t>upsampling</a:t>
            </a:r>
            <a:r>
              <a:rPr lang="en-US" altLang="ko-KR" dirty="0" smtClean="0"/>
              <a:t>, feature map</a:t>
            </a:r>
            <a:r>
              <a:rPr lang="ko-KR" altLang="en-US" dirty="0" smtClean="0"/>
              <a:t>더하면서 </a:t>
            </a:r>
            <a:r>
              <a:rPr lang="en-US" altLang="ko-KR" dirty="0" smtClean="0"/>
              <a:t>feature data</a:t>
            </a:r>
            <a:r>
              <a:rPr lang="ko-KR" altLang="en-US" dirty="0" smtClean="0"/>
              <a:t>가 망가질 수 있어서 </a:t>
            </a:r>
            <a:r>
              <a:rPr lang="en-US" altLang="ko-KR" dirty="0" smtClean="0"/>
              <a:t>(?))</a:t>
            </a:r>
            <a:endParaRPr lang="ko-KR" altLang="en-US" dirty="0"/>
          </a:p>
        </p:txBody>
      </p:sp>
    </p:spTree>
    <p:extLst>
      <p:ext uri="{BB962C8B-B14F-4D97-AF65-F5344CB8AC3E}">
        <p14:creationId xmlns:p14="http://schemas.microsoft.com/office/powerpoint/2010/main" val="2960923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6" name="Picture 2" descr="https://blog.kakaocdn.net/dn/c0pdEg/btqBL8vzmxg/1zkQAmbSKShCvdqXx8jXk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34998"/>
            <a:ext cx="7560840" cy="376199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7" name="모서리가 둥근 직사각형 6"/>
          <p:cNvSpPr/>
          <p:nvPr/>
        </p:nvSpPr>
        <p:spPr>
          <a:xfrm>
            <a:off x="2904682" y="3433565"/>
            <a:ext cx="3323502" cy="8707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49950" y="811668"/>
            <a:ext cx="8358227" cy="646331"/>
          </a:xfrm>
          <a:prstGeom prst="rect">
            <a:avLst/>
          </a:prstGeom>
        </p:spPr>
        <p:txBody>
          <a:bodyPr wrap="square">
            <a:spAutoFit/>
          </a:bodyPr>
          <a:lstStyle/>
          <a:p>
            <a:pPr marL="285750" indent="-285750">
              <a:buFont typeface="Arial" pitchFamily="34" charset="0"/>
              <a:buChar char="•"/>
            </a:pPr>
            <a:r>
              <a:rPr lang="ko-KR" altLang="en-US" dirty="0" smtClean="0"/>
              <a:t>최종 생성된 </a:t>
            </a:r>
            <a:r>
              <a:rPr lang="en-US" altLang="ko-KR" dirty="0" smtClean="0"/>
              <a:t>feature map(1</a:t>
            </a:r>
            <a:r>
              <a:rPr lang="ko-KR" altLang="en-US" dirty="0" smtClean="0"/>
              <a:t>개</a:t>
            </a:r>
            <a:r>
              <a:rPr lang="en-US" altLang="ko-KR" dirty="0" smtClean="0"/>
              <a:t>)</a:t>
            </a:r>
            <a:r>
              <a:rPr lang="ko-KR" altLang="en-US" dirty="0" smtClean="0"/>
              <a:t>에 각각 </a:t>
            </a:r>
            <a:r>
              <a:rPr lang="en-US" altLang="ko-KR" dirty="0" smtClean="0"/>
              <a:t>RPN</a:t>
            </a:r>
            <a:r>
              <a:rPr lang="ko-KR" altLang="en-US" dirty="0" smtClean="0"/>
              <a:t>적용</a:t>
            </a:r>
            <a:r>
              <a:rPr lang="en-US" altLang="ko-KR" dirty="0"/>
              <a:t> </a:t>
            </a:r>
            <a:endParaRPr lang="en-US" altLang="ko-KR" dirty="0" smtClean="0"/>
          </a:p>
          <a:p>
            <a:r>
              <a:rPr lang="en-US" altLang="ko-KR" dirty="0"/>
              <a:t> </a:t>
            </a:r>
            <a:r>
              <a:rPr lang="en-US" altLang="ko-KR" dirty="0" smtClean="0"/>
              <a:t>   classification, </a:t>
            </a:r>
            <a:r>
              <a:rPr lang="en-US" altLang="ko-KR" dirty="0" err="1" smtClean="0"/>
              <a:t>bbox</a:t>
            </a:r>
            <a:r>
              <a:rPr lang="en-US" altLang="ko-KR" dirty="0" smtClean="0"/>
              <a:t> regression output</a:t>
            </a:r>
            <a:r>
              <a:rPr lang="ko-KR" altLang="en-US" dirty="0" smtClean="0"/>
              <a:t>도출</a:t>
            </a:r>
            <a:endParaRPr lang="en-US" altLang="ko-KR" dirty="0" smtClean="0"/>
          </a:p>
        </p:txBody>
      </p:sp>
    </p:spTree>
    <p:extLst>
      <p:ext uri="{BB962C8B-B14F-4D97-AF65-F5344CB8AC3E}">
        <p14:creationId xmlns:p14="http://schemas.microsoft.com/office/powerpoint/2010/main" val="421936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 name="TextBox 3"/>
          <p:cNvSpPr txBox="1"/>
          <p:nvPr/>
        </p:nvSpPr>
        <p:spPr>
          <a:xfrm>
            <a:off x="220855" y="350003"/>
            <a:ext cx="2002471" cy="461665"/>
          </a:xfrm>
          <a:prstGeom prst="rect">
            <a:avLst/>
          </a:prstGeom>
          <a:noFill/>
        </p:spPr>
        <p:txBody>
          <a:bodyPr wrap="none" rtlCol="0">
            <a:spAutoFit/>
          </a:bodyPr>
          <a:lstStyle/>
          <a:p>
            <a:r>
              <a:rPr lang="ko-KR" altLang="en-US" sz="2400" b="1" dirty="0">
                <a:latin typeface="나눔고딕" pitchFamily="50" charset="-127"/>
                <a:ea typeface="나눔고딕" pitchFamily="50" charset="-127"/>
              </a:rPr>
              <a:t>프로젝트 개요</a:t>
            </a:r>
          </a:p>
        </p:txBody>
      </p:sp>
      <p:pic>
        <p:nvPicPr>
          <p:cNvPr id="10" name="Picture 2" descr="C:\final_project\data\test_data\001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803438"/>
            <a:ext cx="1986308" cy="2808312"/>
          </a:xfrm>
          <a:prstGeom prst="rect">
            <a:avLst/>
          </a:prstGeom>
          <a:noFill/>
          <a:ln w="28575">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10392" y="2689533"/>
            <a:ext cx="1693092" cy="584775"/>
          </a:xfrm>
          <a:prstGeom prst="rect">
            <a:avLst/>
          </a:prstGeom>
          <a:noFill/>
        </p:spPr>
        <p:txBody>
          <a:bodyPr wrap="none" rtlCol="0">
            <a:spAutoFit/>
          </a:bodyPr>
          <a:lstStyle/>
          <a:p>
            <a:r>
              <a:rPr lang="en-US" altLang="ko-KR" sz="1600" dirty="0" smtClean="0">
                <a:latin typeface="HY궁서" pitchFamily="18" charset="-127"/>
                <a:ea typeface="HY궁서" pitchFamily="18" charset="-127"/>
              </a:rPr>
              <a:t>“</a:t>
            </a:r>
            <a:r>
              <a:rPr lang="ko-KR" altLang="en-US" sz="1600" dirty="0" smtClean="0">
                <a:latin typeface="HY궁서" pitchFamily="18" charset="-127"/>
                <a:ea typeface="HY궁서" pitchFamily="18" charset="-127"/>
              </a:rPr>
              <a:t>맞은편에서 </a:t>
            </a:r>
            <a:endParaRPr lang="en-US" altLang="ko-KR" sz="1600" dirty="0" smtClean="0">
              <a:latin typeface="HY궁서" pitchFamily="18" charset="-127"/>
              <a:ea typeface="HY궁서" pitchFamily="18" charset="-127"/>
            </a:endParaRPr>
          </a:p>
          <a:p>
            <a:r>
              <a:rPr lang="en-US" altLang="ko-KR" sz="1600" dirty="0">
                <a:latin typeface="HY궁서" pitchFamily="18" charset="-127"/>
                <a:ea typeface="HY궁서" pitchFamily="18" charset="-127"/>
              </a:rPr>
              <a:t> </a:t>
            </a:r>
            <a:r>
              <a:rPr lang="en-US" altLang="ko-KR" sz="1600" dirty="0" smtClean="0">
                <a:latin typeface="HY궁서" pitchFamily="18" charset="-127"/>
                <a:ea typeface="HY궁서" pitchFamily="18" charset="-127"/>
              </a:rPr>
              <a:t>    </a:t>
            </a:r>
            <a:r>
              <a:rPr lang="ko-KR" altLang="en-US" sz="1600" dirty="0" smtClean="0">
                <a:latin typeface="HY궁서" pitchFamily="18" charset="-127"/>
                <a:ea typeface="HY궁서" pitchFamily="18" charset="-127"/>
              </a:rPr>
              <a:t>흰 토끼가</a:t>
            </a:r>
            <a:r>
              <a:rPr lang="en-US" altLang="ko-KR" sz="1600" dirty="0" smtClean="0">
                <a:latin typeface="HY궁서" pitchFamily="18" charset="-127"/>
                <a:ea typeface="HY궁서" pitchFamily="18" charset="-127"/>
              </a:rPr>
              <a:t>.”</a:t>
            </a:r>
            <a:endParaRPr lang="ko-KR" altLang="en-US" sz="1600" dirty="0">
              <a:latin typeface="HY궁서" pitchFamily="18" charset="-127"/>
              <a:ea typeface="HY궁서" pitchFamily="18" charset="-127"/>
            </a:endParaRPr>
          </a:p>
        </p:txBody>
      </p:sp>
      <p:sp>
        <p:nvSpPr>
          <p:cNvPr id="11" name="TextBox 10"/>
          <p:cNvSpPr txBox="1"/>
          <p:nvPr/>
        </p:nvSpPr>
        <p:spPr>
          <a:xfrm>
            <a:off x="1662927" y="1345332"/>
            <a:ext cx="747670" cy="369332"/>
          </a:xfrm>
          <a:prstGeom prst="rect">
            <a:avLst/>
          </a:prstGeom>
          <a:noFill/>
        </p:spPr>
        <p:txBody>
          <a:bodyPr wrap="square" rtlCol="0">
            <a:spAutoFit/>
          </a:bodyPr>
          <a:lstStyle/>
          <a:p>
            <a:pPr algn="ctr"/>
            <a:r>
              <a:rPr lang="en-US" altLang="ko-KR" dirty="0">
                <a:latin typeface="나눔고딕" pitchFamily="50" charset="-127"/>
                <a:ea typeface="나눔고딕" pitchFamily="50" charset="-127"/>
              </a:rPr>
              <a:t>i</a:t>
            </a:r>
            <a:r>
              <a:rPr lang="en-US" altLang="ko-KR" dirty="0" smtClean="0">
                <a:latin typeface="나눔고딕" pitchFamily="50" charset="-127"/>
                <a:ea typeface="나눔고딕" pitchFamily="50" charset="-127"/>
              </a:rPr>
              <a:t>nput</a:t>
            </a:r>
            <a:endParaRPr lang="ko-KR" altLang="en-US" dirty="0">
              <a:latin typeface="나눔고딕" pitchFamily="50" charset="-127"/>
              <a:ea typeface="나눔고딕" pitchFamily="50" charset="-127"/>
            </a:endParaRPr>
          </a:p>
        </p:txBody>
      </p:sp>
      <p:sp>
        <p:nvSpPr>
          <p:cNvPr id="13" name="TextBox 12"/>
          <p:cNvSpPr txBox="1"/>
          <p:nvPr/>
        </p:nvSpPr>
        <p:spPr>
          <a:xfrm>
            <a:off x="4143140" y="1345332"/>
            <a:ext cx="1027596" cy="369332"/>
          </a:xfrm>
          <a:prstGeom prst="rect">
            <a:avLst/>
          </a:prstGeom>
          <a:noFill/>
        </p:spPr>
        <p:txBody>
          <a:bodyPr wrap="square" rtlCol="0">
            <a:spAutoFit/>
          </a:bodyPr>
          <a:lstStyle/>
          <a:p>
            <a:pPr algn="ctr"/>
            <a:r>
              <a:rPr lang="en-US" altLang="ko-KR" dirty="0" smtClean="0">
                <a:latin typeface="나눔고딕" pitchFamily="50" charset="-127"/>
                <a:ea typeface="나눔고딕" pitchFamily="50" charset="-127"/>
              </a:rPr>
              <a:t>output</a:t>
            </a:r>
            <a:endParaRPr lang="ko-KR" altLang="en-US" dirty="0">
              <a:latin typeface="나눔고딕" pitchFamily="50" charset="-127"/>
              <a:ea typeface="나눔고딕" pitchFamily="50" charset="-127"/>
            </a:endParaRPr>
          </a:p>
        </p:txBody>
      </p:sp>
      <p:sp>
        <p:nvSpPr>
          <p:cNvPr id="14" name="TextBox 13"/>
          <p:cNvSpPr txBox="1"/>
          <p:nvPr/>
        </p:nvSpPr>
        <p:spPr>
          <a:xfrm>
            <a:off x="4234669" y="4153644"/>
            <a:ext cx="1027596" cy="369332"/>
          </a:xfrm>
          <a:prstGeom prst="rect">
            <a:avLst/>
          </a:prstGeom>
          <a:noFill/>
        </p:spPr>
        <p:txBody>
          <a:bodyPr wrap="square" rtlCol="0">
            <a:spAutoFit/>
          </a:bodyPr>
          <a:lstStyle/>
          <a:p>
            <a:pPr algn="ctr"/>
            <a:r>
              <a:rPr lang="en-US" altLang="ko-KR" dirty="0" smtClean="0">
                <a:latin typeface="나눔고딕" pitchFamily="50" charset="-127"/>
                <a:ea typeface="나눔고딕" pitchFamily="50" charset="-127"/>
              </a:rPr>
              <a:t>input</a:t>
            </a:r>
            <a:endParaRPr lang="ko-KR" altLang="en-US" dirty="0">
              <a:latin typeface="나눔고딕" pitchFamily="50" charset="-127"/>
              <a:ea typeface="나눔고딕" pitchFamily="50" charset="-127"/>
            </a:endParaRPr>
          </a:p>
        </p:txBody>
      </p:sp>
      <p:sp>
        <p:nvSpPr>
          <p:cNvPr id="15" name="TextBox 14"/>
          <p:cNvSpPr txBox="1"/>
          <p:nvPr/>
        </p:nvSpPr>
        <p:spPr>
          <a:xfrm>
            <a:off x="6876256" y="4216360"/>
            <a:ext cx="1027596" cy="369332"/>
          </a:xfrm>
          <a:prstGeom prst="rect">
            <a:avLst/>
          </a:prstGeom>
          <a:noFill/>
        </p:spPr>
        <p:txBody>
          <a:bodyPr wrap="square" rtlCol="0">
            <a:spAutoFit/>
          </a:bodyPr>
          <a:lstStyle/>
          <a:p>
            <a:pPr algn="ctr"/>
            <a:r>
              <a:rPr lang="en-US" altLang="ko-KR" dirty="0">
                <a:latin typeface="나눔고딕" pitchFamily="50" charset="-127"/>
                <a:ea typeface="나눔고딕" pitchFamily="50" charset="-127"/>
              </a:rPr>
              <a:t>o</a:t>
            </a:r>
            <a:r>
              <a:rPr lang="en-US" altLang="ko-KR" dirty="0" smtClean="0">
                <a:latin typeface="나눔고딕" pitchFamily="50" charset="-127"/>
                <a:ea typeface="나눔고딕" pitchFamily="50" charset="-127"/>
              </a:rPr>
              <a:t>utput</a:t>
            </a:r>
            <a:endParaRPr lang="ko-KR" altLang="en-US" dirty="0">
              <a:latin typeface="나눔고딕" pitchFamily="50" charset="-127"/>
              <a:ea typeface="나눔고딕" pitchFamily="50" charset="-127"/>
            </a:endParaRPr>
          </a:p>
        </p:txBody>
      </p:sp>
      <p:sp>
        <p:nvSpPr>
          <p:cNvPr id="17" name="직사각형 16"/>
          <p:cNvSpPr/>
          <p:nvPr/>
        </p:nvSpPr>
        <p:spPr>
          <a:xfrm rot="5400000">
            <a:off x="5162278" y="3086293"/>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19" name="직사각형 18"/>
          <p:cNvSpPr/>
          <p:nvPr/>
        </p:nvSpPr>
        <p:spPr>
          <a:xfrm rot="10800000">
            <a:off x="4091318" y="3302738"/>
            <a:ext cx="1314298" cy="4716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cxnSp>
        <p:nvCxnSpPr>
          <p:cNvPr id="24" name="직선 연결선 23"/>
          <p:cNvCxnSpPr>
            <a:stCxn id="11" idx="3"/>
          </p:cNvCxnSpPr>
          <p:nvPr/>
        </p:nvCxnSpPr>
        <p:spPr>
          <a:xfrm>
            <a:off x="2410597" y="1529998"/>
            <a:ext cx="1709871" cy="0"/>
          </a:xfrm>
          <a:prstGeom prst="line">
            <a:avLst/>
          </a:prstGeom>
          <a:ln w="28575">
            <a:solidFill>
              <a:srgbClr val="00206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4747680" y="1803438"/>
            <a:ext cx="0" cy="836178"/>
          </a:xfrm>
          <a:prstGeom prst="line">
            <a:avLst/>
          </a:prstGeom>
          <a:ln w="28575">
            <a:solidFill>
              <a:srgbClr val="00206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4719892" y="3349900"/>
            <a:ext cx="0" cy="744679"/>
          </a:xfrm>
          <a:prstGeom prst="line">
            <a:avLst/>
          </a:prstGeom>
          <a:ln w="28575">
            <a:solidFill>
              <a:srgbClr val="00206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직선 연결선 34"/>
          <p:cNvCxnSpPr>
            <a:stCxn id="15" idx="1"/>
          </p:cNvCxnSpPr>
          <p:nvPr/>
        </p:nvCxnSpPr>
        <p:spPr>
          <a:xfrm flipH="1">
            <a:off x="5170736" y="4401026"/>
            <a:ext cx="1705520" cy="0"/>
          </a:xfrm>
          <a:prstGeom prst="line">
            <a:avLst/>
          </a:prstGeom>
          <a:ln w="28575">
            <a:solidFill>
              <a:srgbClr val="00206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052" name="Picture 4" descr="어떤 소리와 조명이 공부할 때 도움이 될까?"/>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240" y="1273324"/>
            <a:ext cx="1480254" cy="122943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989944" y="2812643"/>
            <a:ext cx="800219" cy="338554"/>
          </a:xfrm>
          <a:prstGeom prst="rect">
            <a:avLst/>
          </a:prstGeom>
          <a:noFill/>
        </p:spPr>
        <p:txBody>
          <a:bodyPr wrap="none" rtlCol="0">
            <a:spAutoFit/>
          </a:bodyPr>
          <a:lstStyle/>
          <a:p>
            <a:r>
              <a:rPr lang="ko-KR" altLang="en-US" sz="1600" dirty="0" smtClean="0">
                <a:latin typeface="HY궁서" pitchFamily="18" charset="-127"/>
                <a:ea typeface="HY궁서" pitchFamily="18" charset="-127"/>
              </a:rPr>
              <a:t>목소리</a:t>
            </a:r>
            <a:endParaRPr lang="ko-KR" altLang="en-US" sz="1600" dirty="0">
              <a:latin typeface="HY궁서" pitchFamily="18" charset="-127"/>
              <a:ea typeface="HY궁서" pitchFamily="18" charset="-127"/>
            </a:endParaRPr>
          </a:p>
        </p:txBody>
      </p:sp>
      <p:sp>
        <p:nvSpPr>
          <p:cNvPr id="41" name="직사각형 40"/>
          <p:cNvSpPr/>
          <p:nvPr/>
        </p:nvSpPr>
        <p:spPr>
          <a:xfrm rot="5400000">
            <a:off x="6395152" y="2869577"/>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2" name="직사각형 41"/>
          <p:cNvSpPr/>
          <p:nvPr/>
        </p:nvSpPr>
        <p:spPr>
          <a:xfrm rot="5400000">
            <a:off x="7940110" y="3097949"/>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3" name="직사각형 42"/>
          <p:cNvSpPr/>
          <p:nvPr/>
        </p:nvSpPr>
        <p:spPr>
          <a:xfrm rot="10800000">
            <a:off x="6611597" y="2629549"/>
            <a:ext cx="1314298" cy="4716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4" name="직사각형 43"/>
          <p:cNvSpPr/>
          <p:nvPr/>
        </p:nvSpPr>
        <p:spPr>
          <a:xfrm rot="10800000">
            <a:off x="6869150" y="3314394"/>
            <a:ext cx="1314298" cy="4716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cxnSp>
        <p:nvCxnSpPr>
          <p:cNvPr id="45" name="직선 연결선 44"/>
          <p:cNvCxnSpPr/>
          <p:nvPr/>
        </p:nvCxnSpPr>
        <p:spPr>
          <a:xfrm>
            <a:off x="7376680" y="3349901"/>
            <a:ext cx="0" cy="803743"/>
          </a:xfrm>
          <a:prstGeom prst="line">
            <a:avLst/>
          </a:prstGeom>
          <a:ln w="28575">
            <a:solidFill>
              <a:srgbClr val="00206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3" name="그림 22">
            <a:extLst>
              <a:ext uri="{FF2B5EF4-FFF2-40B4-BE49-F238E27FC236}">
                <a16:creationId xmlns="" xmlns:a16="http://schemas.microsoft.com/office/drawing/2014/main" id="{FADDA1CD-3A9D-4F53-8DB5-07427023EE01}"/>
              </a:ext>
            </a:extLst>
          </p:cNvPr>
          <p:cNvPicPr>
            <a:picLocks noChangeAspect="1"/>
          </p:cNvPicPr>
          <p:nvPr/>
        </p:nvPicPr>
        <p:blipFill>
          <a:blip r:embed="rId4"/>
          <a:stretch>
            <a:fillRect/>
          </a:stretch>
        </p:blipFill>
        <p:spPr>
          <a:xfrm>
            <a:off x="567581" y="3966927"/>
            <a:ext cx="3077098" cy="995871"/>
          </a:xfrm>
          <a:prstGeom prst="rect">
            <a:avLst/>
          </a:prstGeom>
        </p:spPr>
      </p:pic>
    </p:spTree>
    <p:extLst>
      <p:ext uri="{BB962C8B-B14F-4D97-AF65-F5344CB8AC3E}">
        <p14:creationId xmlns:p14="http://schemas.microsoft.com/office/powerpoint/2010/main" val="6440468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6" name="Picture 2" descr="https://blog.kakaocdn.net/dn/c0pdEg/btqBL8vzmxg/1zkQAmbSKShCvdqXx8jXk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34998"/>
            <a:ext cx="7560840" cy="376199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7" name="모서리가 둥근 직사각형 6"/>
          <p:cNvSpPr/>
          <p:nvPr/>
        </p:nvSpPr>
        <p:spPr>
          <a:xfrm>
            <a:off x="5244136" y="3505572"/>
            <a:ext cx="3024336" cy="16561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49950" y="811668"/>
            <a:ext cx="8786546" cy="646331"/>
          </a:xfrm>
          <a:prstGeom prst="rect">
            <a:avLst/>
          </a:prstGeom>
        </p:spPr>
        <p:txBody>
          <a:bodyPr wrap="square">
            <a:spAutoFit/>
          </a:bodyPr>
          <a:lstStyle/>
          <a:p>
            <a:pPr marL="285750" indent="-285750">
              <a:buFont typeface="Arial" pitchFamily="34" charset="0"/>
              <a:buChar char="•"/>
            </a:pPr>
            <a:r>
              <a:rPr lang="en-US" altLang="ko-KR" dirty="0" smtClean="0"/>
              <a:t>Anchor box </a:t>
            </a:r>
            <a:r>
              <a:rPr lang="ko-KR" altLang="en-US" dirty="0" smtClean="0"/>
              <a:t>생성 </a:t>
            </a:r>
            <a:r>
              <a:rPr lang="en-US" altLang="ko-KR" dirty="0" smtClean="0"/>
              <a:t>: output</a:t>
            </a:r>
            <a:r>
              <a:rPr lang="ko-KR" altLang="en-US" dirty="0" smtClean="0"/>
              <a:t>으로 얻은 </a:t>
            </a:r>
            <a:r>
              <a:rPr lang="en-US" altLang="ko-KR" dirty="0" err="1" smtClean="0"/>
              <a:t>bbox</a:t>
            </a:r>
            <a:r>
              <a:rPr lang="en-US" altLang="ko-KR" dirty="0" smtClean="0"/>
              <a:t> regression</a:t>
            </a:r>
            <a:r>
              <a:rPr lang="ko-KR" altLang="en-US" dirty="0" smtClean="0"/>
              <a:t>값을 원래 이미지로                                </a:t>
            </a:r>
            <a:endParaRPr lang="en-US" altLang="ko-KR" dirty="0" smtClean="0"/>
          </a:p>
          <a:p>
            <a:r>
              <a:rPr lang="en-US" altLang="ko-KR" dirty="0" smtClean="0"/>
              <a:t>                            projection</a:t>
            </a:r>
          </a:p>
        </p:txBody>
      </p:sp>
    </p:spTree>
    <p:extLst>
      <p:ext uri="{BB962C8B-B14F-4D97-AF65-F5344CB8AC3E}">
        <p14:creationId xmlns:p14="http://schemas.microsoft.com/office/powerpoint/2010/main" val="1839490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358227" cy="646331"/>
          </a:xfrm>
          <a:prstGeom prst="rect">
            <a:avLst/>
          </a:prstGeom>
        </p:spPr>
        <p:txBody>
          <a:bodyPr wrap="square">
            <a:spAutoFit/>
          </a:bodyPr>
          <a:lstStyle/>
          <a:p>
            <a:pPr marL="285750" indent="-285750">
              <a:buFont typeface="Arial" pitchFamily="34" charset="0"/>
              <a:buChar char="•"/>
            </a:pPr>
            <a:r>
              <a:rPr lang="ko-KR" altLang="en-US" dirty="0" smtClean="0"/>
              <a:t>최종 생성된 </a:t>
            </a:r>
            <a:r>
              <a:rPr lang="en-US" altLang="ko-KR" dirty="0" smtClean="0"/>
              <a:t>feature map(1</a:t>
            </a:r>
            <a:r>
              <a:rPr lang="ko-KR" altLang="en-US" dirty="0" smtClean="0"/>
              <a:t>개</a:t>
            </a:r>
            <a:r>
              <a:rPr lang="en-US" altLang="ko-KR" dirty="0" smtClean="0"/>
              <a:t>)</a:t>
            </a:r>
            <a:r>
              <a:rPr lang="ko-KR" altLang="en-US" dirty="0" smtClean="0"/>
              <a:t>에 각각 </a:t>
            </a:r>
            <a:r>
              <a:rPr lang="en-US" altLang="ko-KR" dirty="0" smtClean="0"/>
              <a:t>RPN</a:t>
            </a:r>
            <a:r>
              <a:rPr lang="ko-KR" altLang="en-US" dirty="0" smtClean="0"/>
              <a:t>적용</a:t>
            </a:r>
            <a:r>
              <a:rPr lang="en-US" altLang="ko-KR" dirty="0"/>
              <a:t> </a:t>
            </a:r>
            <a:endParaRPr lang="en-US" altLang="ko-KR" dirty="0" smtClean="0"/>
          </a:p>
          <a:p>
            <a:r>
              <a:rPr lang="en-US" altLang="ko-KR" dirty="0"/>
              <a:t> </a:t>
            </a:r>
            <a:r>
              <a:rPr lang="en-US" altLang="ko-KR" dirty="0" smtClean="0"/>
              <a:t>   classification, </a:t>
            </a:r>
            <a:r>
              <a:rPr lang="en-US" altLang="ko-KR" dirty="0" err="1" smtClean="0"/>
              <a:t>bbox</a:t>
            </a:r>
            <a:r>
              <a:rPr lang="en-US" altLang="ko-KR" dirty="0" smtClean="0"/>
              <a:t> regression output</a:t>
            </a:r>
            <a:r>
              <a:rPr lang="ko-KR" altLang="en-US" dirty="0" smtClean="0"/>
              <a:t>도출</a:t>
            </a:r>
            <a:endParaRPr lang="en-US" altLang="ko-KR" dirty="0" smtClean="0"/>
          </a:p>
        </p:txBody>
      </p:sp>
      <p:sp>
        <p:nvSpPr>
          <p:cNvPr id="4" name="TextBox 3"/>
          <p:cNvSpPr txBox="1"/>
          <p:nvPr/>
        </p:nvSpPr>
        <p:spPr>
          <a:xfrm>
            <a:off x="755576" y="1706092"/>
            <a:ext cx="7638566" cy="369332"/>
          </a:xfrm>
          <a:prstGeom prst="rect">
            <a:avLst/>
          </a:prstGeom>
          <a:noFill/>
        </p:spPr>
        <p:txBody>
          <a:bodyPr wrap="none" rtlCol="0">
            <a:spAutoFit/>
          </a:bodyPr>
          <a:lstStyle/>
          <a:p>
            <a:r>
              <a:rPr lang="ko-KR" altLang="en-US" dirty="0" smtClean="0"/>
              <a:t>각 </a:t>
            </a:r>
            <a:r>
              <a:rPr lang="en-US" altLang="ko-KR" dirty="0" smtClean="0"/>
              <a:t>pyramid feature map</a:t>
            </a:r>
            <a:r>
              <a:rPr lang="ko-KR" altLang="en-US" dirty="0" smtClean="0"/>
              <a:t>마다 </a:t>
            </a:r>
            <a:r>
              <a:rPr lang="en-US" altLang="ko-KR" dirty="0" smtClean="0"/>
              <a:t>scale 1</a:t>
            </a:r>
            <a:r>
              <a:rPr lang="ko-KR" altLang="en-US" dirty="0" smtClean="0"/>
              <a:t>개 </a:t>
            </a:r>
            <a:r>
              <a:rPr lang="en-US" altLang="ko-KR" dirty="0" smtClean="0"/>
              <a:t>x ratio</a:t>
            </a:r>
            <a:r>
              <a:rPr lang="ko-KR" altLang="en-US" dirty="0" smtClean="0"/>
              <a:t> </a:t>
            </a:r>
            <a:r>
              <a:rPr lang="en-US" altLang="ko-KR" dirty="0" smtClean="0"/>
              <a:t>3</a:t>
            </a:r>
            <a:r>
              <a:rPr lang="ko-KR" altLang="en-US" dirty="0" smtClean="0"/>
              <a:t>개 </a:t>
            </a:r>
            <a:r>
              <a:rPr lang="en-US" altLang="ko-KR" dirty="0" smtClean="0"/>
              <a:t>= 3</a:t>
            </a:r>
            <a:r>
              <a:rPr lang="ko-KR" altLang="en-US" dirty="0" smtClean="0"/>
              <a:t>개의 </a:t>
            </a:r>
            <a:r>
              <a:rPr lang="en-US" altLang="ko-KR" dirty="0" smtClean="0"/>
              <a:t>anchor </a:t>
            </a:r>
            <a:r>
              <a:rPr lang="ko-KR" altLang="en-US" dirty="0" smtClean="0"/>
              <a:t>생성</a:t>
            </a:r>
            <a:endParaRPr lang="en-US" altLang="ko-KR" dirty="0" smtClean="0"/>
          </a:p>
        </p:txBody>
      </p:sp>
      <p:sp>
        <p:nvSpPr>
          <p:cNvPr id="5" name="TextBox 4"/>
          <p:cNvSpPr txBox="1"/>
          <p:nvPr/>
        </p:nvSpPr>
        <p:spPr>
          <a:xfrm>
            <a:off x="899592" y="2165313"/>
            <a:ext cx="5688632" cy="369332"/>
          </a:xfrm>
          <a:prstGeom prst="rect">
            <a:avLst/>
          </a:prstGeom>
          <a:noFill/>
        </p:spPr>
        <p:txBody>
          <a:bodyPr wrap="square" rtlCol="0">
            <a:spAutoFit/>
          </a:bodyPr>
          <a:lstStyle/>
          <a:p>
            <a:r>
              <a:rPr lang="en-US" altLang="ko-KR" dirty="0" smtClean="0"/>
              <a:t>RPN output : classification, </a:t>
            </a:r>
            <a:r>
              <a:rPr lang="en-US" altLang="ko-KR" dirty="0" err="1" smtClean="0"/>
              <a:t>bbox</a:t>
            </a:r>
            <a:r>
              <a:rPr lang="en-US" altLang="ko-KR" dirty="0" smtClean="0"/>
              <a:t> regression</a:t>
            </a:r>
            <a:r>
              <a:rPr lang="ko-KR" altLang="en-US" dirty="0" smtClean="0"/>
              <a:t>값</a:t>
            </a:r>
            <a:r>
              <a:rPr lang="en-US" altLang="ko-KR" dirty="0" smtClean="0"/>
              <a:t>(delta)</a:t>
            </a:r>
            <a:endParaRPr lang="ko-KR" altLang="en-US" dirty="0"/>
          </a:p>
        </p:txBody>
      </p:sp>
      <p:pic>
        <p:nvPicPr>
          <p:cNvPr id="24578" name="Picture 2" descr="https://blog.kakaocdn.net/dn/baabBQ/btqBNjRVKv1/h9pp9vQaCZiTft6ZOQbSr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534645"/>
            <a:ext cx="4162425"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256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6" name="Picture 2" descr="https://blog.kakaocdn.net/dn/c0pdEg/btqBL8vzmxg/1zkQAmbSKShCvdqXx8jXk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34998"/>
            <a:ext cx="7560840" cy="376199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7" name="모서리가 둥근 직사각형 6"/>
          <p:cNvSpPr/>
          <p:nvPr/>
        </p:nvSpPr>
        <p:spPr>
          <a:xfrm>
            <a:off x="582918" y="2209428"/>
            <a:ext cx="1900850" cy="28803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49950" y="811668"/>
            <a:ext cx="8786546" cy="646331"/>
          </a:xfrm>
          <a:prstGeom prst="rect">
            <a:avLst/>
          </a:prstGeom>
        </p:spPr>
        <p:txBody>
          <a:bodyPr wrap="square">
            <a:spAutoFit/>
          </a:bodyPr>
          <a:lstStyle/>
          <a:p>
            <a:pPr marL="285750" indent="-285750">
              <a:buFont typeface="Arial" pitchFamily="34" charset="0"/>
              <a:buChar char="•"/>
            </a:pPr>
            <a:r>
              <a:rPr lang="en-US" altLang="ko-KR" dirty="0" err="1" smtClean="0"/>
              <a:t>nms</a:t>
            </a:r>
            <a:r>
              <a:rPr lang="en-US" altLang="ko-KR" dirty="0" smtClean="0"/>
              <a:t>(Non-max-suppression) : </a:t>
            </a:r>
            <a:r>
              <a:rPr lang="ko-KR" altLang="en-US" dirty="0" smtClean="0"/>
              <a:t>생성된 </a:t>
            </a:r>
            <a:r>
              <a:rPr lang="en-US" altLang="ko-KR" dirty="0" smtClean="0"/>
              <a:t>anchor box</a:t>
            </a:r>
            <a:r>
              <a:rPr lang="ko-KR" altLang="en-US" dirty="0" smtClean="0"/>
              <a:t>중 </a:t>
            </a:r>
            <a:r>
              <a:rPr lang="en-US" altLang="ko-KR" dirty="0" smtClean="0"/>
              <a:t>score</a:t>
            </a:r>
            <a:r>
              <a:rPr lang="ko-KR" altLang="en-US" dirty="0" smtClean="0"/>
              <a:t>가 가장 높은 </a:t>
            </a:r>
            <a:r>
              <a:rPr lang="en-US" altLang="ko-KR" dirty="0" smtClean="0"/>
              <a:t>anchor box</a:t>
            </a:r>
            <a:r>
              <a:rPr lang="ko-KR" altLang="en-US" dirty="0" smtClean="0"/>
              <a:t>를 제외하고 모두 삭제</a:t>
            </a:r>
            <a:endParaRPr lang="en-US" altLang="ko-KR" dirty="0" smtClean="0"/>
          </a:p>
        </p:txBody>
      </p:sp>
    </p:spTree>
    <p:extLst>
      <p:ext uri="{BB962C8B-B14F-4D97-AF65-F5344CB8AC3E}">
        <p14:creationId xmlns:p14="http://schemas.microsoft.com/office/powerpoint/2010/main" val="3974935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26628" name="Picture 4" descr="https://blog.kakaocdn.net/dn/pmKJ1/btqBNL8zOeZ/mhXKyB4bzar91loWeXDRK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645860"/>
            <a:ext cx="360997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https://blog.kakaocdn.net/dn/PXITn/btqBPYeLB97/DkUzLcNqCodJd9nEnhphq1/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00" y="3310234"/>
            <a:ext cx="3943350"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786546" cy="646331"/>
          </a:xfrm>
          <a:prstGeom prst="rect">
            <a:avLst/>
          </a:prstGeom>
        </p:spPr>
        <p:txBody>
          <a:bodyPr wrap="square">
            <a:spAutoFit/>
          </a:bodyPr>
          <a:lstStyle/>
          <a:p>
            <a:pPr marL="285750" indent="-285750">
              <a:buFont typeface="Arial" pitchFamily="34" charset="0"/>
              <a:buChar char="•"/>
            </a:pPr>
            <a:r>
              <a:rPr lang="en-US" altLang="ko-KR" dirty="0" err="1" smtClean="0"/>
              <a:t>nms</a:t>
            </a:r>
            <a:r>
              <a:rPr lang="en-US" altLang="ko-KR" dirty="0" smtClean="0"/>
              <a:t>(Non-max-suppression) : </a:t>
            </a:r>
            <a:r>
              <a:rPr lang="ko-KR" altLang="en-US" dirty="0" smtClean="0"/>
              <a:t>생성된 </a:t>
            </a:r>
            <a:r>
              <a:rPr lang="en-US" altLang="ko-KR" dirty="0" smtClean="0"/>
              <a:t>anchor box</a:t>
            </a:r>
            <a:r>
              <a:rPr lang="ko-KR" altLang="en-US" dirty="0" smtClean="0"/>
              <a:t>중 </a:t>
            </a:r>
            <a:r>
              <a:rPr lang="en-US" altLang="ko-KR" dirty="0" smtClean="0"/>
              <a:t>score</a:t>
            </a:r>
            <a:r>
              <a:rPr lang="ko-KR" altLang="en-US" dirty="0" smtClean="0"/>
              <a:t>가 가장 높은 </a:t>
            </a:r>
            <a:r>
              <a:rPr lang="en-US" altLang="ko-KR" dirty="0" smtClean="0"/>
              <a:t>anchor box</a:t>
            </a:r>
            <a:r>
              <a:rPr lang="ko-KR" altLang="en-US" dirty="0" smtClean="0"/>
              <a:t>를 제외하고 모두 삭제</a:t>
            </a:r>
            <a:endParaRPr lang="en-US" altLang="ko-KR" dirty="0" smtClean="0"/>
          </a:p>
        </p:txBody>
      </p:sp>
      <p:sp>
        <p:nvSpPr>
          <p:cNvPr id="9" name="TextBox 8"/>
          <p:cNvSpPr txBox="1"/>
          <p:nvPr/>
        </p:nvSpPr>
        <p:spPr>
          <a:xfrm>
            <a:off x="899592" y="1705372"/>
            <a:ext cx="10131235" cy="3139321"/>
          </a:xfrm>
          <a:prstGeom prst="rect">
            <a:avLst/>
          </a:prstGeom>
          <a:noFill/>
        </p:spPr>
        <p:txBody>
          <a:bodyPr wrap="none" rtlCol="0">
            <a:spAutoFit/>
          </a:bodyPr>
          <a:lstStyle/>
          <a:p>
            <a:r>
              <a:rPr lang="ko-KR" altLang="en-US" dirty="0" smtClean="0"/>
              <a:t>원래 </a:t>
            </a:r>
            <a:r>
              <a:rPr lang="en-US" altLang="ko-KR" dirty="0" smtClean="0"/>
              <a:t>image</a:t>
            </a:r>
            <a:r>
              <a:rPr lang="ko-KR" altLang="en-US" dirty="0" smtClean="0"/>
              <a:t>에 </a:t>
            </a:r>
            <a:r>
              <a:rPr lang="en-US" altLang="ko-KR" dirty="0" smtClean="0"/>
              <a:t>anchor </a:t>
            </a:r>
            <a:r>
              <a:rPr lang="ko-KR" altLang="en-US" dirty="0" smtClean="0"/>
              <a:t>좌표 대입 </a:t>
            </a:r>
            <a:endParaRPr lang="en-US" altLang="ko-KR" dirty="0" smtClean="0"/>
          </a:p>
          <a:p>
            <a:r>
              <a:rPr lang="en-US" altLang="ko-KR" dirty="0" smtClean="0"/>
              <a:t>Normalized </a:t>
            </a:r>
            <a:r>
              <a:rPr lang="en-US" altLang="ko-KR" dirty="0" err="1" smtClean="0"/>
              <a:t>coorinate</a:t>
            </a:r>
            <a:r>
              <a:rPr lang="ko-KR" altLang="en-US" dirty="0" smtClean="0"/>
              <a:t>로 대응</a:t>
            </a:r>
            <a:endParaRPr lang="en-US" altLang="ko-KR" dirty="0" smtClean="0"/>
          </a:p>
          <a:p>
            <a:r>
              <a:rPr lang="en-US" altLang="ko-KR" dirty="0" smtClean="0"/>
              <a:t>(</a:t>
            </a:r>
            <a:r>
              <a:rPr lang="en-US" altLang="ko-KR" dirty="0" err="1" smtClean="0"/>
              <a:t>fpn</a:t>
            </a:r>
            <a:r>
              <a:rPr lang="ko-KR" altLang="en-US" dirty="0" smtClean="0"/>
              <a:t>에서 </a:t>
            </a:r>
            <a:r>
              <a:rPr lang="ko-KR" altLang="en-US" dirty="0" err="1" smtClean="0"/>
              <a:t>각기다른</a:t>
            </a:r>
            <a:r>
              <a:rPr lang="ko-KR" altLang="en-US" dirty="0" smtClean="0"/>
              <a:t> </a:t>
            </a:r>
            <a:r>
              <a:rPr lang="en-US" altLang="ko-KR" dirty="0" smtClean="0"/>
              <a:t>feature map </a:t>
            </a:r>
            <a:r>
              <a:rPr lang="ko-KR" altLang="en-US" dirty="0" err="1" smtClean="0"/>
              <a:t>크기가짐</a:t>
            </a:r>
            <a:r>
              <a:rPr lang="ko-KR" altLang="en-US" dirty="0" smtClean="0"/>
              <a:t> </a:t>
            </a:r>
            <a:r>
              <a:rPr lang="en-US" altLang="ko-KR" dirty="0" smtClean="0"/>
              <a:t>– </a:t>
            </a:r>
            <a:r>
              <a:rPr lang="ko-KR" altLang="en-US" dirty="0" smtClean="0"/>
              <a:t>정규 </a:t>
            </a:r>
            <a:r>
              <a:rPr lang="ko-KR" altLang="en-US" dirty="0" err="1" smtClean="0"/>
              <a:t>좌표계로</a:t>
            </a:r>
            <a:r>
              <a:rPr lang="ko-KR" altLang="en-US" dirty="0" smtClean="0"/>
              <a:t> 이동</a:t>
            </a:r>
            <a:r>
              <a:rPr lang="en-US" altLang="ko-KR" dirty="0" smtClean="0"/>
              <a:t>)</a:t>
            </a:r>
          </a:p>
          <a:p>
            <a:endParaRPr lang="en-US" altLang="ko-KR" dirty="0"/>
          </a:p>
          <a:p>
            <a:r>
              <a:rPr lang="en-US" altLang="ko-KR" dirty="0" err="1" smtClean="0"/>
              <a:t>Nms</a:t>
            </a:r>
            <a:r>
              <a:rPr lang="ko-KR" altLang="en-US" dirty="0" smtClean="0"/>
              <a:t>알고리즘으로 </a:t>
            </a:r>
            <a:r>
              <a:rPr lang="en-US" altLang="ko-KR" dirty="0" smtClean="0"/>
              <a:t>anchor</a:t>
            </a:r>
            <a:r>
              <a:rPr lang="ko-KR" altLang="en-US" dirty="0" err="1" smtClean="0"/>
              <a:t>갯수</a:t>
            </a:r>
            <a:r>
              <a:rPr lang="ko-KR" altLang="en-US" dirty="0" smtClean="0"/>
              <a:t> 줄이기</a:t>
            </a:r>
            <a:r>
              <a:rPr lang="en-US" altLang="ko-KR" dirty="0" smtClean="0"/>
              <a:t>(classification score</a:t>
            </a:r>
            <a:r>
              <a:rPr lang="ko-KR" altLang="en-US" dirty="0" smtClean="0"/>
              <a:t>가 높은 </a:t>
            </a:r>
            <a:r>
              <a:rPr lang="en-US" altLang="ko-KR" dirty="0" smtClean="0"/>
              <a:t>anchor</a:t>
            </a:r>
            <a:r>
              <a:rPr lang="ko-KR" altLang="en-US" dirty="0" smtClean="0"/>
              <a:t>제외하고 나머지 지우기</a:t>
            </a:r>
            <a:endParaRPr lang="en-US" altLang="ko-KR" dirty="0"/>
          </a:p>
          <a:p>
            <a:r>
              <a:rPr lang="en-US" altLang="ko-KR" dirty="0" smtClean="0"/>
              <a:t>(</a:t>
            </a:r>
            <a:r>
              <a:rPr lang="en-US" altLang="ko-KR" dirty="0" err="1" smtClean="0"/>
              <a:t>Nms</a:t>
            </a:r>
            <a:r>
              <a:rPr lang="ko-KR" altLang="en-US" dirty="0" smtClean="0"/>
              <a:t>알고리즘 첨부</a:t>
            </a:r>
            <a:r>
              <a:rPr lang="en-US" altLang="ko-KR" dirty="0" smtClean="0"/>
              <a:t>) </a:t>
            </a:r>
            <a:r>
              <a:rPr lang="ko-KR" altLang="en-US" dirty="0" err="1" smtClean="0"/>
              <a:t>높은것과</a:t>
            </a:r>
            <a:r>
              <a:rPr lang="ko-KR" altLang="en-US" dirty="0" smtClean="0"/>
              <a:t> 다른 </a:t>
            </a:r>
            <a:r>
              <a:rPr lang="en-US" altLang="ko-KR" dirty="0" err="1" smtClean="0"/>
              <a:t>bbox</a:t>
            </a:r>
            <a:r>
              <a:rPr lang="ko-KR" altLang="en-US" dirty="0" smtClean="0"/>
              <a:t>와 </a:t>
            </a:r>
            <a:r>
              <a:rPr lang="en-US" altLang="ko-KR" dirty="0" smtClean="0"/>
              <a:t>IOU</a:t>
            </a:r>
            <a:r>
              <a:rPr lang="ko-KR" altLang="en-US" dirty="0" smtClean="0"/>
              <a:t>계산</a:t>
            </a:r>
            <a:endParaRPr lang="en-US" altLang="ko-KR" dirty="0" smtClean="0"/>
          </a:p>
          <a:p>
            <a:endParaRPr lang="en-US" altLang="ko-KR" dirty="0"/>
          </a:p>
          <a:p>
            <a:r>
              <a:rPr lang="en-US" altLang="ko-KR" dirty="0" err="1" smtClean="0"/>
              <a:t>IoU</a:t>
            </a:r>
            <a:r>
              <a:rPr lang="ko-KR" altLang="en-US" dirty="0" smtClean="0"/>
              <a:t>가  </a:t>
            </a:r>
            <a:r>
              <a:rPr lang="en-US" altLang="ko-KR" dirty="0" err="1" smtClean="0"/>
              <a:t>bbox</a:t>
            </a:r>
            <a:r>
              <a:rPr lang="ko-KR" altLang="en-US" dirty="0" smtClean="0"/>
              <a:t>와 </a:t>
            </a:r>
            <a:r>
              <a:rPr lang="en-US" altLang="ko-KR" dirty="0" smtClean="0"/>
              <a:t>0.7</a:t>
            </a:r>
            <a:r>
              <a:rPr lang="ko-KR" altLang="en-US" dirty="0" smtClean="0"/>
              <a:t>이 넘어가면 두 </a:t>
            </a:r>
            <a:r>
              <a:rPr lang="en-US" altLang="ko-KR" dirty="0" err="1" smtClean="0"/>
              <a:t>bbox</a:t>
            </a:r>
            <a:r>
              <a:rPr lang="ko-KR" altLang="en-US" dirty="0" smtClean="0"/>
              <a:t>는 동일 </a:t>
            </a:r>
            <a:r>
              <a:rPr lang="en-US" altLang="ko-KR" dirty="0" smtClean="0"/>
              <a:t>object detect</a:t>
            </a:r>
            <a:r>
              <a:rPr lang="ko-KR" altLang="en-US" dirty="0" smtClean="0"/>
              <a:t>한 것이라 간주</a:t>
            </a:r>
            <a:endParaRPr lang="en-US" altLang="ko-KR" dirty="0" smtClean="0"/>
          </a:p>
          <a:p>
            <a:r>
              <a:rPr lang="en-US" altLang="ko-KR" dirty="0" smtClean="0"/>
              <a:t>Score </a:t>
            </a:r>
            <a:r>
              <a:rPr lang="ko-KR" altLang="en-US" dirty="0" smtClean="0"/>
              <a:t>낮은 </a:t>
            </a:r>
            <a:r>
              <a:rPr lang="en-US" altLang="ko-KR" dirty="0" err="1" smtClean="0"/>
              <a:t>bbox</a:t>
            </a:r>
            <a:r>
              <a:rPr lang="ko-KR" altLang="en-US" dirty="0" smtClean="0"/>
              <a:t>는 지우는 식</a:t>
            </a:r>
            <a:endParaRPr lang="en-US" altLang="ko-KR" dirty="0" smtClean="0"/>
          </a:p>
          <a:p>
            <a:endParaRPr lang="en-US" altLang="ko-KR" dirty="0"/>
          </a:p>
          <a:p>
            <a:r>
              <a:rPr lang="ko-KR" altLang="en-US" dirty="0" smtClean="0"/>
              <a:t>객체마다 높은 </a:t>
            </a:r>
            <a:r>
              <a:rPr lang="en-US" altLang="ko-KR" dirty="0" smtClean="0"/>
              <a:t>score</a:t>
            </a:r>
            <a:r>
              <a:rPr lang="ko-KR" altLang="en-US" dirty="0"/>
              <a:t> </a:t>
            </a:r>
            <a:r>
              <a:rPr lang="en-US" altLang="ko-KR" dirty="0" smtClean="0"/>
              <a:t>box</a:t>
            </a:r>
            <a:r>
              <a:rPr lang="ko-KR" altLang="en-US" dirty="0" smtClean="0"/>
              <a:t>만 남김</a:t>
            </a:r>
            <a:endParaRPr lang="en-US" altLang="ko-KR" dirty="0" smtClean="0"/>
          </a:p>
        </p:txBody>
      </p:sp>
    </p:spTree>
    <p:extLst>
      <p:ext uri="{BB962C8B-B14F-4D97-AF65-F5344CB8AC3E}">
        <p14:creationId xmlns:p14="http://schemas.microsoft.com/office/powerpoint/2010/main" val="1569230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6" name="Picture 2" descr="https://blog.kakaocdn.net/dn/c0pdEg/btqBL8vzmxg/1zkQAmbSKShCvdqXx8jXk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34998"/>
            <a:ext cx="7560840" cy="376199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7" name="모서리가 둥근 직사각형 6"/>
          <p:cNvSpPr/>
          <p:nvPr/>
        </p:nvSpPr>
        <p:spPr>
          <a:xfrm>
            <a:off x="582918" y="4297660"/>
            <a:ext cx="5573258" cy="7920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49950" y="811668"/>
            <a:ext cx="8786546" cy="369332"/>
          </a:xfrm>
          <a:prstGeom prst="rect">
            <a:avLst/>
          </a:prstGeom>
        </p:spPr>
        <p:txBody>
          <a:bodyPr wrap="square">
            <a:spAutoFit/>
          </a:bodyPr>
          <a:lstStyle/>
          <a:p>
            <a:pPr marL="285750" indent="-285750">
              <a:buFont typeface="Arial" pitchFamily="34" charset="0"/>
              <a:buChar char="•"/>
            </a:pPr>
            <a:r>
              <a:rPr lang="en-US" altLang="ko-KR" dirty="0" err="1" smtClean="0"/>
              <a:t>RoI</a:t>
            </a:r>
            <a:r>
              <a:rPr lang="en-US" altLang="ko-KR" dirty="0" smtClean="0"/>
              <a:t> align : </a:t>
            </a:r>
            <a:r>
              <a:rPr lang="ko-KR" altLang="en-US" dirty="0" smtClean="0"/>
              <a:t>각각 크기가 서로 다른 </a:t>
            </a:r>
            <a:r>
              <a:rPr lang="en-US" altLang="ko-KR" dirty="0" smtClean="0"/>
              <a:t>anchor box</a:t>
            </a:r>
            <a:r>
              <a:rPr lang="ko-KR" altLang="en-US" dirty="0" smtClean="0"/>
              <a:t>들을 </a:t>
            </a:r>
            <a:r>
              <a:rPr lang="en-US" altLang="ko-KR" dirty="0" err="1" smtClean="0"/>
              <a:t>RoI</a:t>
            </a:r>
            <a:r>
              <a:rPr lang="en-US" altLang="ko-KR" dirty="0" smtClean="0"/>
              <a:t> align</a:t>
            </a:r>
            <a:r>
              <a:rPr lang="ko-KR" altLang="en-US" dirty="0" smtClean="0"/>
              <a:t>으로 </a:t>
            </a:r>
            <a:r>
              <a:rPr lang="en-US" altLang="ko-KR" dirty="0" smtClean="0"/>
              <a:t>size</a:t>
            </a:r>
            <a:r>
              <a:rPr lang="ko-KR" altLang="en-US" dirty="0" smtClean="0"/>
              <a:t>맞춰줌</a:t>
            </a:r>
            <a:endParaRPr lang="en-US" altLang="ko-KR" dirty="0" smtClean="0"/>
          </a:p>
        </p:txBody>
      </p:sp>
    </p:spTree>
    <p:extLst>
      <p:ext uri="{BB962C8B-B14F-4D97-AF65-F5344CB8AC3E}">
        <p14:creationId xmlns:p14="http://schemas.microsoft.com/office/powerpoint/2010/main" val="2732279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786546" cy="369332"/>
          </a:xfrm>
          <a:prstGeom prst="rect">
            <a:avLst/>
          </a:prstGeom>
        </p:spPr>
        <p:txBody>
          <a:bodyPr wrap="square">
            <a:spAutoFit/>
          </a:bodyPr>
          <a:lstStyle/>
          <a:p>
            <a:pPr marL="285750" indent="-285750">
              <a:buFont typeface="Arial" pitchFamily="34" charset="0"/>
              <a:buChar char="•"/>
            </a:pPr>
            <a:r>
              <a:rPr lang="en-US" altLang="ko-KR" dirty="0" err="1" smtClean="0"/>
              <a:t>RoI</a:t>
            </a:r>
            <a:r>
              <a:rPr lang="en-US" altLang="ko-KR" dirty="0" smtClean="0"/>
              <a:t> align : </a:t>
            </a:r>
            <a:r>
              <a:rPr lang="ko-KR" altLang="en-US" dirty="0" smtClean="0"/>
              <a:t>각각 크기가 서로 다른 </a:t>
            </a:r>
            <a:r>
              <a:rPr lang="en-US" altLang="ko-KR" dirty="0" smtClean="0"/>
              <a:t>anchor box</a:t>
            </a:r>
            <a:r>
              <a:rPr lang="ko-KR" altLang="en-US" dirty="0" smtClean="0"/>
              <a:t>들을 </a:t>
            </a:r>
            <a:r>
              <a:rPr lang="en-US" altLang="ko-KR" dirty="0" err="1" smtClean="0"/>
              <a:t>RoI</a:t>
            </a:r>
            <a:r>
              <a:rPr lang="en-US" altLang="ko-KR" dirty="0" smtClean="0"/>
              <a:t> align</a:t>
            </a:r>
            <a:r>
              <a:rPr lang="ko-KR" altLang="en-US" dirty="0" smtClean="0"/>
              <a:t>으로 </a:t>
            </a:r>
            <a:r>
              <a:rPr lang="en-US" altLang="ko-KR" dirty="0" smtClean="0"/>
              <a:t>size</a:t>
            </a:r>
            <a:r>
              <a:rPr lang="ko-KR" altLang="en-US" dirty="0" smtClean="0"/>
              <a:t>맞춰줌</a:t>
            </a:r>
            <a:endParaRPr lang="en-US" altLang="ko-KR" dirty="0" smtClean="0"/>
          </a:p>
        </p:txBody>
      </p:sp>
      <p:sp>
        <p:nvSpPr>
          <p:cNvPr id="4" name="TextBox 3"/>
          <p:cNvSpPr txBox="1"/>
          <p:nvPr/>
        </p:nvSpPr>
        <p:spPr>
          <a:xfrm>
            <a:off x="440732" y="1417340"/>
            <a:ext cx="9725035" cy="646331"/>
          </a:xfrm>
          <a:prstGeom prst="rect">
            <a:avLst/>
          </a:prstGeom>
          <a:noFill/>
        </p:spPr>
        <p:txBody>
          <a:bodyPr wrap="none" rtlCol="0">
            <a:spAutoFit/>
          </a:bodyPr>
          <a:lstStyle/>
          <a:p>
            <a:r>
              <a:rPr lang="ko-KR" altLang="en-US" dirty="0" smtClean="0"/>
              <a:t>기존 </a:t>
            </a:r>
            <a:r>
              <a:rPr lang="en-US" altLang="ko-KR" dirty="0" smtClean="0"/>
              <a:t>faster </a:t>
            </a:r>
            <a:r>
              <a:rPr lang="en-US" altLang="ko-KR" dirty="0" err="1" smtClean="0"/>
              <a:t>rcnn</a:t>
            </a:r>
            <a:r>
              <a:rPr lang="en-US" altLang="ko-KR" dirty="0" smtClean="0"/>
              <a:t> </a:t>
            </a:r>
            <a:r>
              <a:rPr lang="ko-KR" altLang="en-US" dirty="0" smtClean="0"/>
              <a:t>은 </a:t>
            </a:r>
            <a:r>
              <a:rPr lang="en-US" altLang="ko-KR" dirty="0" smtClean="0"/>
              <a:t>object detection</a:t>
            </a:r>
            <a:r>
              <a:rPr lang="ko-KR" altLang="en-US" dirty="0" smtClean="0"/>
              <a:t>을 위한 모델</a:t>
            </a:r>
            <a:r>
              <a:rPr lang="en-US" altLang="ko-KR" dirty="0" smtClean="0"/>
              <a:t>, </a:t>
            </a:r>
            <a:r>
              <a:rPr lang="ko-KR" altLang="en-US" dirty="0" smtClean="0"/>
              <a:t>정확한 위치정보 담는 것은 중요하지 않음</a:t>
            </a:r>
            <a:endParaRPr lang="en-US" altLang="ko-KR" dirty="0" smtClean="0"/>
          </a:p>
          <a:p>
            <a:r>
              <a:rPr lang="ko-KR" altLang="en-US" dirty="0"/>
              <a:t>인</a:t>
            </a:r>
            <a:r>
              <a:rPr lang="ko-KR" altLang="en-US" dirty="0" smtClean="0"/>
              <a:t>접 픽셀들로 </a:t>
            </a:r>
            <a:r>
              <a:rPr lang="en-US" altLang="ko-KR" dirty="0" smtClean="0"/>
              <a:t>box</a:t>
            </a:r>
            <a:r>
              <a:rPr lang="ko-KR" altLang="en-US" dirty="0" smtClean="0"/>
              <a:t>이동 후 </a:t>
            </a:r>
            <a:r>
              <a:rPr lang="en-US" altLang="ko-KR" dirty="0" smtClean="0"/>
              <a:t>pooling </a:t>
            </a:r>
            <a:r>
              <a:rPr lang="ko-KR" altLang="en-US" dirty="0" smtClean="0"/>
              <a:t>진행</a:t>
            </a:r>
            <a:endParaRPr lang="ko-KR" altLang="en-US" dirty="0"/>
          </a:p>
        </p:txBody>
      </p:sp>
      <p:sp>
        <p:nvSpPr>
          <p:cNvPr id="5" name="TextBox 4"/>
          <p:cNvSpPr txBox="1"/>
          <p:nvPr/>
        </p:nvSpPr>
        <p:spPr>
          <a:xfrm>
            <a:off x="755576" y="4781838"/>
            <a:ext cx="5349541" cy="369332"/>
          </a:xfrm>
          <a:prstGeom prst="rect">
            <a:avLst/>
          </a:prstGeom>
          <a:noFill/>
        </p:spPr>
        <p:txBody>
          <a:bodyPr wrap="none" rtlCol="0">
            <a:spAutoFit/>
          </a:bodyPr>
          <a:lstStyle/>
          <a:p>
            <a:r>
              <a:rPr lang="en-US" altLang="ko-KR" dirty="0" smtClean="0"/>
              <a:t>*input</a:t>
            </a:r>
            <a:r>
              <a:rPr lang="ko-KR" altLang="en-US" dirty="0" smtClean="0"/>
              <a:t>위치 정보 왜곡 </a:t>
            </a:r>
            <a:r>
              <a:rPr lang="en-US" altLang="ko-KR" dirty="0" smtClean="0"/>
              <a:t>segmentation</a:t>
            </a:r>
            <a:r>
              <a:rPr lang="ko-KR" altLang="en-US" dirty="0" smtClean="0"/>
              <a:t>에는 문제발생</a:t>
            </a:r>
            <a:endParaRPr lang="ko-KR" altLang="en-US" dirty="0"/>
          </a:p>
        </p:txBody>
      </p:sp>
      <p:pic>
        <p:nvPicPr>
          <p:cNvPr id="4098" name="Picture 2" descr="https://blog.kakaocdn.net/dn/bg066F/btqWX6pzU0Z/qyj7on7mqtqqeTqMWbb8p1/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365" y="2127668"/>
            <a:ext cx="5517713" cy="250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090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786546" cy="369332"/>
          </a:xfrm>
          <a:prstGeom prst="rect">
            <a:avLst/>
          </a:prstGeom>
        </p:spPr>
        <p:txBody>
          <a:bodyPr wrap="square">
            <a:spAutoFit/>
          </a:bodyPr>
          <a:lstStyle/>
          <a:p>
            <a:pPr marL="285750" indent="-285750">
              <a:buFont typeface="Arial" pitchFamily="34" charset="0"/>
              <a:buChar char="•"/>
            </a:pPr>
            <a:r>
              <a:rPr lang="en-US" altLang="ko-KR" dirty="0" err="1" smtClean="0"/>
              <a:t>RoI</a:t>
            </a:r>
            <a:r>
              <a:rPr lang="en-US" altLang="ko-KR" dirty="0" smtClean="0"/>
              <a:t> align : </a:t>
            </a:r>
            <a:r>
              <a:rPr lang="ko-KR" altLang="en-US" dirty="0" smtClean="0"/>
              <a:t>각각 크기가 서로 다른 </a:t>
            </a:r>
            <a:r>
              <a:rPr lang="en-US" altLang="ko-KR" dirty="0" smtClean="0"/>
              <a:t>anchor box</a:t>
            </a:r>
            <a:r>
              <a:rPr lang="ko-KR" altLang="en-US" dirty="0" smtClean="0"/>
              <a:t>들을 </a:t>
            </a:r>
            <a:r>
              <a:rPr lang="en-US" altLang="ko-KR" dirty="0" err="1" smtClean="0"/>
              <a:t>RoI</a:t>
            </a:r>
            <a:r>
              <a:rPr lang="en-US" altLang="ko-KR" dirty="0" smtClean="0"/>
              <a:t> align</a:t>
            </a:r>
            <a:r>
              <a:rPr lang="ko-KR" altLang="en-US" dirty="0" smtClean="0"/>
              <a:t>으로 </a:t>
            </a:r>
            <a:r>
              <a:rPr lang="en-US" altLang="ko-KR" dirty="0" smtClean="0"/>
              <a:t>size</a:t>
            </a:r>
            <a:r>
              <a:rPr lang="ko-KR" altLang="en-US" dirty="0" smtClean="0"/>
              <a:t>맞춰줌</a:t>
            </a:r>
            <a:endParaRPr lang="en-US" altLang="ko-KR" dirty="0" smtClean="0"/>
          </a:p>
        </p:txBody>
      </p:sp>
      <p:sp>
        <p:nvSpPr>
          <p:cNvPr id="4" name="TextBox 3"/>
          <p:cNvSpPr txBox="1"/>
          <p:nvPr/>
        </p:nvSpPr>
        <p:spPr>
          <a:xfrm>
            <a:off x="440732" y="1417340"/>
            <a:ext cx="9725035" cy="646331"/>
          </a:xfrm>
          <a:prstGeom prst="rect">
            <a:avLst/>
          </a:prstGeom>
          <a:noFill/>
        </p:spPr>
        <p:txBody>
          <a:bodyPr wrap="none" rtlCol="0">
            <a:spAutoFit/>
          </a:bodyPr>
          <a:lstStyle/>
          <a:p>
            <a:r>
              <a:rPr lang="ko-KR" altLang="en-US" dirty="0" smtClean="0"/>
              <a:t>기존 </a:t>
            </a:r>
            <a:r>
              <a:rPr lang="en-US" altLang="ko-KR" dirty="0" smtClean="0"/>
              <a:t>faster </a:t>
            </a:r>
            <a:r>
              <a:rPr lang="en-US" altLang="ko-KR" dirty="0" err="1" smtClean="0"/>
              <a:t>rcnn</a:t>
            </a:r>
            <a:r>
              <a:rPr lang="en-US" altLang="ko-KR" dirty="0" smtClean="0"/>
              <a:t> </a:t>
            </a:r>
            <a:r>
              <a:rPr lang="ko-KR" altLang="en-US" dirty="0" smtClean="0"/>
              <a:t>은 </a:t>
            </a:r>
            <a:r>
              <a:rPr lang="en-US" altLang="ko-KR" dirty="0" smtClean="0"/>
              <a:t>object detection</a:t>
            </a:r>
            <a:r>
              <a:rPr lang="ko-KR" altLang="en-US" dirty="0" smtClean="0"/>
              <a:t>을 위한 모델</a:t>
            </a:r>
            <a:r>
              <a:rPr lang="en-US" altLang="ko-KR" dirty="0" smtClean="0"/>
              <a:t>, </a:t>
            </a:r>
            <a:r>
              <a:rPr lang="ko-KR" altLang="en-US" dirty="0" smtClean="0"/>
              <a:t>정확한 위치정보 담는 것은 중요하지 않음</a:t>
            </a:r>
            <a:endParaRPr lang="en-US" altLang="ko-KR" dirty="0" smtClean="0"/>
          </a:p>
          <a:p>
            <a:r>
              <a:rPr lang="ko-KR" altLang="en-US" dirty="0"/>
              <a:t>인</a:t>
            </a:r>
            <a:r>
              <a:rPr lang="ko-KR" altLang="en-US" dirty="0" smtClean="0"/>
              <a:t>접 픽셀들로 </a:t>
            </a:r>
            <a:r>
              <a:rPr lang="en-US" altLang="ko-KR" dirty="0" smtClean="0"/>
              <a:t>box</a:t>
            </a:r>
            <a:r>
              <a:rPr lang="ko-KR" altLang="en-US" dirty="0" smtClean="0"/>
              <a:t>이동 후 </a:t>
            </a:r>
            <a:r>
              <a:rPr lang="en-US" altLang="ko-KR" dirty="0" smtClean="0"/>
              <a:t>pooling </a:t>
            </a:r>
            <a:r>
              <a:rPr lang="ko-KR" altLang="en-US" dirty="0" smtClean="0"/>
              <a:t>진행</a:t>
            </a:r>
            <a:endParaRPr lang="ko-KR" altLang="en-US" dirty="0"/>
          </a:p>
        </p:txBody>
      </p:sp>
      <p:pic>
        <p:nvPicPr>
          <p:cNvPr id="33794" name="Picture 2" descr="https://blog.kakaocdn.net/dn/5OovR/btqWU7C66AY/rmjlJvkpVcEcJAhnOzo1Wk/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2902847"/>
            <a:ext cx="27055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https://blog.kakaocdn.net/dn/b6Rv3B/btqWX5RQ5uP/fHfCtQqlZxcKKM30ClqRm1/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5856" y="2902848"/>
            <a:ext cx="2692037" cy="2016224"/>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https://blog.kakaocdn.net/dn/bAGaev/btqW1tx6Gp4/b8iR1VphiOCC7Nw6DD4PZk/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9901" y="2902847"/>
            <a:ext cx="2821539" cy="201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698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34818" name="Picture 2" descr="https://blog.kakaocdn.net/dn/q3nWm/btqWXbLASnM/TstOP68QMmH31nPjJBMUD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01" y="1777380"/>
            <a:ext cx="8296275" cy="2943225"/>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786546" cy="369332"/>
          </a:xfrm>
          <a:prstGeom prst="rect">
            <a:avLst/>
          </a:prstGeom>
        </p:spPr>
        <p:txBody>
          <a:bodyPr wrap="square">
            <a:spAutoFit/>
          </a:bodyPr>
          <a:lstStyle/>
          <a:p>
            <a:pPr marL="285750" indent="-285750">
              <a:buFont typeface="Arial" pitchFamily="34" charset="0"/>
              <a:buChar char="•"/>
            </a:pPr>
            <a:r>
              <a:rPr lang="en-US" altLang="ko-KR" dirty="0" err="1" smtClean="0"/>
              <a:t>RoI</a:t>
            </a:r>
            <a:r>
              <a:rPr lang="en-US" altLang="ko-KR" dirty="0" smtClean="0"/>
              <a:t> align : </a:t>
            </a:r>
            <a:r>
              <a:rPr lang="ko-KR" altLang="en-US" dirty="0" smtClean="0"/>
              <a:t>각각 크기가 서로 다른 </a:t>
            </a:r>
            <a:r>
              <a:rPr lang="en-US" altLang="ko-KR" dirty="0" smtClean="0"/>
              <a:t>anchor box</a:t>
            </a:r>
            <a:r>
              <a:rPr lang="ko-KR" altLang="en-US" dirty="0" smtClean="0"/>
              <a:t>들을 </a:t>
            </a:r>
            <a:r>
              <a:rPr lang="en-US" altLang="ko-KR" dirty="0" err="1" smtClean="0"/>
              <a:t>RoI</a:t>
            </a:r>
            <a:r>
              <a:rPr lang="en-US" altLang="ko-KR" dirty="0" smtClean="0"/>
              <a:t> align</a:t>
            </a:r>
            <a:r>
              <a:rPr lang="ko-KR" altLang="en-US" dirty="0" smtClean="0"/>
              <a:t>으로 </a:t>
            </a:r>
            <a:r>
              <a:rPr lang="en-US" altLang="ko-KR" dirty="0" smtClean="0"/>
              <a:t>size</a:t>
            </a:r>
            <a:r>
              <a:rPr lang="ko-KR" altLang="en-US" dirty="0" smtClean="0"/>
              <a:t>맞춰줌</a:t>
            </a:r>
            <a:endParaRPr lang="en-US" altLang="ko-KR" dirty="0" smtClean="0"/>
          </a:p>
        </p:txBody>
      </p:sp>
      <p:sp>
        <p:nvSpPr>
          <p:cNvPr id="4" name="TextBox 3"/>
          <p:cNvSpPr txBox="1"/>
          <p:nvPr/>
        </p:nvSpPr>
        <p:spPr>
          <a:xfrm>
            <a:off x="463589" y="1273324"/>
            <a:ext cx="9725035" cy="646331"/>
          </a:xfrm>
          <a:prstGeom prst="rect">
            <a:avLst/>
          </a:prstGeom>
          <a:noFill/>
        </p:spPr>
        <p:txBody>
          <a:bodyPr wrap="none" rtlCol="0">
            <a:spAutoFit/>
          </a:bodyPr>
          <a:lstStyle/>
          <a:p>
            <a:r>
              <a:rPr lang="ko-KR" altLang="en-US" dirty="0" smtClean="0"/>
              <a:t>기존 </a:t>
            </a:r>
            <a:r>
              <a:rPr lang="en-US" altLang="ko-KR" dirty="0" smtClean="0"/>
              <a:t>faster </a:t>
            </a:r>
            <a:r>
              <a:rPr lang="en-US" altLang="ko-KR" dirty="0" err="1" smtClean="0"/>
              <a:t>rcnn</a:t>
            </a:r>
            <a:r>
              <a:rPr lang="en-US" altLang="ko-KR" dirty="0" smtClean="0"/>
              <a:t> </a:t>
            </a:r>
            <a:r>
              <a:rPr lang="ko-KR" altLang="en-US" dirty="0" smtClean="0"/>
              <a:t>은 </a:t>
            </a:r>
            <a:r>
              <a:rPr lang="en-US" altLang="ko-KR" dirty="0" smtClean="0"/>
              <a:t>object detection</a:t>
            </a:r>
            <a:r>
              <a:rPr lang="ko-KR" altLang="en-US" dirty="0" smtClean="0"/>
              <a:t>을 위한 모델</a:t>
            </a:r>
            <a:r>
              <a:rPr lang="en-US" altLang="ko-KR" dirty="0" smtClean="0"/>
              <a:t>, </a:t>
            </a:r>
            <a:r>
              <a:rPr lang="ko-KR" altLang="en-US" dirty="0" smtClean="0"/>
              <a:t>정확한 위치정보 담는 것은 중요하지 않음</a:t>
            </a:r>
            <a:endParaRPr lang="en-US" altLang="ko-KR" dirty="0" smtClean="0"/>
          </a:p>
          <a:p>
            <a:r>
              <a:rPr lang="ko-KR" altLang="en-US" dirty="0"/>
              <a:t>인</a:t>
            </a:r>
            <a:r>
              <a:rPr lang="ko-KR" altLang="en-US" dirty="0" smtClean="0"/>
              <a:t>접 픽셀들로 </a:t>
            </a:r>
            <a:r>
              <a:rPr lang="en-US" altLang="ko-KR" dirty="0" smtClean="0"/>
              <a:t>box</a:t>
            </a:r>
            <a:r>
              <a:rPr lang="ko-KR" altLang="en-US" dirty="0" smtClean="0"/>
              <a:t>이동 후 </a:t>
            </a:r>
            <a:r>
              <a:rPr lang="en-US" altLang="ko-KR" dirty="0" smtClean="0"/>
              <a:t>pooling </a:t>
            </a:r>
            <a:r>
              <a:rPr lang="ko-KR" altLang="en-US" dirty="0" smtClean="0"/>
              <a:t>진행</a:t>
            </a:r>
            <a:endParaRPr lang="ko-KR" altLang="en-US" dirty="0"/>
          </a:p>
        </p:txBody>
      </p:sp>
      <p:pic>
        <p:nvPicPr>
          <p:cNvPr id="7" name="Picture 2" descr="C:\Users\tykim\Desktop\캡쳐\20210525_1802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099" y="4513684"/>
            <a:ext cx="68580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702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8" name="직사각형 7"/>
          <p:cNvSpPr/>
          <p:nvPr/>
        </p:nvSpPr>
        <p:spPr>
          <a:xfrm>
            <a:off x="249950" y="811668"/>
            <a:ext cx="8786546" cy="369332"/>
          </a:xfrm>
          <a:prstGeom prst="rect">
            <a:avLst/>
          </a:prstGeom>
        </p:spPr>
        <p:txBody>
          <a:bodyPr wrap="square">
            <a:spAutoFit/>
          </a:bodyPr>
          <a:lstStyle/>
          <a:p>
            <a:pPr marL="285750" indent="-285750">
              <a:buFont typeface="Arial" pitchFamily="34" charset="0"/>
              <a:buChar char="•"/>
            </a:pPr>
            <a:r>
              <a:rPr lang="en-US" altLang="ko-KR" dirty="0" err="1" smtClean="0"/>
              <a:t>RoI</a:t>
            </a:r>
            <a:r>
              <a:rPr lang="en-US" altLang="ko-KR" dirty="0" smtClean="0"/>
              <a:t> align : </a:t>
            </a:r>
            <a:r>
              <a:rPr lang="ko-KR" altLang="en-US" dirty="0" smtClean="0"/>
              <a:t>각각 크기가 서로 다른 </a:t>
            </a:r>
            <a:r>
              <a:rPr lang="en-US" altLang="ko-KR" dirty="0" smtClean="0"/>
              <a:t>anchor box</a:t>
            </a:r>
            <a:r>
              <a:rPr lang="ko-KR" altLang="en-US" dirty="0" smtClean="0"/>
              <a:t>들을 </a:t>
            </a:r>
            <a:r>
              <a:rPr lang="en-US" altLang="ko-KR" dirty="0" err="1" smtClean="0"/>
              <a:t>RoI</a:t>
            </a:r>
            <a:r>
              <a:rPr lang="en-US" altLang="ko-KR" dirty="0" smtClean="0"/>
              <a:t> align</a:t>
            </a:r>
            <a:r>
              <a:rPr lang="ko-KR" altLang="en-US" dirty="0" smtClean="0"/>
              <a:t>으로 </a:t>
            </a:r>
            <a:r>
              <a:rPr lang="en-US" altLang="ko-KR" dirty="0" smtClean="0"/>
              <a:t>size</a:t>
            </a:r>
            <a:r>
              <a:rPr lang="ko-KR" altLang="en-US" dirty="0" smtClean="0"/>
              <a:t>맞춰줌</a:t>
            </a:r>
            <a:endParaRPr lang="en-US" altLang="ko-KR" dirty="0" smtClean="0"/>
          </a:p>
        </p:txBody>
      </p:sp>
      <p:sp>
        <p:nvSpPr>
          <p:cNvPr id="6" name="TextBox 5"/>
          <p:cNvSpPr txBox="1"/>
          <p:nvPr/>
        </p:nvSpPr>
        <p:spPr>
          <a:xfrm>
            <a:off x="395536" y="1633364"/>
            <a:ext cx="8856984" cy="369332"/>
          </a:xfrm>
          <a:prstGeom prst="rect">
            <a:avLst/>
          </a:prstGeom>
          <a:noFill/>
        </p:spPr>
        <p:txBody>
          <a:bodyPr wrap="square" rtlCol="0">
            <a:spAutoFit/>
          </a:bodyPr>
          <a:lstStyle/>
          <a:p>
            <a:r>
              <a:rPr lang="en-US" altLang="ko-KR" dirty="0" err="1" smtClean="0"/>
              <a:t>Bilinaer</a:t>
            </a:r>
            <a:r>
              <a:rPr lang="en-US" altLang="ko-KR" dirty="0" smtClean="0"/>
              <a:t> interpolation</a:t>
            </a:r>
            <a:r>
              <a:rPr lang="ko-KR" altLang="en-US" dirty="0" smtClean="0"/>
              <a:t>을 이용해 위치정보를 담는 </a:t>
            </a:r>
            <a:r>
              <a:rPr lang="en-US" altLang="ko-KR" dirty="0" err="1" smtClean="0"/>
              <a:t>RoI</a:t>
            </a:r>
            <a:r>
              <a:rPr lang="en-US" altLang="ko-KR" dirty="0" smtClean="0"/>
              <a:t> align</a:t>
            </a:r>
            <a:r>
              <a:rPr lang="ko-KR" altLang="en-US" dirty="0" smtClean="0"/>
              <a:t>을 이용</a:t>
            </a:r>
            <a:endParaRPr lang="en-US" altLang="ko-KR" dirty="0" smtClean="0"/>
          </a:p>
        </p:txBody>
      </p:sp>
      <p:sp>
        <p:nvSpPr>
          <p:cNvPr id="7" name="직사각형 6"/>
          <p:cNvSpPr/>
          <p:nvPr/>
        </p:nvSpPr>
        <p:spPr>
          <a:xfrm>
            <a:off x="2095086" y="2929508"/>
            <a:ext cx="4572000" cy="1477328"/>
          </a:xfrm>
          <a:prstGeom prst="rect">
            <a:avLst/>
          </a:prstGeom>
        </p:spPr>
        <p:txBody>
          <a:bodyPr>
            <a:spAutoFit/>
          </a:bodyPr>
          <a:lstStyle/>
          <a:p>
            <a:r>
              <a:rPr lang="en-US" altLang="ko-KR" dirty="0"/>
              <a:t>L = </a:t>
            </a:r>
            <a:r>
              <a:rPr lang="en-US" altLang="ko-KR" dirty="0" err="1"/>
              <a:t>Lcls</a:t>
            </a:r>
            <a:r>
              <a:rPr lang="en-US" altLang="ko-KR" dirty="0"/>
              <a:t> + </a:t>
            </a:r>
            <a:r>
              <a:rPr lang="en-US" altLang="ko-KR" dirty="0" err="1"/>
              <a:t>Lbox</a:t>
            </a:r>
            <a:r>
              <a:rPr lang="en-US" altLang="ko-KR" dirty="0"/>
              <a:t> + </a:t>
            </a:r>
            <a:r>
              <a:rPr lang="en-US" altLang="ko-KR" dirty="0" err="1"/>
              <a:t>Lmask</a:t>
            </a:r>
            <a:endParaRPr lang="en-US" altLang="ko-KR" dirty="0"/>
          </a:p>
          <a:p>
            <a:r>
              <a:rPr lang="en-US" altLang="ko-KR" dirty="0"/>
              <a:t> - </a:t>
            </a:r>
            <a:r>
              <a:rPr lang="en-US" altLang="ko-KR" dirty="0" err="1"/>
              <a:t>Lcls</a:t>
            </a:r>
            <a:r>
              <a:rPr lang="en-US" altLang="ko-KR" dirty="0"/>
              <a:t> : </a:t>
            </a:r>
            <a:r>
              <a:rPr lang="en-US" altLang="ko-KR" dirty="0" err="1"/>
              <a:t>Softmax</a:t>
            </a:r>
            <a:r>
              <a:rPr lang="en-US" altLang="ko-KR" dirty="0"/>
              <a:t> Cross Entropy (loss of classification)</a:t>
            </a:r>
          </a:p>
          <a:p>
            <a:r>
              <a:rPr lang="en-US" altLang="ko-KR" dirty="0"/>
              <a:t> - </a:t>
            </a:r>
            <a:r>
              <a:rPr lang="en-US" altLang="ko-KR" dirty="0" err="1"/>
              <a:t>Lbox</a:t>
            </a:r>
            <a:r>
              <a:rPr lang="en-US" altLang="ko-KR" dirty="0"/>
              <a:t> : </a:t>
            </a:r>
            <a:r>
              <a:rPr lang="en-US" altLang="ko-KR" dirty="0" err="1"/>
              <a:t>bbox</a:t>
            </a:r>
            <a:r>
              <a:rPr lang="en-US" altLang="ko-KR" dirty="0"/>
              <a:t> regression</a:t>
            </a:r>
          </a:p>
          <a:p>
            <a:r>
              <a:rPr lang="en-US" altLang="ko-KR" dirty="0"/>
              <a:t> - </a:t>
            </a:r>
            <a:r>
              <a:rPr lang="en-US" altLang="ko-KR" dirty="0" err="1"/>
              <a:t>Lmask</a:t>
            </a:r>
            <a:r>
              <a:rPr lang="en-US" altLang="ko-KR" dirty="0"/>
              <a:t> : Binary Cross </a:t>
            </a:r>
            <a:r>
              <a:rPr lang="en-US" altLang="ko-KR" dirty="0" smtClean="0"/>
              <a:t>Entropy</a:t>
            </a:r>
            <a:endParaRPr lang="en-US" altLang="ko-KR" dirty="0"/>
          </a:p>
        </p:txBody>
      </p:sp>
    </p:spTree>
    <p:extLst>
      <p:ext uri="{BB962C8B-B14F-4D97-AF65-F5344CB8AC3E}">
        <p14:creationId xmlns:p14="http://schemas.microsoft.com/office/powerpoint/2010/main" val="1268017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6" name="Picture 2" descr="https://blog.kakaocdn.net/dn/c0pdEg/btqBL8vzmxg/1zkQAmbSKShCvdqXx8jXkk/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561356"/>
            <a:ext cx="7560840" cy="376199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3" name="TextBox 2"/>
          <p:cNvSpPr txBox="1"/>
          <p:nvPr/>
        </p:nvSpPr>
        <p:spPr>
          <a:xfrm>
            <a:off x="220855" y="350003"/>
            <a:ext cx="1874231"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Mask RCNN</a:t>
            </a:r>
            <a:endParaRPr lang="ko-KR" altLang="en-US" sz="2400" b="1" dirty="0">
              <a:latin typeface="나눔고딕" pitchFamily="50" charset="-127"/>
              <a:ea typeface="나눔고딕" pitchFamily="50" charset="-127"/>
            </a:endParaRPr>
          </a:p>
        </p:txBody>
      </p:sp>
      <p:sp>
        <p:nvSpPr>
          <p:cNvPr id="7" name="모서리가 둥근 직사각형 6"/>
          <p:cNvSpPr/>
          <p:nvPr/>
        </p:nvSpPr>
        <p:spPr>
          <a:xfrm>
            <a:off x="2915816" y="4412050"/>
            <a:ext cx="3816423" cy="89045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49950" y="811668"/>
            <a:ext cx="8786546" cy="646331"/>
          </a:xfrm>
          <a:prstGeom prst="rect">
            <a:avLst/>
          </a:prstGeom>
        </p:spPr>
        <p:txBody>
          <a:bodyPr wrap="square">
            <a:spAutoFit/>
          </a:bodyPr>
          <a:lstStyle/>
          <a:p>
            <a:pPr marL="285750" indent="-285750">
              <a:buFont typeface="Arial" pitchFamily="34" charset="0"/>
              <a:buChar char="•"/>
            </a:pPr>
            <a:r>
              <a:rPr lang="en-US" altLang="ko-KR" dirty="0" smtClean="0"/>
              <a:t>Mask branch : Fast RCNN</a:t>
            </a:r>
            <a:r>
              <a:rPr lang="ko-KR" altLang="en-US" dirty="0" smtClean="0"/>
              <a:t>의 </a:t>
            </a:r>
            <a:r>
              <a:rPr lang="en-US" altLang="ko-KR" dirty="0" smtClean="0"/>
              <a:t>classification, </a:t>
            </a:r>
            <a:r>
              <a:rPr lang="en-US" altLang="ko-KR" dirty="0" err="1" smtClean="0"/>
              <a:t>bbox</a:t>
            </a:r>
            <a:r>
              <a:rPr lang="en-US" altLang="ko-KR" dirty="0" smtClean="0"/>
              <a:t> regression branch</a:t>
            </a:r>
            <a:r>
              <a:rPr lang="ko-KR" altLang="en-US" dirty="0" smtClean="0"/>
              <a:t>와 더불어 </a:t>
            </a:r>
            <a:endParaRPr lang="en-US" altLang="ko-KR" dirty="0" smtClean="0"/>
          </a:p>
          <a:p>
            <a:r>
              <a:rPr lang="en-US" altLang="ko-KR" dirty="0"/>
              <a:t>	</a:t>
            </a:r>
            <a:r>
              <a:rPr lang="en-US" altLang="ko-KR" dirty="0" smtClean="0"/>
              <a:t>	mask branch</a:t>
            </a:r>
            <a:r>
              <a:rPr lang="ko-KR" altLang="en-US" dirty="0" smtClean="0"/>
              <a:t>에 </a:t>
            </a:r>
            <a:r>
              <a:rPr lang="en-US" altLang="ko-KR" dirty="0" smtClean="0"/>
              <a:t>anchor box</a:t>
            </a:r>
            <a:r>
              <a:rPr lang="ko-KR" altLang="en-US" dirty="0" smtClean="0"/>
              <a:t>값을 통과시킴</a:t>
            </a:r>
            <a:endParaRPr lang="en-US" altLang="ko-KR" dirty="0" smtClean="0"/>
          </a:p>
        </p:txBody>
      </p:sp>
    </p:spTree>
    <p:extLst>
      <p:ext uri="{BB962C8B-B14F-4D97-AF65-F5344CB8AC3E}">
        <p14:creationId xmlns:p14="http://schemas.microsoft.com/office/powerpoint/2010/main" val="2774506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11">
            <a:extLst>
              <a:ext uri="{FF2B5EF4-FFF2-40B4-BE49-F238E27FC236}">
                <a16:creationId xmlns="" xmlns:a16="http://schemas.microsoft.com/office/drawing/2014/main" id="{F2C8A15F-0C77-4C8F-9C93-1B57285EC502}"/>
              </a:ext>
            </a:extLst>
          </p:cNvPr>
          <p:cNvPicPr>
            <a:picLocks noChangeAspect="1" noChangeArrowheads="1"/>
          </p:cNvPicPr>
          <p:nvPr/>
        </p:nvPicPr>
        <p:blipFill rotWithShape="1">
          <a:blip r:embed="rId2" cstate="print"/>
          <a:srcRect l="2567" t="1525" r="89962" b="82229"/>
          <a:stretch/>
        </p:blipFill>
        <p:spPr bwMode="auto">
          <a:xfrm>
            <a:off x="4487779" y="2182830"/>
            <a:ext cx="1151706" cy="1250734"/>
          </a:xfrm>
          <a:prstGeom prst="rect">
            <a:avLst/>
          </a:prstGeom>
          <a:noFill/>
          <a:ln w="9525">
            <a:noFill/>
            <a:miter lim="800000"/>
            <a:headEnd/>
            <a:tailEnd/>
          </a:ln>
        </p:spPr>
      </p:pic>
      <p:sp>
        <p:nvSpPr>
          <p:cNvPr id="7" name="직사각형 6"/>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 name="TextBox 3"/>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pic>
        <p:nvPicPr>
          <p:cNvPr id="40" name="그림 39">
            <a:extLst>
              <a:ext uri="{FF2B5EF4-FFF2-40B4-BE49-F238E27FC236}">
                <a16:creationId xmlns="" xmlns:a16="http://schemas.microsoft.com/office/drawing/2014/main" id="{47C16684-4F68-49BD-A560-052BF53AE737}"/>
              </a:ext>
            </a:extLst>
          </p:cNvPr>
          <p:cNvPicPr>
            <a:picLocks noChangeAspect="1"/>
          </p:cNvPicPr>
          <p:nvPr/>
        </p:nvPicPr>
        <p:blipFill rotWithShape="1">
          <a:blip r:embed="rId3"/>
          <a:srcRect t="142" b="29129"/>
          <a:stretch/>
        </p:blipFill>
        <p:spPr>
          <a:xfrm>
            <a:off x="685054" y="1523440"/>
            <a:ext cx="2374778" cy="3426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직사각형 40">
            <a:extLst>
              <a:ext uri="{FF2B5EF4-FFF2-40B4-BE49-F238E27FC236}">
                <a16:creationId xmlns="" xmlns:a16="http://schemas.microsoft.com/office/drawing/2014/main" id="{2C0FB22A-1DA1-40DB-9C25-9DE0C562F3F0}"/>
              </a:ext>
            </a:extLst>
          </p:cNvPr>
          <p:cNvSpPr/>
          <p:nvPr/>
        </p:nvSpPr>
        <p:spPr>
          <a:xfrm>
            <a:off x="1025886" y="1674458"/>
            <a:ext cx="2160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2" name="직사각형 41">
            <a:extLst>
              <a:ext uri="{FF2B5EF4-FFF2-40B4-BE49-F238E27FC236}">
                <a16:creationId xmlns="" xmlns:a16="http://schemas.microsoft.com/office/drawing/2014/main" id="{A13F53D5-6564-4B0E-B347-215041599772}"/>
              </a:ext>
            </a:extLst>
          </p:cNvPr>
          <p:cNvSpPr/>
          <p:nvPr/>
        </p:nvSpPr>
        <p:spPr>
          <a:xfrm>
            <a:off x="4343340" y="2209428"/>
            <a:ext cx="1296144"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43" name="말풍선: 사각형 5">
            <a:extLst>
              <a:ext uri="{FF2B5EF4-FFF2-40B4-BE49-F238E27FC236}">
                <a16:creationId xmlns="" xmlns:a16="http://schemas.microsoft.com/office/drawing/2014/main" id="{A66995F2-3F2C-419E-A8C0-7BE3136BED35}"/>
              </a:ext>
            </a:extLst>
          </p:cNvPr>
          <p:cNvSpPr/>
          <p:nvPr/>
        </p:nvSpPr>
        <p:spPr>
          <a:xfrm>
            <a:off x="6672175" y="2206710"/>
            <a:ext cx="1368152" cy="576064"/>
          </a:xfrm>
          <a:prstGeom prst="wedgeRectCallout">
            <a:avLst>
              <a:gd name="adj1" fmla="val -125410"/>
              <a:gd name="adj2" fmla="val -4767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t>(10</a:t>
            </a:r>
            <a:r>
              <a:rPr lang="en-US" altLang="ko-KR" dirty="0" smtClean="0">
                <a:solidFill>
                  <a:schemeClr val="tx1"/>
                </a:solidFill>
                <a:latin typeface="나눔고딕" pitchFamily="50" charset="-127"/>
                <a:ea typeface="나눔고딕" pitchFamily="50" charset="-127"/>
              </a:rPr>
              <a:t>, 0)</a:t>
            </a:r>
            <a:endParaRPr lang="ko-KR" altLang="en-US" dirty="0">
              <a:solidFill>
                <a:schemeClr val="tx1"/>
              </a:solidFill>
              <a:latin typeface="나눔고딕" pitchFamily="50" charset="-127"/>
              <a:ea typeface="나눔고딕" pitchFamily="50" charset="-127"/>
            </a:endParaRPr>
          </a:p>
        </p:txBody>
      </p:sp>
      <p:sp>
        <p:nvSpPr>
          <p:cNvPr id="44" name="말풍선: 사각형 28">
            <a:extLst>
              <a:ext uri="{FF2B5EF4-FFF2-40B4-BE49-F238E27FC236}">
                <a16:creationId xmlns="" xmlns:a16="http://schemas.microsoft.com/office/drawing/2014/main" id="{5D75672E-7131-4553-B976-5ABF9D42A7C2}"/>
              </a:ext>
            </a:extLst>
          </p:cNvPr>
          <p:cNvSpPr/>
          <p:nvPr/>
        </p:nvSpPr>
        <p:spPr>
          <a:xfrm>
            <a:off x="4991412" y="3865612"/>
            <a:ext cx="1368152" cy="576064"/>
          </a:xfrm>
          <a:prstGeom prst="wedgeRectCallout">
            <a:avLst>
              <a:gd name="adj1" fmla="val -97890"/>
              <a:gd name="adj2" fmla="val -12354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solidFill>
                  <a:schemeClr val="tx1"/>
                </a:solidFill>
                <a:latin typeface="나눔고딕" pitchFamily="50" charset="-127"/>
                <a:ea typeface="나눔고딕" pitchFamily="50" charset="-127"/>
              </a:rPr>
              <a:t>(0,10)</a:t>
            </a:r>
            <a:endParaRPr lang="ko-KR" altLang="en-US" dirty="0">
              <a:solidFill>
                <a:schemeClr val="tx1"/>
              </a:solidFill>
              <a:latin typeface="나눔고딕" pitchFamily="50" charset="-127"/>
              <a:ea typeface="나눔고딕" pitchFamily="50" charset="-127"/>
            </a:endParaRPr>
          </a:p>
        </p:txBody>
      </p:sp>
      <p:sp>
        <p:nvSpPr>
          <p:cNvPr id="12" name="TextBox 11"/>
          <p:cNvSpPr txBox="1"/>
          <p:nvPr/>
        </p:nvSpPr>
        <p:spPr>
          <a:xfrm>
            <a:off x="3779912" y="1937814"/>
            <a:ext cx="630301" cy="369332"/>
          </a:xfrm>
          <a:prstGeom prst="rect">
            <a:avLst/>
          </a:prstGeom>
          <a:noFill/>
        </p:spPr>
        <p:txBody>
          <a:bodyPr wrap="none" rtlCol="0">
            <a:spAutoFit/>
          </a:bodyPr>
          <a:lstStyle/>
          <a:p>
            <a:r>
              <a:rPr lang="en-US" altLang="ko-KR" dirty="0"/>
              <a:t>(</a:t>
            </a:r>
            <a:r>
              <a:rPr lang="en-US" altLang="ko-KR" dirty="0" smtClean="0"/>
              <a:t>0,0)</a:t>
            </a:r>
            <a:endParaRPr lang="ko-KR" altLang="en-US" dirty="0"/>
          </a:p>
        </p:txBody>
      </p:sp>
      <p:sp>
        <p:nvSpPr>
          <p:cNvPr id="60" name="TextBox 59"/>
          <p:cNvSpPr txBox="1"/>
          <p:nvPr/>
        </p:nvSpPr>
        <p:spPr>
          <a:xfrm>
            <a:off x="1115616" y="409228"/>
            <a:ext cx="2260555"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이미지 전처리</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41006630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9" name="Google Shape;329;p11"/>
          <p:cNvPicPr preferRelativeResize="0"/>
          <p:nvPr/>
        </p:nvPicPr>
        <p:blipFill rotWithShape="1">
          <a:blip r:embed="rId3">
            <a:alphaModFix/>
          </a:blip>
          <a:srcRect/>
          <a:stretch/>
        </p:blipFill>
        <p:spPr>
          <a:xfrm>
            <a:off x="1503716" y="769268"/>
            <a:ext cx="5854722" cy="2310787"/>
          </a:xfrm>
          <a:prstGeom prst="rect">
            <a:avLst/>
          </a:prstGeom>
          <a:noFill/>
          <a:ln>
            <a:noFill/>
          </a:ln>
        </p:spPr>
      </p:pic>
      <p:sp>
        <p:nvSpPr>
          <p:cNvPr id="330" name="Google Shape;330;p11"/>
          <p:cNvSpPr/>
          <p:nvPr/>
        </p:nvSpPr>
        <p:spPr>
          <a:xfrm rot="-5400000">
            <a:off x="3119785" y="3153502"/>
            <a:ext cx="422287" cy="386240"/>
          </a:xfrm>
          <a:prstGeom prst="rightArrow">
            <a:avLst>
              <a:gd name="adj1" fmla="val 50000"/>
              <a:gd name="adj2" fmla="val 50000"/>
            </a:avLst>
          </a:prstGeom>
          <a:gradFill>
            <a:gsLst>
              <a:gs pos="0">
                <a:srgbClr val="0070C0"/>
              </a:gs>
              <a:gs pos="50000">
                <a:srgbClr val="BDCAF0"/>
              </a:gs>
              <a:gs pos="100000">
                <a:srgbClr val="DEE4F7"/>
              </a:gs>
            </a:gsLst>
            <a:lin ang="10800000" scaled="0"/>
          </a:gradFill>
          <a:ln w="12700" cap="flat" cmpd="sng">
            <a:solidFill>
              <a:srgbClr val="92AAEA"/>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pic>
        <p:nvPicPr>
          <p:cNvPr id="331" name="Google Shape;331;p11"/>
          <p:cNvPicPr preferRelativeResize="0"/>
          <p:nvPr/>
        </p:nvPicPr>
        <p:blipFill rotWithShape="1">
          <a:blip r:embed="rId4">
            <a:alphaModFix/>
          </a:blip>
          <a:srcRect/>
          <a:stretch/>
        </p:blipFill>
        <p:spPr>
          <a:xfrm>
            <a:off x="1543991" y="3496033"/>
            <a:ext cx="3536344" cy="1865288"/>
          </a:xfrm>
          <a:prstGeom prst="rect">
            <a:avLst/>
          </a:prstGeom>
          <a:noFill/>
          <a:ln>
            <a:noFill/>
          </a:ln>
        </p:spPr>
      </p:pic>
      <p:sp>
        <p:nvSpPr>
          <p:cNvPr id="332" name="Google Shape;332;p11"/>
          <p:cNvSpPr txBox="1"/>
          <p:nvPr/>
        </p:nvSpPr>
        <p:spPr>
          <a:xfrm>
            <a:off x="5191125" y="3305529"/>
            <a:ext cx="3397275" cy="1149206"/>
          </a:xfrm>
          <a:prstGeom prst="rect">
            <a:avLst/>
          </a:prstGeom>
          <a:noFill/>
          <a:ln>
            <a:noFill/>
          </a:ln>
        </p:spPr>
        <p:txBody>
          <a:bodyPr spcFirstLastPara="1" wrap="square" lIns="71312" tIns="35646" rIns="71312" bIns="35646" anchor="t" anchorCtr="0">
            <a:spAutoFit/>
          </a:bodyPr>
          <a:lstStyle/>
          <a:p>
            <a:r>
              <a:rPr lang="en-US" altLang="ko-KR" sz="1400">
                <a:solidFill>
                  <a:schemeClr val="dk1"/>
                </a:solidFill>
                <a:latin typeface="Malgun Gothic"/>
                <a:ea typeface="Malgun Gothic"/>
                <a:cs typeface="Malgun Gothic"/>
                <a:sym typeface="Malgun Gothic"/>
              </a:rPr>
              <a:t>Selective Search Algorithm</a:t>
            </a:r>
            <a:endParaRPr sz="1400">
              <a:solidFill>
                <a:schemeClr val="dk1"/>
              </a:solidFill>
              <a:latin typeface="Malgun Gothic"/>
              <a:ea typeface="Malgun Gothic"/>
              <a:cs typeface="Malgun Gothic"/>
              <a:sym typeface="Malgun Gothic"/>
            </a:endParaRPr>
          </a:p>
          <a:p>
            <a:pPr marL="356616" indent="-267462">
              <a:buClr>
                <a:schemeClr val="dk1"/>
              </a:buClr>
              <a:buSzPts val="1800"/>
              <a:buFont typeface="Noto Sans Symbols"/>
              <a:buChar char="●"/>
            </a:pPr>
            <a:r>
              <a:rPr lang="en-US" altLang="ko-KR" sz="1400">
                <a:solidFill>
                  <a:schemeClr val="dk1"/>
                </a:solidFill>
                <a:latin typeface="Malgun Gothic"/>
                <a:ea typeface="Malgun Gothic"/>
                <a:cs typeface="Malgun Gothic"/>
                <a:sym typeface="Malgun Gothic"/>
              </a:rPr>
              <a:t>Color: </a:t>
            </a:r>
            <a:r>
              <a:rPr lang="ko-KR" altLang="en-US" sz="1400">
                <a:solidFill>
                  <a:schemeClr val="dk1"/>
                </a:solidFill>
                <a:latin typeface="Malgun Gothic"/>
                <a:ea typeface="Malgun Gothic"/>
                <a:cs typeface="Malgun Gothic"/>
                <a:sym typeface="Malgun Gothic"/>
              </a:rPr>
              <a:t>색상 유사성</a:t>
            </a:r>
            <a:endParaRPr sz="1400">
              <a:solidFill>
                <a:schemeClr val="dk1"/>
              </a:solidFill>
              <a:latin typeface="Malgun Gothic"/>
              <a:ea typeface="Malgun Gothic"/>
              <a:cs typeface="Malgun Gothic"/>
              <a:sym typeface="Malgun Gothic"/>
            </a:endParaRPr>
          </a:p>
          <a:p>
            <a:pPr marL="356616" indent="-267462">
              <a:buClr>
                <a:schemeClr val="dk1"/>
              </a:buClr>
              <a:buSzPts val="1800"/>
              <a:buFont typeface="Noto Sans Symbols"/>
              <a:buChar char="●"/>
            </a:pPr>
            <a:r>
              <a:rPr lang="en-US" altLang="ko-KR" sz="1400">
                <a:solidFill>
                  <a:schemeClr val="dk1"/>
                </a:solidFill>
                <a:latin typeface="Malgun Gothic"/>
                <a:ea typeface="Malgun Gothic"/>
                <a:cs typeface="Malgun Gothic"/>
                <a:sym typeface="Malgun Gothic"/>
              </a:rPr>
              <a:t>Texture: </a:t>
            </a:r>
            <a:r>
              <a:rPr lang="ko-KR" altLang="en-US" sz="1400">
                <a:solidFill>
                  <a:schemeClr val="dk1"/>
                </a:solidFill>
                <a:latin typeface="Malgun Gothic"/>
                <a:ea typeface="Malgun Gothic"/>
                <a:cs typeface="Malgun Gothic"/>
                <a:sym typeface="Malgun Gothic"/>
              </a:rPr>
              <a:t>질감</a:t>
            </a:r>
            <a:endParaRPr sz="1400">
              <a:solidFill>
                <a:schemeClr val="dk1"/>
              </a:solidFill>
              <a:latin typeface="Malgun Gothic"/>
              <a:ea typeface="Malgun Gothic"/>
              <a:cs typeface="Malgun Gothic"/>
              <a:sym typeface="Malgun Gothic"/>
            </a:endParaRPr>
          </a:p>
          <a:p>
            <a:pPr marL="356616" indent="-267462">
              <a:buClr>
                <a:schemeClr val="dk1"/>
              </a:buClr>
              <a:buSzPts val="1800"/>
              <a:buFont typeface="Noto Sans Symbols"/>
              <a:buChar char="●"/>
            </a:pPr>
            <a:r>
              <a:rPr lang="en-US" altLang="ko-KR" sz="1400">
                <a:solidFill>
                  <a:schemeClr val="dk1"/>
                </a:solidFill>
                <a:latin typeface="Malgun Gothic"/>
                <a:ea typeface="Malgun Gothic"/>
                <a:cs typeface="Malgun Gothic"/>
                <a:sym typeface="Malgun Gothic"/>
              </a:rPr>
              <a:t>Size: </a:t>
            </a:r>
            <a:r>
              <a:rPr lang="ko-KR" altLang="en-US" sz="1400">
                <a:solidFill>
                  <a:schemeClr val="dk1"/>
                </a:solidFill>
                <a:latin typeface="Malgun Gothic"/>
                <a:ea typeface="Malgun Gothic"/>
                <a:cs typeface="Malgun Gothic"/>
                <a:sym typeface="Malgun Gothic"/>
              </a:rPr>
              <a:t>크기</a:t>
            </a:r>
            <a:endParaRPr sz="1400">
              <a:solidFill>
                <a:schemeClr val="dk1"/>
              </a:solidFill>
              <a:latin typeface="Malgun Gothic"/>
              <a:ea typeface="Malgun Gothic"/>
              <a:cs typeface="Malgun Gothic"/>
              <a:sym typeface="Malgun Gothic"/>
            </a:endParaRPr>
          </a:p>
          <a:p>
            <a:pPr marL="356616" indent="-267462">
              <a:buClr>
                <a:schemeClr val="dk1"/>
              </a:buClr>
              <a:buSzPts val="1800"/>
              <a:buFont typeface="Noto Sans Symbols"/>
              <a:buChar char="●"/>
            </a:pPr>
            <a:r>
              <a:rPr lang="en-US" altLang="ko-KR" sz="1400">
                <a:solidFill>
                  <a:schemeClr val="dk1"/>
                </a:solidFill>
                <a:latin typeface="Malgun Gothic"/>
                <a:ea typeface="Malgun Gothic"/>
                <a:cs typeface="Malgun Gothic"/>
                <a:sym typeface="Malgun Gothic"/>
              </a:rPr>
              <a:t>Fill: BB</a:t>
            </a:r>
            <a:r>
              <a:rPr lang="ko-KR" altLang="en-US" sz="1400">
                <a:solidFill>
                  <a:schemeClr val="dk1"/>
                </a:solidFill>
                <a:latin typeface="Malgun Gothic"/>
                <a:ea typeface="Malgun Gothic"/>
                <a:cs typeface="Malgun Gothic"/>
                <a:sym typeface="Malgun Gothic"/>
              </a:rPr>
              <a:t>와 </a:t>
            </a:r>
            <a:r>
              <a:rPr lang="en-US" altLang="ko-KR" sz="1400">
                <a:solidFill>
                  <a:schemeClr val="dk1"/>
                </a:solidFill>
                <a:latin typeface="Malgun Gothic"/>
                <a:ea typeface="Malgun Gothic"/>
                <a:cs typeface="Malgun Gothic"/>
                <a:sym typeface="Malgun Gothic"/>
              </a:rPr>
              <a:t>Region</a:t>
            </a:r>
            <a:r>
              <a:rPr lang="ko-KR" altLang="en-US" sz="1400">
                <a:solidFill>
                  <a:schemeClr val="dk1"/>
                </a:solidFill>
                <a:latin typeface="Malgun Gothic"/>
                <a:ea typeface="Malgun Gothic"/>
                <a:cs typeface="Malgun Gothic"/>
                <a:sym typeface="Malgun Gothic"/>
              </a:rPr>
              <a:t>들의 사이즈의 차이</a:t>
            </a:r>
            <a:endParaRPr/>
          </a:p>
        </p:txBody>
      </p:sp>
      <p:sp>
        <p:nvSpPr>
          <p:cNvPr id="333" name="Google Shape;333;p11"/>
          <p:cNvSpPr txBox="1"/>
          <p:nvPr/>
        </p:nvSpPr>
        <p:spPr>
          <a:xfrm>
            <a:off x="5191125" y="4640800"/>
            <a:ext cx="3777075" cy="621840"/>
          </a:xfrm>
          <a:prstGeom prst="rect">
            <a:avLst/>
          </a:prstGeom>
          <a:noFill/>
          <a:ln>
            <a:noFill/>
          </a:ln>
        </p:spPr>
        <p:txBody>
          <a:bodyPr spcFirstLastPara="1" wrap="square" lIns="71312" tIns="71312" rIns="71312" bIns="71312" anchor="t" anchorCtr="0">
            <a:spAutoFit/>
          </a:bodyPr>
          <a:lstStyle/>
          <a:p>
            <a:pPr marL="79248">
              <a:lnSpc>
                <a:spcPct val="115000"/>
              </a:lnSpc>
            </a:pPr>
            <a:r>
              <a:rPr lang="en-US" altLang="ko-KR" sz="900">
                <a:solidFill>
                  <a:schemeClr val="dk1"/>
                </a:solidFill>
                <a:highlight>
                  <a:srgbClr val="F7F7F7"/>
                </a:highlight>
                <a:latin typeface="Courier New"/>
                <a:ea typeface="Courier New"/>
                <a:cs typeface="Courier New"/>
                <a:sym typeface="Courier New"/>
              </a:rPr>
              <a:t>ss = cv2.ximgproc.segmentation.\</a:t>
            </a:r>
            <a:endParaRPr sz="900">
              <a:solidFill>
                <a:schemeClr val="dk1"/>
              </a:solidFill>
              <a:highlight>
                <a:srgbClr val="F7F7F7"/>
              </a:highlight>
              <a:latin typeface="Courier New"/>
              <a:ea typeface="Courier New"/>
              <a:cs typeface="Courier New"/>
              <a:sym typeface="Courier New"/>
            </a:endParaRPr>
          </a:p>
          <a:p>
            <a:pPr marL="79248" indent="277368">
              <a:lnSpc>
                <a:spcPct val="115000"/>
              </a:lnSpc>
            </a:pPr>
            <a:r>
              <a:rPr lang="en-US" altLang="ko-KR" sz="900">
                <a:solidFill>
                  <a:srgbClr val="004ED0"/>
                </a:solidFill>
                <a:highlight>
                  <a:srgbClr val="F7F7F7"/>
                </a:highlight>
                <a:latin typeface="Courier New"/>
                <a:ea typeface="Courier New"/>
                <a:cs typeface="Courier New"/>
                <a:sym typeface="Courier New"/>
              </a:rPr>
              <a:t>createSelectiveSearchSegmentation</a:t>
            </a:r>
            <a:r>
              <a:rPr lang="en-US" altLang="ko-KR" sz="900">
                <a:solidFill>
                  <a:schemeClr val="dk1"/>
                </a:solidFill>
                <a:highlight>
                  <a:srgbClr val="F7F7F7"/>
                </a:highlight>
                <a:latin typeface="Courier New"/>
                <a:ea typeface="Courier New"/>
                <a:cs typeface="Courier New"/>
                <a:sym typeface="Courier New"/>
              </a:rPr>
              <a:t>()</a:t>
            </a:r>
            <a:endParaRPr sz="900">
              <a:solidFill>
                <a:schemeClr val="dk1"/>
              </a:solidFill>
              <a:highlight>
                <a:srgbClr val="F7F7F7"/>
              </a:highlight>
              <a:latin typeface="Courier New"/>
              <a:ea typeface="Courier New"/>
              <a:cs typeface="Courier New"/>
              <a:sym typeface="Courier New"/>
            </a:endParaRPr>
          </a:p>
          <a:p>
            <a:pPr marL="79248">
              <a:lnSpc>
                <a:spcPct val="115000"/>
              </a:lnSpc>
            </a:pPr>
            <a:r>
              <a:rPr lang="en-US" altLang="ko-KR" sz="900">
                <a:solidFill>
                  <a:schemeClr val="dk1"/>
                </a:solidFill>
                <a:latin typeface="Courier New"/>
                <a:ea typeface="Courier New"/>
                <a:cs typeface="Courier New"/>
                <a:sym typeface="Courier New"/>
              </a:rPr>
              <a:t>ss.</a:t>
            </a:r>
            <a:r>
              <a:rPr lang="en-US" altLang="ko-KR" sz="900">
                <a:solidFill>
                  <a:srgbClr val="004ED0"/>
                </a:solidFill>
                <a:latin typeface="Courier New"/>
                <a:ea typeface="Courier New"/>
                <a:cs typeface="Courier New"/>
                <a:sym typeface="Courier New"/>
              </a:rPr>
              <a:t>setBaseImage</a:t>
            </a:r>
            <a:r>
              <a:rPr lang="en-US" altLang="ko-KR" sz="900">
                <a:solidFill>
                  <a:schemeClr val="dk1"/>
                </a:solidFill>
                <a:latin typeface="Courier New"/>
                <a:ea typeface="Courier New"/>
                <a:cs typeface="Courier New"/>
                <a:sym typeface="Courier New"/>
              </a:rPr>
              <a:t>(image)</a:t>
            </a:r>
            <a:endParaRPr sz="1300"/>
          </a:p>
        </p:txBody>
      </p:sp>
    </p:spTree>
    <p:extLst>
      <p:ext uri="{BB962C8B-B14F-4D97-AF65-F5344CB8AC3E}">
        <p14:creationId xmlns:p14="http://schemas.microsoft.com/office/powerpoint/2010/main" val="2283759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41" name="Google Shape;341;p13"/>
          <p:cNvPicPr preferRelativeResize="0"/>
          <p:nvPr/>
        </p:nvPicPr>
        <p:blipFill rotWithShape="1">
          <a:blip r:embed="rId3">
            <a:alphaModFix/>
          </a:blip>
          <a:srcRect/>
          <a:stretch/>
        </p:blipFill>
        <p:spPr>
          <a:xfrm>
            <a:off x="4349416" y="1021850"/>
            <a:ext cx="4511842" cy="2111769"/>
          </a:xfrm>
          <a:prstGeom prst="rect">
            <a:avLst/>
          </a:prstGeom>
          <a:noFill/>
          <a:ln>
            <a:noFill/>
          </a:ln>
        </p:spPr>
      </p:pic>
      <p:pic>
        <p:nvPicPr>
          <p:cNvPr id="342" name="Google Shape;342;p13" descr="C:\Users\ajw15\OneDrive\바탕 화면\파이썬\팀 프로젝트\anchor\anchor1.PNG"/>
          <p:cNvPicPr preferRelativeResize="0"/>
          <p:nvPr/>
        </p:nvPicPr>
        <p:blipFill rotWithShape="1">
          <a:blip r:embed="rId4">
            <a:alphaModFix/>
          </a:blip>
          <a:srcRect/>
          <a:stretch/>
        </p:blipFill>
        <p:spPr>
          <a:xfrm>
            <a:off x="4583656" y="3539290"/>
            <a:ext cx="1843196" cy="1995236"/>
          </a:xfrm>
          <a:prstGeom prst="rect">
            <a:avLst/>
          </a:prstGeom>
          <a:noFill/>
          <a:ln>
            <a:noFill/>
          </a:ln>
        </p:spPr>
      </p:pic>
      <p:pic>
        <p:nvPicPr>
          <p:cNvPr id="343" name="Google Shape;343;p13" descr="C:\Users\ajw15\OneDrive\바탕 화면\파이썬\팀 프로젝트\anchor\feature_map2.PNG"/>
          <p:cNvPicPr preferRelativeResize="0"/>
          <p:nvPr/>
        </p:nvPicPr>
        <p:blipFill rotWithShape="1">
          <a:blip r:embed="rId5">
            <a:alphaModFix/>
          </a:blip>
          <a:srcRect r="65026"/>
          <a:stretch/>
        </p:blipFill>
        <p:spPr>
          <a:xfrm>
            <a:off x="6930504" y="3443691"/>
            <a:ext cx="1867589" cy="2050730"/>
          </a:xfrm>
          <a:prstGeom prst="rect">
            <a:avLst/>
          </a:prstGeom>
          <a:noFill/>
          <a:ln>
            <a:noFill/>
          </a:ln>
        </p:spPr>
      </p:pic>
      <p:pic>
        <p:nvPicPr>
          <p:cNvPr id="344" name="Google Shape;344;p13"/>
          <p:cNvPicPr preferRelativeResize="0"/>
          <p:nvPr/>
        </p:nvPicPr>
        <p:blipFill rotWithShape="1">
          <a:blip r:embed="rId6">
            <a:alphaModFix/>
          </a:blip>
          <a:srcRect/>
          <a:stretch/>
        </p:blipFill>
        <p:spPr>
          <a:xfrm>
            <a:off x="158062" y="1263315"/>
            <a:ext cx="4122805" cy="4211053"/>
          </a:xfrm>
          <a:prstGeom prst="rect">
            <a:avLst/>
          </a:prstGeom>
          <a:noFill/>
          <a:ln>
            <a:noFill/>
          </a:ln>
        </p:spPr>
      </p:pic>
      <p:sp>
        <p:nvSpPr>
          <p:cNvPr id="345" name="Google Shape;345;p13"/>
          <p:cNvSpPr/>
          <p:nvPr/>
        </p:nvSpPr>
        <p:spPr>
          <a:xfrm>
            <a:off x="6569900" y="4177539"/>
            <a:ext cx="380058" cy="429156"/>
          </a:xfrm>
          <a:prstGeom prst="rightArrow">
            <a:avLst>
              <a:gd name="adj1" fmla="val 50000"/>
              <a:gd name="adj2" fmla="val 50000"/>
            </a:avLst>
          </a:prstGeom>
          <a:gradFill>
            <a:gsLst>
              <a:gs pos="0">
                <a:srgbClr val="0070C0"/>
              </a:gs>
              <a:gs pos="50000">
                <a:srgbClr val="BDCAF0"/>
              </a:gs>
              <a:gs pos="100000">
                <a:srgbClr val="DEE4F7"/>
              </a:gs>
            </a:gsLst>
            <a:lin ang="10800000" scaled="0"/>
          </a:gradFill>
          <a:ln w="12700" cap="flat" cmpd="sng">
            <a:solidFill>
              <a:srgbClr val="92AAEA"/>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346" name="Google Shape;346;p13"/>
          <p:cNvSpPr/>
          <p:nvPr/>
        </p:nvSpPr>
        <p:spPr>
          <a:xfrm>
            <a:off x="189495" y="5183606"/>
            <a:ext cx="2977818" cy="260683"/>
          </a:xfrm>
          <a:prstGeom prst="rect">
            <a:avLst/>
          </a:prstGeom>
          <a:noFill/>
          <a:ln w="3810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cxnSp>
        <p:nvCxnSpPr>
          <p:cNvPr id="347" name="Google Shape;347;p13"/>
          <p:cNvCxnSpPr>
            <a:stCxn id="346" idx="3"/>
            <a:endCxn id="342" idx="1"/>
          </p:cNvCxnSpPr>
          <p:nvPr/>
        </p:nvCxnSpPr>
        <p:spPr>
          <a:xfrm rot="10800000" flipH="1">
            <a:off x="3167313" y="4536948"/>
            <a:ext cx="1416375" cy="777000"/>
          </a:xfrm>
          <a:prstGeom prst="straightConnector1">
            <a:avLst/>
          </a:prstGeom>
          <a:noFill/>
          <a:ln w="63500" cap="flat" cmpd="sng">
            <a:solidFill>
              <a:srgbClr val="FF0000"/>
            </a:solidFill>
            <a:prstDash val="solid"/>
            <a:miter lim="800000"/>
            <a:headEnd type="none" w="sm" len="sm"/>
            <a:tailEnd type="stealth" w="med" len="med"/>
          </a:ln>
        </p:spPr>
      </p:cxnSp>
      <p:sp>
        <p:nvSpPr>
          <p:cNvPr id="348" name="Google Shape;348;p13"/>
          <p:cNvSpPr/>
          <p:nvPr/>
        </p:nvSpPr>
        <p:spPr>
          <a:xfrm>
            <a:off x="189495" y="1233238"/>
            <a:ext cx="4078708" cy="260683"/>
          </a:xfrm>
          <a:prstGeom prst="rect">
            <a:avLst/>
          </a:prstGeom>
          <a:noFill/>
          <a:ln w="3810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cxnSp>
        <p:nvCxnSpPr>
          <p:cNvPr id="349" name="Google Shape;349;p13"/>
          <p:cNvCxnSpPr/>
          <p:nvPr/>
        </p:nvCxnSpPr>
        <p:spPr>
          <a:xfrm flipH="1">
            <a:off x="2806366" y="1503948"/>
            <a:ext cx="748966" cy="3589421"/>
          </a:xfrm>
          <a:prstGeom prst="straightConnector1">
            <a:avLst/>
          </a:prstGeom>
          <a:noFill/>
          <a:ln w="63500" cap="flat" cmpd="sng">
            <a:solidFill>
              <a:srgbClr val="FF0000"/>
            </a:solidFill>
            <a:prstDash val="solid"/>
            <a:miter lim="800000"/>
            <a:headEnd type="none" w="sm" len="sm"/>
            <a:tailEnd type="stealth" w="med" len="med"/>
          </a:ln>
        </p:spPr>
      </p:cxnSp>
      <p:sp>
        <p:nvSpPr>
          <p:cNvPr id="350" name="Google Shape;350;p13"/>
          <p:cNvSpPr/>
          <p:nvPr/>
        </p:nvSpPr>
        <p:spPr>
          <a:xfrm>
            <a:off x="4412578" y="1153027"/>
            <a:ext cx="2625896" cy="1864893"/>
          </a:xfrm>
          <a:prstGeom prst="rect">
            <a:avLst/>
          </a:prstGeom>
          <a:noFill/>
          <a:ln w="7620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Tree>
    <p:extLst>
      <p:ext uri="{BB962C8B-B14F-4D97-AF65-F5344CB8AC3E}">
        <p14:creationId xmlns:p14="http://schemas.microsoft.com/office/powerpoint/2010/main" val="3674057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8" name="Google Shape;358;p14"/>
          <p:cNvGrpSpPr/>
          <p:nvPr/>
        </p:nvGrpSpPr>
        <p:grpSpPr>
          <a:xfrm>
            <a:off x="270715" y="1063406"/>
            <a:ext cx="4602131" cy="1925827"/>
            <a:chOff x="721894" y="2155823"/>
            <a:chExt cx="6629402" cy="2761372"/>
          </a:xfrm>
        </p:grpSpPr>
        <p:pic>
          <p:nvPicPr>
            <p:cNvPr id="359" name="Google Shape;359;p14"/>
            <p:cNvPicPr preferRelativeResize="0"/>
            <p:nvPr/>
          </p:nvPicPr>
          <p:blipFill rotWithShape="1">
            <a:blip r:embed="rId3">
              <a:alphaModFix/>
            </a:blip>
            <a:srcRect/>
            <a:stretch/>
          </p:blipFill>
          <p:spPr>
            <a:xfrm>
              <a:off x="721894" y="2155823"/>
              <a:ext cx="6629402" cy="2761372"/>
            </a:xfrm>
            <a:prstGeom prst="rect">
              <a:avLst/>
            </a:prstGeom>
            <a:noFill/>
            <a:ln>
              <a:noFill/>
            </a:ln>
          </p:spPr>
        </p:pic>
        <p:sp>
          <p:nvSpPr>
            <p:cNvPr id="360" name="Google Shape;360;p14"/>
            <p:cNvSpPr/>
            <p:nvPr/>
          </p:nvSpPr>
          <p:spPr>
            <a:xfrm>
              <a:off x="4656216" y="2562726"/>
              <a:ext cx="767394" cy="1556096"/>
            </a:xfrm>
            <a:prstGeom prst="rect">
              <a:avLst/>
            </a:prstGeom>
            <a:no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chemeClr val="lt1"/>
                </a:solidFill>
                <a:latin typeface="Malgun Gothic"/>
                <a:ea typeface="Malgun Gothic"/>
                <a:cs typeface="Malgun Gothic"/>
                <a:sym typeface="Malgun Gothic"/>
              </a:endParaRPr>
            </a:p>
          </p:txBody>
        </p:sp>
      </p:grpSp>
      <p:pic>
        <p:nvPicPr>
          <p:cNvPr id="361" name="Google Shape;361;p14" descr="roi_pooling.gif"/>
          <p:cNvPicPr preferRelativeResize="0"/>
          <p:nvPr/>
        </p:nvPicPr>
        <p:blipFill rotWithShape="1">
          <a:blip r:embed="rId4">
            <a:alphaModFix/>
          </a:blip>
          <a:srcRect/>
          <a:stretch/>
        </p:blipFill>
        <p:spPr>
          <a:xfrm>
            <a:off x="4779545" y="1812257"/>
            <a:ext cx="4165934" cy="3471612"/>
          </a:xfrm>
          <a:prstGeom prst="rect">
            <a:avLst/>
          </a:prstGeom>
          <a:noFill/>
          <a:ln>
            <a:noFill/>
          </a:ln>
        </p:spPr>
      </p:pic>
      <p:sp>
        <p:nvSpPr>
          <p:cNvPr id="362" name="Google Shape;362;p14"/>
          <p:cNvSpPr txBox="1"/>
          <p:nvPr/>
        </p:nvSpPr>
        <p:spPr>
          <a:xfrm>
            <a:off x="387281" y="3247208"/>
            <a:ext cx="4791600" cy="2164869"/>
          </a:xfrm>
          <a:prstGeom prst="rect">
            <a:avLst/>
          </a:prstGeom>
          <a:noFill/>
          <a:ln>
            <a:noFill/>
          </a:ln>
        </p:spPr>
        <p:txBody>
          <a:bodyPr spcFirstLastPara="1" wrap="square" lIns="71312" tIns="35646" rIns="71312" bIns="35646" anchor="t" anchorCtr="0">
            <a:spAutoFit/>
          </a:bodyPr>
          <a:lstStyle/>
          <a:p>
            <a:r>
              <a:rPr lang="ko-KR" altLang="en-US" sz="1700" dirty="0">
                <a:solidFill>
                  <a:schemeClr val="dk1"/>
                </a:solidFill>
                <a:latin typeface="Malgun Gothic"/>
                <a:ea typeface="Malgun Gothic"/>
                <a:cs typeface="Malgun Gothic"/>
                <a:sym typeface="Malgun Gothic"/>
              </a:rPr>
              <a:t>예</a:t>
            </a:r>
            <a:r>
              <a:rPr lang="en-US" altLang="ko-KR" sz="1700" dirty="0">
                <a:solidFill>
                  <a:schemeClr val="dk1"/>
                </a:solidFill>
                <a:latin typeface="Malgun Gothic"/>
                <a:ea typeface="Malgun Gothic"/>
                <a:cs typeface="Malgun Gothic"/>
                <a:sym typeface="Malgun Gothic"/>
              </a:rPr>
              <a:t>) </a:t>
            </a:r>
            <a:r>
              <a:rPr lang="ko-KR" altLang="en-US" sz="1700" dirty="0">
                <a:solidFill>
                  <a:schemeClr val="dk1"/>
                </a:solidFill>
                <a:latin typeface="Malgun Gothic"/>
                <a:ea typeface="Malgun Gothic"/>
                <a:cs typeface="Malgun Gothic"/>
                <a:sym typeface="Malgun Gothic"/>
              </a:rPr>
              <a:t>주어진 조건</a:t>
            </a:r>
            <a:endParaRPr sz="1700" dirty="0">
              <a:solidFill>
                <a:schemeClr val="dk1"/>
              </a:solidFill>
              <a:latin typeface="Malgun Gothic"/>
              <a:ea typeface="Malgun Gothic"/>
              <a:cs typeface="Malgun Gothic"/>
              <a:sym typeface="Malgun Gothic"/>
            </a:endParaRPr>
          </a:p>
          <a:p>
            <a:pPr marL="356616" indent="-287274">
              <a:buClr>
                <a:schemeClr val="dk1"/>
              </a:buClr>
              <a:buSzPts val="2200"/>
              <a:buFont typeface="Malgun Gothic"/>
              <a:buChar char="●"/>
            </a:pPr>
            <a:r>
              <a:rPr lang="en-US" altLang="ko-KR" sz="1700" dirty="0">
                <a:solidFill>
                  <a:schemeClr val="dk1"/>
                </a:solidFill>
                <a:latin typeface="Malgun Gothic"/>
                <a:ea typeface="Malgun Gothic"/>
                <a:cs typeface="Malgun Gothic"/>
                <a:sym typeface="Malgun Gothic"/>
              </a:rPr>
              <a:t>8 x 8 Feature Map</a:t>
            </a:r>
            <a:endParaRPr sz="900" dirty="0"/>
          </a:p>
          <a:p>
            <a:pPr marL="356616" indent="-287274">
              <a:buClr>
                <a:schemeClr val="dk1"/>
              </a:buClr>
              <a:buSzPts val="2200"/>
              <a:buFont typeface="Malgun Gothic"/>
              <a:buChar char="●"/>
            </a:pPr>
            <a:r>
              <a:rPr lang="en-US" altLang="ko-KR" sz="1700" dirty="0">
                <a:solidFill>
                  <a:schemeClr val="dk1"/>
                </a:solidFill>
                <a:latin typeface="Malgun Gothic"/>
                <a:ea typeface="Malgun Gothic"/>
                <a:cs typeface="Malgun Gothic"/>
                <a:sym typeface="Malgun Gothic"/>
              </a:rPr>
              <a:t>7 x 5 Selective Search Roi</a:t>
            </a:r>
            <a:endParaRPr sz="1700" dirty="0">
              <a:solidFill>
                <a:schemeClr val="dk1"/>
              </a:solidFill>
              <a:latin typeface="Malgun Gothic"/>
              <a:ea typeface="Malgun Gothic"/>
              <a:cs typeface="Malgun Gothic"/>
              <a:sym typeface="Malgun Gothic"/>
            </a:endParaRPr>
          </a:p>
          <a:p>
            <a:pPr marL="356616" indent="-287274">
              <a:buClr>
                <a:schemeClr val="dk1"/>
              </a:buClr>
              <a:buSzPts val="2200"/>
              <a:buFont typeface="Malgun Gothic"/>
              <a:buChar char="●"/>
            </a:pPr>
            <a:r>
              <a:rPr lang="ko-KR" altLang="en-US" sz="1700" dirty="0">
                <a:solidFill>
                  <a:schemeClr val="dk1"/>
                </a:solidFill>
                <a:latin typeface="Malgun Gothic"/>
                <a:ea typeface="Malgun Gothic"/>
                <a:cs typeface="Malgun Gothic"/>
                <a:sym typeface="Malgun Gothic"/>
              </a:rPr>
              <a:t>원하는 사이즈</a:t>
            </a:r>
            <a:r>
              <a:rPr lang="en-US" altLang="ko-KR" sz="1700" dirty="0">
                <a:solidFill>
                  <a:schemeClr val="dk1"/>
                </a:solidFill>
                <a:latin typeface="Malgun Gothic"/>
                <a:ea typeface="Malgun Gothic"/>
                <a:cs typeface="Malgun Gothic"/>
                <a:sym typeface="Malgun Gothic"/>
              </a:rPr>
              <a:t>: 2 x 2</a:t>
            </a:r>
            <a:endParaRPr sz="900" dirty="0"/>
          </a:p>
          <a:p>
            <a:endParaRPr sz="1700" dirty="0">
              <a:solidFill>
                <a:schemeClr val="dk1"/>
              </a:solidFill>
              <a:latin typeface="Malgun Gothic"/>
              <a:ea typeface="Malgun Gothic"/>
              <a:cs typeface="Malgun Gothic"/>
              <a:sym typeface="Malgun Gothic"/>
            </a:endParaRPr>
          </a:p>
          <a:p>
            <a:r>
              <a:rPr lang="en-US" altLang="ko-KR" sz="1700" dirty="0">
                <a:solidFill>
                  <a:schemeClr val="dk1"/>
                </a:solidFill>
                <a:latin typeface="Malgun Gothic"/>
                <a:ea typeface="Malgun Gothic"/>
                <a:cs typeface="Malgun Gothic"/>
                <a:sym typeface="Malgun Gothic"/>
              </a:rPr>
              <a:t>AdaptiveMaxPooling</a:t>
            </a:r>
            <a:endParaRPr sz="1700" dirty="0">
              <a:solidFill>
                <a:schemeClr val="dk1"/>
              </a:solidFill>
              <a:latin typeface="Malgun Gothic"/>
              <a:ea typeface="Malgun Gothic"/>
              <a:cs typeface="Malgun Gothic"/>
              <a:sym typeface="Malgun Gothic"/>
            </a:endParaRPr>
          </a:p>
          <a:p>
            <a:r>
              <a:rPr lang="ko-KR" altLang="en-US" sz="1700" dirty="0">
                <a:solidFill>
                  <a:schemeClr val="dk1"/>
                </a:solidFill>
                <a:latin typeface="Malgun Gothic"/>
                <a:ea typeface="Malgun Gothic"/>
                <a:cs typeface="Malgun Gothic"/>
                <a:sym typeface="Malgun Gothic"/>
              </a:rPr>
              <a:t>높이</a:t>
            </a:r>
            <a:r>
              <a:rPr lang="en-US" altLang="ko-KR" sz="1700" dirty="0">
                <a:solidFill>
                  <a:schemeClr val="dk1"/>
                </a:solidFill>
                <a:latin typeface="Malgun Gothic"/>
                <a:ea typeface="Malgun Gothic"/>
                <a:cs typeface="Malgun Gothic"/>
                <a:sym typeface="Malgun Gothic"/>
              </a:rPr>
              <a:t>: 5 / 2 = 2.5 → 2   </a:t>
            </a:r>
            <a:r>
              <a:rPr lang="ko-KR" altLang="en-US" sz="1700" dirty="0">
                <a:solidFill>
                  <a:schemeClr val="dk1"/>
                </a:solidFill>
                <a:latin typeface="Malgun Gothic"/>
                <a:ea typeface="Malgun Gothic"/>
                <a:cs typeface="Malgun Gothic"/>
                <a:sym typeface="Malgun Gothic"/>
              </a:rPr>
              <a:t>따라서</a:t>
            </a:r>
            <a:r>
              <a:rPr lang="en-US" altLang="ko-KR" sz="1700" dirty="0">
                <a:solidFill>
                  <a:schemeClr val="dk1"/>
                </a:solidFill>
                <a:latin typeface="Malgun Gothic"/>
                <a:ea typeface="Malgun Gothic"/>
                <a:cs typeface="Malgun Gothic"/>
                <a:sym typeface="Malgun Gothic"/>
              </a:rPr>
              <a:t>, 2 </a:t>
            </a:r>
            <a:r>
              <a:rPr lang="ko-KR" altLang="en-US" sz="1700" dirty="0">
                <a:solidFill>
                  <a:schemeClr val="dk1"/>
                </a:solidFill>
                <a:latin typeface="Malgun Gothic"/>
                <a:ea typeface="Malgun Gothic"/>
                <a:cs typeface="Malgun Gothic"/>
                <a:sym typeface="Malgun Gothic"/>
              </a:rPr>
              <a:t>와 </a:t>
            </a:r>
            <a:r>
              <a:rPr lang="en-US" altLang="ko-KR" sz="1700" dirty="0">
                <a:solidFill>
                  <a:schemeClr val="dk1"/>
                </a:solidFill>
                <a:latin typeface="Malgun Gothic"/>
                <a:ea typeface="Malgun Gothic"/>
                <a:cs typeface="Malgun Gothic"/>
                <a:sym typeface="Malgun Gothic"/>
              </a:rPr>
              <a:t>3</a:t>
            </a:r>
            <a:r>
              <a:rPr lang="ko-KR" altLang="en-US" sz="1700" dirty="0">
                <a:solidFill>
                  <a:schemeClr val="dk1"/>
                </a:solidFill>
                <a:latin typeface="Malgun Gothic"/>
                <a:ea typeface="Malgun Gothic"/>
                <a:cs typeface="Malgun Gothic"/>
                <a:sym typeface="Malgun Gothic"/>
              </a:rPr>
              <a:t>으로 나눔</a:t>
            </a:r>
            <a:endParaRPr sz="1700" dirty="0">
              <a:solidFill>
                <a:schemeClr val="dk1"/>
              </a:solidFill>
              <a:latin typeface="Malgun Gothic"/>
              <a:ea typeface="Malgun Gothic"/>
              <a:cs typeface="Malgun Gothic"/>
              <a:sym typeface="Malgun Gothic"/>
            </a:endParaRPr>
          </a:p>
          <a:p>
            <a:r>
              <a:rPr lang="ko-KR" altLang="en-US" sz="1700" dirty="0">
                <a:solidFill>
                  <a:schemeClr val="dk1"/>
                </a:solidFill>
                <a:latin typeface="Malgun Gothic"/>
                <a:ea typeface="Malgun Gothic"/>
                <a:cs typeface="Malgun Gothic"/>
                <a:sym typeface="Malgun Gothic"/>
              </a:rPr>
              <a:t>가로</a:t>
            </a:r>
            <a:r>
              <a:rPr lang="en-US" altLang="ko-KR" sz="1700" dirty="0">
                <a:solidFill>
                  <a:schemeClr val="dk1"/>
                </a:solidFill>
                <a:latin typeface="Malgun Gothic"/>
                <a:ea typeface="Malgun Gothic"/>
                <a:cs typeface="Malgun Gothic"/>
                <a:sym typeface="Malgun Gothic"/>
              </a:rPr>
              <a:t>: 7 / 2 = 3.5 → 3   </a:t>
            </a:r>
            <a:r>
              <a:rPr lang="ko-KR" altLang="en-US" sz="1700" dirty="0">
                <a:solidFill>
                  <a:schemeClr val="dk1"/>
                </a:solidFill>
                <a:latin typeface="Malgun Gothic"/>
                <a:ea typeface="Malgun Gothic"/>
                <a:cs typeface="Malgun Gothic"/>
                <a:sym typeface="Malgun Gothic"/>
              </a:rPr>
              <a:t>따라서</a:t>
            </a:r>
            <a:r>
              <a:rPr lang="en-US" altLang="ko-KR" sz="1700" dirty="0">
                <a:solidFill>
                  <a:schemeClr val="dk1"/>
                </a:solidFill>
                <a:latin typeface="Malgun Gothic"/>
                <a:ea typeface="Malgun Gothic"/>
                <a:cs typeface="Malgun Gothic"/>
                <a:sym typeface="Malgun Gothic"/>
              </a:rPr>
              <a:t>, 3 </a:t>
            </a:r>
            <a:r>
              <a:rPr lang="ko-KR" altLang="en-US" sz="1700" dirty="0">
                <a:solidFill>
                  <a:schemeClr val="dk1"/>
                </a:solidFill>
                <a:latin typeface="Malgun Gothic"/>
                <a:ea typeface="Malgun Gothic"/>
                <a:cs typeface="Malgun Gothic"/>
                <a:sym typeface="Malgun Gothic"/>
              </a:rPr>
              <a:t>과 </a:t>
            </a:r>
            <a:r>
              <a:rPr lang="en-US" altLang="ko-KR" sz="1700" dirty="0">
                <a:solidFill>
                  <a:schemeClr val="dk1"/>
                </a:solidFill>
                <a:latin typeface="Malgun Gothic"/>
                <a:ea typeface="Malgun Gothic"/>
                <a:cs typeface="Malgun Gothic"/>
                <a:sym typeface="Malgun Gothic"/>
              </a:rPr>
              <a:t>4</a:t>
            </a:r>
            <a:r>
              <a:rPr lang="ko-KR" altLang="en-US" sz="1700" dirty="0">
                <a:solidFill>
                  <a:schemeClr val="dk1"/>
                </a:solidFill>
                <a:latin typeface="Malgun Gothic"/>
                <a:ea typeface="Malgun Gothic"/>
                <a:cs typeface="Malgun Gothic"/>
                <a:sym typeface="Malgun Gothic"/>
              </a:rPr>
              <a:t>로 나눔 </a:t>
            </a:r>
            <a:endParaRPr sz="900" dirty="0"/>
          </a:p>
        </p:txBody>
      </p:sp>
      <p:pic>
        <p:nvPicPr>
          <p:cNvPr id="363" name="Google Shape;363;p14"/>
          <p:cNvPicPr preferRelativeResize="0"/>
          <p:nvPr/>
        </p:nvPicPr>
        <p:blipFill>
          <a:blip r:embed="rId5">
            <a:alphaModFix/>
          </a:blip>
          <a:stretch>
            <a:fillRect/>
          </a:stretch>
        </p:blipFill>
        <p:spPr>
          <a:xfrm>
            <a:off x="4960060" y="1216938"/>
            <a:ext cx="3414713" cy="595313"/>
          </a:xfrm>
          <a:prstGeom prst="rect">
            <a:avLst/>
          </a:prstGeom>
          <a:noFill/>
          <a:ln>
            <a:noFill/>
          </a:ln>
        </p:spPr>
      </p:pic>
    </p:spTree>
    <p:extLst>
      <p:ext uri="{BB962C8B-B14F-4D97-AF65-F5344CB8AC3E}">
        <p14:creationId xmlns:p14="http://schemas.microsoft.com/office/powerpoint/2010/main" val="2079351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3" name="그림 2">
            <a:extLst>
              <a:ext uri="{FF2B5EF4-FFF2-40B4-BE49-F238E27FC236}">
                <a16:creationId xmlns:a16="http://schemas.microsoft.com/office/drawing/2014/main" xmlns="" id="{F8940AEF-9151-40A5-8C2C-E0896240A540}"/>
              </a:ext>
            </a:extLst>
          </p:cNvPr>
          <p:cNvPicPr>
            <a:picLocks noChangeAspect="1"/>
          </p:cNvPicPr>
          <p:nvPr/>
        </p:nvPicPr>
        <p:blipFill rotWithShape="1">
          <a:blip r:embed="rId3"/>
          <a:srcRect t="2674" b="2793"/>
          <a:stretch/>
        </p:blipFill>
        <p:spPr>
          <a:xfrm>
            <a:off x="448184" y="930671"/>
            <a:ext cx="4089308" cy="4770486"/>
          </a:xfrm>
          <a:prstGeom prst="rect">
            <a:avLst/>
          </a:prstGeom>
        </p:spPr>
      </p:pic>
      <p:sp>
        <p:nvSpPr>
          <p:cNvPr id="459" name="Google Shape;459;p20"/>
          <p:cNvSpPr/>
          <p:nvPr/>
        </p:nvSpPr>
        <p:spPr>
          <a:xfrm>
            <a:off x="903932" y="1596348"/>
            <a:ext cx="3536905" cy="292089"/>
          </a:xfrm>
          <a:prstGeom prst="rect">
            <a:avLst/>
          </a:prstGeom>
          <a:noFill/>
          <a:ln w="53975"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460" name="Google Shape;460;p20"/>
          <p:cNvSpPr/>
          <p:nvPr/>
        </p:nvSpPr>
        <p:spPr>
          <a:xfrm>
            <a:off x="903932" y="4320251"/>
            <a:ext cx="3158099" cy="292089"/>
          </a:xfrm>
          <a:prstGeom prst="rect">
            <a:avLst/>
          </a:prstGeom>
          <a:noFill/>
          <a:ln w="53975"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461" name="Google Shape;461;p20"/>
          <p:cNvSpPr/>
          <p:nvPr/>
        </p:nvSpPr>
        <p:spPr>
          <a:xfrm>
            <a:off x="952103" y="5409069"/>
            <a:ext cx="2585874" cy="292088"/>
          </a:xfrm>
          <a:prstGeom prst="rect">
            <a:avLst/>
          </a:prstGeom>
          <a:noFill/>
          <a:ln w="53975"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pic>
        <p:nvPicPr>
          <p:cNvPr id="464" name="Google Shape;464;p20"/>
          <p:cNvPicPr preferRelativeResize="0"/>
          <p:nvPr/>
        </p:nvPicPr>
        <p:blipFill rotWithShape="1">
          <a:blip r:embed="rId4">
            <a:alphaModFix/>
          </a:blip>
          <a:srcRect r="10873"/>
          <a:stretch/>
        </p:blipFill>
        <p:spPr>
          <a:xfrm>
            <a:off x="4988182" y="2401437"/>
            <a:ext cx="2309625" cy="1134042"/>
          </a:xfrm>
          <a:prstGeom prst="rect">
            <a:avLst/>
          </a:prstGeom>
          <a:noFill/>
          <a:ln>
            <a:noFill/>
          </a:ln>
        </p:spPr>
      </p:pic>
      <p:pic>
        <p:nvPicPr>
          <p:cNvPr id="465" name="Google Shape;465;p20"/>
          <p:cNvPicPr preferRelativeResize="0"/>
          <p:nvPr/>
        </p:nvPicPr>
        <p:blipFill rotWithShape="1">
          <a:blip r:embed="rId5">
            <a:alphaModFix/>
          </a:blip>
          <a:srcRect l="4707" b="10120"/>
          <a:stretch/>
        </p:blipFill>
        <p:spPr>
          <a:xfrm>
            <a:off x="7240650" y="2401437"/>
            <a:ext cx="1846201" cy="1134042"/>
          </a:xfrm>
          <a:prstGeom prst="rect">
            <a:avLst/>
          </a:prstGeom>
          <a:noFill/>
          <a:ln>
            <a:noFill/>
          </a:ln>
        </p:spPr>
      </p:pic>
      <p:sp>
        <p:nvSpPr>
          <p:cNvPr id="466" name="Google Shape;466;p20"/>
          <p:cNvSpPr txBox="1"/>
          <p:nvPr/>
        </p:nvSpPr>
        <p:spPr>
          <a:xfrm>
            <a:off x="5957119" y="1888438"/>
            <a:ext cx="3186900" cy="1252012"/>
          </a:xfrm>
          <a:prstGeom prst="rect">
            <a:avLst/>
          </a:prstGeom>
          <a:solidFill>
            <a:schemeClr val="lt1"/>
          </a:solidFill>
          <a:ln>
            <a:noFill/>
          </a:ln>
        </p:spPr>
        <p:txBody>
          <a:bodyPr spcFirstLastPara="1" wrap="square" lIns="71312" tIns="71312" rIns="71312" bIns="71312" anchor="t" anchorCtr="0">
            <a:spAutoFit/>
          </a:bodyPr>
          <a:lstStyle/>
          <a:p>
            <a:pPr marL="356616" indent="-247650">
              <a:buSzPts val="1400"/>
              <a:buFont typeface="Malgun Gothic"/>
              <a:buAutoNum type="arabicPeriod"/>
            </a:pPr>
            <a:r>
              <a:rPr lang="ko-KR">
                <a:latin typeface="Malgun Gothic"/>
                <a:ea typeface="Malgun Gothic"/>
                <a:cs typeface="Malgun Gothic"/>
                <a:sym typeface="Malgun Gothic"/>
              </a:rPr>
              <a:t>Outlier에 덜 민감하면서도</a:t>
            </a:r>
            <a:endParaRPr>
              <a:latin typeface="Malgun Gothic"/>
              <a:ea typeface="Malgun Gothic"/>
              <a:cs typeface="Malgun Gothic"/>
              <a:sym typeface="Malgun Gothic"/>
            </a:endParaRPr>
          </a:p>
          <a:p>
            <a:pPr marL="356616" indent="-247650">
              <a:buSzPts val="1400"/>
              <a:buFont typeface="Malgun Gothic"/>
              <a:buAutoNum type="arabicPeriod"/>
            </a:pPr>
            <a:r>
              <a:rPr lang="ko-KR">
                <a:latin typeface="Malgun Gothic"/>
                <a:ea typeface="Malgun Gothic"/>
                <a:cs typeface="Malgun Gothic"/>
                <a:sym typeface="Malgun Gothic"/>
              </a:rPr>
              <a:t>L1 보다 정답의 범위를 넓이기 위해 (관대)</a:t>
            </a:r>
            <a:endParaRPr>
              <a:latin typeface="Malgun Gothic"/>
              <a:ea typeface="Malgun Gothic"/>
              <a:cs typeface="Malgun Gothic"/>
              <a:sym typeface="Malgun Gothic"/>
            </a:endParaRPr>
          </a:p>
        </p:txBody>
      </p:sp>
      <p:pic>
        <p:nvPicPr>
          <p:cNvPr id="17" name="그림 16">
            <a:extLst>
              <a:ext uri="{FF2B5EF4-FFF2-40B4-BE49-F238E27FC236}">
                <a16:creationId xmlns:a16="http://schemas.microsoft.com/office/drawing/2014/main" xmlns="" id="{4537EE71-33E5-4D10-9275-75D234BDCFC5}"/>
              </a:ext>
            </a:extLst>
          </p:cNvPr>
          <p:cNvPicPr>
            <a:picLocks noChangeAspect="1"/>
          </p:cNvPicPr>
          <p:nvPr/>
        </p:nvPicPr>
        <p:blipFill rotWithShape="1">
          <a:blip r:embed="rId6"/>
          <a:srcRect l="57" t="2683" r="6183" b="71367"/>
          <a:stretch/>
        </p:blipFill>
        <p:spPr>
          <a:xfrm>
            <a:off x="4966575" y="4159146"/>
            <a:ext cx="4120276" cy="1385726"/>
          </a:xfrm>
          <a:prstGeom prst="rect">
            <a:avLst/>
          </a:prstGeom>
        </p:spPr>
      </p:pic>
    </p:spTree>
    <p:extLst>
      <p:ext uri="{BB962C8B-B14F-4D97-AF65-F5344CB8AC3E}">
        <p14:creationId xmlns:p14="http://schemas.microsoft.com/office/powerpoint/2010/main" val="742700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71" name="Google Shape;371;gd99bf5a1cc_0_49"/>
          <p:cNvPicPr preferRelativeResize="0"/>
          <p:nvPr/>
        </p:nvPicPr>
        <p:blipFill>
          <a:blip r:embed="rId3">
            <a:alphaModFix/>
          </a:blip>
          <a:stretch>
            <a:fillRect/>
          </a:stretch>
        </p:blipFill>
        <p:spPr>
          <a:xfrm>
            <a:off x="358894" y="1436688"/>
            <a:ext cx="8384231" cy="3362854"/>
          </a:xfrm>
          <a:prstGeom prst="rect">
            <a:avLst/>
          </a:prstGeom>
          <a:noFill/>
          <a:ln>
            <a:noFill/>
          </a:ln>
        </p:spPr>
      </p:pic>
      <p:sp>
        <p:nvSpPr>
          <p:cNvPr id="372" name="Google Shape;372;gd99bf5a1cc_0_49"/>
          <p:cNvSpPr/>
          <p:nvPr/>
        </p:nvSpPr>
        <p:spPr>
          <a:xfrm>
            <a:off x="1702875" y="2072771"/>
            <a:ext cx="1417275" cy="2298000"/>
          </a:xfrm>
          <a:prstGeom prst="rect">
            <a:avLst/>
          </a:prstGeom>
          <a:noFill/>
          <a:ln w="7620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Tree>
    <p:extLst>
      <p:ext uri="{BB962C8B-B14F-4D97-AF65-F5344CB8AC3E}">
        <p14:creationId xmlns:p14="http://schemas.microsoft.com/office/powerpoint/2010/main" val="4097245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5"/>
          <p:cNvPicPr preferRelativeResize="0"/>
          <p:nvPr/>
        </p:nvPicPr>
        <p:blipFill>
          <a:blip r:embed="rId3">
            <a:alphaModFix/>
          </a:blip>
          <a:stretch>
            <a:fillRect/>
          </a:stretch>
        </p:blipFill>
        <p:spPr>
          <a:xfrm>
            <a:off x="9144000" y="4956164"/>
            <a:ext cx="364332" cy="758838"/>
          </a:xfrm>
          <a:prstGeom prst="rect">
            <a:avLst/>
          </a:prstGeom>
          <a:noFill/>
          <a:ln>
            <a:noFill/>
          </a:ln>
        </p:spPr>
      </p:pic>
      <p:pic>
        <p:nvPicPr>
          <p:cNvPr id="381" name="Google Shape;381;p15"/>
          <p:cNvPicPr preferRelativeResize="0"/>
          <p:nvPr/>
        </p:nvPicPr>
        <p:blipFill rotWithShape="1">
          <a:blip r:embed="rId4">
            <a:alphaModFix/>
          </a:blip>
          <a:srcRect/>
          <a:stretch/>
        </p:blipFill>
        <p:spPr>
          <a:xfrm>
            <a:off x="0" y="1429377"/>
            <a:ext cx="9060393" cy="4024938"/>
          </a:xfrm>
          <a:prstGeom prst="rect">
            <a:avLst/>
          </a:prstGeom>
          <a:noFill/>
          <a:ln>
            <a:noFill/>
          </a:ln>
        </p:spPr>
      </p:pic>
      <p:sp>
        <p:nvSpPr>
          <p:cNvPr id="382" name="Google Shape;382;p15"/>
          <p:cNvSpPr/>
          <p:nvPr/>
        </p:nvSpPr>
        <p:spPr>
          <a:xfrm>
            <a:off x="358894" y="1423729"/>
            <a:ext cx="5018175" cy="3143500"/>
          </a:xfrm>
          <a:prstGeom prst="rect">
            <a:avLst/>
          </a:prstGeom>
          <a:noFill/>
          <a:ln w="6985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383" name="Google Shape;383;p15"/>
          <p:cNvSpPr txBox="1"/>
          <p:nvPr/>
        </p:nvSpPr>
        <p:spPr>
          <a:xfrm>
            <a:off x="4902950" y="3324014"/>
            <a:ext cx="728775" cy="698015"/>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IOU 계산</a:t>
            </a:r>
            <a:endParaRPr>
              <a:latin typeface="Malgun Gothic"/>
              <a:ea typeface="Malgun Gothic"/>
              <a:cs typeface="Malgun Gothic"/>
              <a:sym typeface="Malgun Gothic"/>
            </a:endParaRPr>
          </a:p>
        </p:txBody>
      </p:sp>
      <p:sp>
        <p:nvSpPr>
          <p:cNvPr id="384" name="Google Shape;384;p15"/>
          <p:cNvSpPr txBox="1"/>
          <p:nvPr/>
        </p:nvSpPr>
        <p:spPr>
          <a:xfrm>
            <a:off x="7543013" y="2477479"/>
            <a:ext cx="1116675" cy="975014"/>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NMS</a:t>
            </a:r>
            <a:endParaRPr>
              <a:latin typeface="Malgun Gothic"/>
              <a:ea typeface="Malgun Gothic"/>
              <a:cs typeface="Malgun Gothic"/>
              <a:sym typeface="Malgun Gothic"/>
            </a:endParaRPr>
          </a:p>
          <a:p>
            <a:r>
              <a:rPr lang="ko-KR">
                <a:latin typeface="Malgun Gothic"/>
                <a:ea typeface="Malgun Gothic"/>
                <a:cs typeface="Malgun Gothic"/>
                <a:sym typeface="Malgun Gothic"/>
              </a:rPr>
              <a:t>(2000개로 축소)</a:t>
            </a:r>
            <a:endParaRPr>
              <a:latin typeface="Malgun Gothic"/>
              <a:ea typeface="Malgun Gothic"/>
              <a:cs typeface="Malgun Gothic"/>
              <a:sym typeface="Malgun Gothic"/>
            </a:endParaRPr>
          </a:p>
        </p:txBody>
      </p:sp>
    </p:spTree>
    <p:extLst>
      <p:ext uri="{BB962C8B-B14F-4D97-AF65-F5344CB8AC3E}">
        <p14:creationId xmlns:p14="http://schemas.microsoft.com/office/powerpoint/2010/main" val="72994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5"/>
          <p:cNvPicPr preferRelativeResize="0"/>
          <p:nvPr/>
        </p:nvPicPr>
        <p:blipFill>
          <a:blip r:embed="rId3">
            <a:alphaModFix/>
          </a:blip>
          <a:stretch>
            <a:fillRect/>
          </a:stretch>
        </p:blipFill>
        <p:spPr>
          <a:xfrm>
            <a:off x="9144000" y="4956164"/>
            <a:ext cx="364332" cy="758838"/>
          </a:xfrm>
          <a:prstGeom prst="rect">
            <a:avLst/>
          </a:prstGeom>
          <a:noFill/>
          <a:ln>
            <a:noFill/>
          </a:ln>
        </p:spPr>
      </p:pic>
      <p:pic>
        <p:nvPicPr>
          <p:cNvPr id="381" name="Google Shape;381;p15"/>
          <p:cNvPicPr preferRelativeResize="0"/>
          <p:nvPr/>
        </p:nvPicPr>
        <p:blipFill rotWithShape="1">
          <a:blip r:embed="rId4">
            <a:alphaModFix/>
          </a:blip>
          <a:srcRect/>
          <a:stretch/>
        </p:blipFill>
        <p:spPr>
          <a:xfrm>
            <a:off x="0" y="1429377"/>
            <a:ext cx="9060393" cy="4024938"/>
          </a:xfrm>
          <a:prstGeom prst="rect">
            <a:avLst/>
          </a:prstGeom>
          <a:noFill/>
          <a:ln>
            <a:noFill/>
          </a:ln>
        </p:spPr>
      </p:pic>
      <p:sp>
        <p:nvSpPr>
          <p:cNvPr id="382" name="Google Shape;382;p15"/>
          <p:cNvSpPr/>
          <p:nvPr/>
        </p:nvSpPr>
        <p:spPr>
          <a:xfrm>
            <a:off x="528879" y="1521422"/>
            <a:ext cx="2143983" cy="1109758"/>
          </a:xfrm>
          <a:prstGeom prst="rect">
            <a:avLst/>
          </a:prstGeom>
          <a:noFill/>
          <a:ln w="6985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383" name="Google Shape;383;p15"/>
          <p:cNvSpPr txBox="1"/>
          <p:nvPr/>
        </p:nvSpPr>
        <p:spPr>
          <a:xfrm>
            <a:off x="4902950" y="3324014"/>
            <a:ext cx="728775" cy="698015"/>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IOU 계산</a:t>
            </a:r>
            <a:endParaRPr>
              <a:latin typeface="Malgun Gothic"/>
              <a:ea typeface="Malgun Gothic"/>
              <a:cs typeface="Malgun Gothic"/>
              <a:sym typeface="Malgun Gothic"/>
            </a:endParaRPr>
          </a:p>
        </p:txBody>
      </p:sp>
      <p:sp>
        <p:nvSpPr>
          <p:cNvPr id="384" name="Google Shape;384;p15"/>
          <p:cNvSpPr txBox="1"/>
          <p:nvPr/>
        </p:nvSpPr>
        <p:spPr>
          <a:xfrm>
            <a:off x="7543013" y="2477479"/>
            <a:ext cx="1116675" cy="975014"/>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NMS</a:t>
            </a:r>
            <a:endParaRPr>
              <a:latin typeface="Malgun Gothic"/>
              <a:ea typeface="Malgun Gothic"/>
              <a:cs typeface="Malgun Gothic"/>
              <a:sym typeface="Malgun Gothic"/>
            </a:endParaRPr>
          </a:p>
          <a:p>
            <a:r>
              <a:rPr lang="ko-KR">
                <a:latin typeface="Malgun Gothic"/>
                <a:ea typeface="Malgun Gothic"/>
                <a:cs typeface="Malgun Gothic"/>
                <a:sym typeface="Malgun Gothic"/>
              </a:rPr>
              <a:t>(2000개로 축소)</a:t>
            </a:r>
            <a:endParaRPr>
              <a:latin typeface="Malgun Gothic"/>
              <a:ea typeface="Malgun Gothic"/>
              <a:cs typeface="Malgun Gothic"/>
              <a:sym typeface="Malgun Gothic"/>
            </a:endParaRPr>
          </a:p>
        </p:txBody>
      </p:sp>
    </p:spTree>
    <p:extLst>
      <p:ext uri="{BB962C8B-B14F-4D97-AF65-F5344CB8AC3E}">
        <p14:creationId xmlns:p14="http://schemas.microsoft.com/office/powerpoint/2010/main" val="554123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92" name="Google Shape;392;p17" descr="C:\Users\ajw15\OneDrive\바탕 화면\파이썬\팀 프로젝트\anchor\anchor1.PNG"/>
          <p:cNvPicPr preferRelativeResize="0"/>
          <p:nvPr/>
        </p:nvPicPr>
        <p:blipFill rotWithShape="1">
          <a:blip r:embed="rId3">
            <a:alphaModFix/>
          </a:blip>
          <a:srcRect/>
          <a:stretch/>
        </p:blipFill>
        <p:spPr>
          <a:xfrm>
            <a:off x="1245143" y="1150381"/>
            <a:ext cx="2603604" cy="2818369"/>
          </a:xfrm>
          <a:prstGeom prst="rect">
            <a:avLst/>
          </a:prstGeom>
          <a:noFill/>
          <a:ln>
            <a:noFill/>
          </a:ln>
        </p:spPr>
      </p:pic>
      <p:pic>
        <p:nvPicPr>
          <p:cNvPr id="393" name="Google Shape;393;p17" descr="C:\Users\ajw15\OneDrive\바탕 화면\파이썬\팀 프로젝트\anchor\anchorbox01.PNG"/>
          <p:cNvPicPr preferRelativeResize="0"/>
          <p:nvPr/>
        </p:nvPicPr>
        <p:blipFill rotWithShape="1">
          <a:blip r:embed="rId4">
            <a:alphaModFix/>
          </a:blip>
          <a:srcRect/>
          <a:stretch/>
        </p:blipFill>
        <p:spPr>
          <a:xfrm>
            <a:off x="5362575" y="1003694"/>
            <a:ext cx="3610796" cy="3875223"/>
          </a:xfrm>
          <a:prstGeom prst="rect">
            <a:avLst/>
          </a:prstGeom>
          <a:noFill/>
          <a:ln>
            <a:noFill/>
          </a:ln>
        </p:spPr>
      </p:pic>
      <p:pic>
        <p:nvPicPr>
          <p:cNvPr id="394" name="Google Shape;394;p17"/>
          <p:cNvPicPr preferRelativeResize="0"/>
          <p:nvPr/>
        </p:nvPicPr>
        <p:blipFill rotWithShape="1">
          <a:blip r:embed="rId5">
            <a:alphaModFix/>
          </a:blip>
          <a:srcRect/>
          <a:stretch/>
        </p:blipFill>
        <p:spPr>
          <a:xfrm>
            <a:off x="454819" y="4152636"/>
            <a:ext cx="4957763" cy="1198563"/>
          </a:xfrm>
          <a:prstGeom prst="rect">
            <a:avLst/>
          </a:prstGeom>
          <a:noFill/>
          <a:ln>
            <a:noFill/>
          </a:ln>
        </p:spPr>
      </p:pic>
      <p:sp>
        <p:nvSpPr>
          <p:cNvPr id="395" name="Google Shape;395;p17"/>
          <p:cNvSpPr/>
          <p:nvPr/>
        </p:nvSpPr>
        <p:spPr>
          <a:xfrm>
            <a:off x="4191502" y="2243667"/>
            <a:ext cx="666380" cy="545310"/>
          </a:xfrm>
          <a:prstGeom prst="rightArrow">
            <a:avLst>
              <a:gd name="adj1" fmla="val 50000"/>
              <a:gd name="adj2" fmla="val 50000"/>
            </a:avLst>
          </a:prstGeom>
          <a:gradFill>
            <a:gsLst>
              <a:gs pos="0">
                <a:srgbClr val="0070C0"/>
              </a:gs>
              <a:gs pos="50000">
                <a:srgbClr val="BDCAF0"/>
              </a:gs>
              <a:gs pos="100000">
                <a:srgbClr val="DEE4F7"/>
              </a:gs>
            </a:gsLst>
            <a:lin ang="10800000" scaled="0"/>
          </a:gra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396" name="Google Shape;396;p17"/>
          <p:cNvSpPr txBox="1"/>
          <p:nvPr/>
        </p:nvSpPr>
        <p:spPr>
          <a:xfrm>
            <a:off x="5709488" y="4944625"/>
            <a:ext cx="4075200" cy="421016"/>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Anchor points : 50 * 50 = 2500</a:t>
            </a:r>
            <a:endParaRPr>
              <a:latin typeface="Malgun Gothic"/>
              <a:ea typeface="Malgun Gothic"/>
              <a:cs typeface="Malgun Gothic"/>
              <a:sym typeface="Malgun Gothic"/>
            </a:endParaRPr>
          </a:p>
        </p:txBody>
      </p:sp>
    </p:spTree>
    <p:extLst>
      <p:ext uri="{BB962C8B-B14F-4D97-AF65-F5344CB8AC3E}">
        <p14:creationId xmlns:p14="http://schemas.microsoft.com/office/powerpoint/2010/main" val="798962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5" name="Google Shape;405;p16"/>
          <p:cNvPicPr preferRelativeResize="0"/>
          <p:nvPr/>
        </p:nvPicPr>
        <p:blipFill rotWithShape="1">
          <a:blip r:embed="rId3">
            <a:alphaModFix/>
          </a:blip>
          <a:srcRect/>
          <a:stretch/>
        </p:blipFill>
        <p:spPr>
          <a:xfrm>
            <a:off x="871537" y="1575595"/>
            <a:ext cx="3230815" cy="3567906"/>
          </a:xfrm>
          <a:prstGeom prst="rect">
            <a:avLst/>
          </a:prstGeom>
          <a:noFill/>
          <a:ln>
            <a:noFill/>
          </a:ln>
        </p:spPr>
      </p:pic>
      <p:pic>
        <p:nvPicPr>
          <p:cNvPr id="406" name="Google Shape;406;p16" descr="C:\Users\ajw15\OneDrive\바탕 화면\파이썬\팀 프로젝트\anchor\anchorbox02.PNG"/>
          <p:cNvPicPr preferRelativeResize="0"/>
          <p:nvPr/>
        </p:nvPicPr>
        <p:blipFill rotWithShape="1">
          <a:blip r:embed="rId4">
            <a:alphaModFix/>
          </a:blip>
          <a:srcRect/>
          <a:stretch/>
        </p:blipFill>
        <p:spPr>
          <a:xfrm>
            <a:off x="4764631" y="1467811"/>
            <a:ext cx="3684044" cy="3891919"/>
          </a:xfrm>
          <a:prstGeom prst="rect">
            <a:avLst/>
          </a:prstGeom>
          <a:noFill/>
          <a:ln>
            <a:noFill/>
          </a:ln>
        </p:spPr>
      </p:pic>
      <p:sp>
        <p:nvSpPr>
          <p:cNvPr id="407" name="Google Shape;407;p16"/>
          <p:cNvSpPr txBox="1"/>
          <p:nvPr/>
        </p:nvSpPr>
        <p:spPr>
          <a:xfrm>
            <a:off x="1053619" y="5180458"/>
            <a:ext cx="2617650" cy="698015"/>
          </a:xfrm>
          <a:prstGeom prst="rect">
            <a:avLst/>
          </a:prstGeom>
          <a:noFill/>
          <a:ln>
            <a:noFill/>
          </a:ln>
        </p:spPr>
        <p:txBody>
          <a:bodyPr spcFirstLastPara="1" wrap="square" lIns="71312" tIns="71312" rIns="71312" bIns="71312" anchor="t" anchorCtr="0">
            <a:spAutoFit/>
          </a:bodyPr>
          <a:lstStyle/>
          <a:p>
            <a:pPr algn="ctr"/>
            <a:r>
              <a:rPr lang="ko-KR">
                <a:latin typeface="Malgun Gothic"/>
                <a:ea typeface="Malgun Gothic"/>
                <a:cs typeface="Malgun Gothic"/>
                <a:sym typeface="Malgun Gothic"/>
              </a:rPr>
              <a:t>물체의 형태는 크기와 비율이 다양하다</a:t>
            </a:r>
            <a:endParaRPr>
              <a:latin typeface="Malgun Gothic"/>
              <a:ea typeface="Malgun Gothic"/>
              <a:cs typeface="Malgun Gothic"/>
              <a:sym typeface="Malgun Gothic"/>
            </a:endParaRPr>
          </a:p>
        </p:txBody>
      </p:sp>
    </p:spTree>
    <p:extLst>
      <p:ext uri="{BB962C8B-B14F-4D97-AF65-F5344CB8AC3E}">
        <p14:creationId xmlns:p14="http://schemas.microsoft.com/office/powerpoint/2010/main" val="3439499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18" descr="C:\Users\ajw15\OneDrive\바탕 화면\파이썬\팀 프로젝트\anchor\anchorbox01.PNG"/>
          <p:cNvPicPr preferRelativeResize="0"/>
          <p:nvPr/>
        </p:nvPicPr>
        <p:blipFill rotWithShape="1">
          <a:blip r:embed="rId3">
            <a:alphaModFix/>
          </a:blip>
          <a:srcRect/>
          <a:stretch/>
        </p:blipFill>
        <p:spPr>
          <a:xfrm>
            <a:off x="5095876" y="929612"/>
            <a:ext cx="1441336" cy="1546888"/>
          </a:xfrm>
          <a:prstGeom prst="rect">
            <a:avLst/>
          </a:prstGeom>
          <a:noFill/>
          <a:ln>
            <a:noFill/>
          </a:ln>
        </p:spPr>
      </p:pic>
      <p:pic>
        <p:nvPicPr>
          <p:cNvPr id="416" name="Google Shape;416;p18" descr="C:\Users\ajw15\OneDrive\바탕 화면\파이썬\팀 프로젝트\anchor\anchorbox03.PNG"/>
          <p:cNvPicPr preferRelativeResize="0"/>
          <p:nvPr/>
        </p:nvPicPr>
        <p:blipFill rotWithShape="1">
          <a:blip r:embed="rId4">
            <a:alphaModFix/>
          </a:blip>
          <a:srcRect/>
          <a:stretch/>
        </p:blipFill>
        <p:spPr>
          <a:xfrm>
            <a:off x="6192859" y="2335672"/>
            <a:ext cx="2808266" cy="2977162"/>
          </a:xfrm>
          <a:prstGeom prst="rect">
            <a:avLst/>
          </a:prstGeom>
          <a:noFill/>
          <a:ln>
            <a:noFill/>
          </a:ln>
        </p:spPr>
      </p:pic>
      <p:pic>
        <p:nvPicPr>
          <p:cNvPr id="417" name="Google Shape;417;p18"/>
          <p:cNvPicPr preferRelativeResize="0"/>
          <p:nvPr/>
        </p:nvPicPr>
        <p:blipFill rotWithShape="1">
          <a:blip r:embed="rId5">
            <a:alphaModFix/>
          </a:blip>
          <a:srcRect/>
          <a:stretch/>
        </p:blipFill>
        <p:spPr>
          <a:xfrm>
            <a:off x="95250" y="1129770"/>
            <a:ext cx="4967288" cy="4257147"/>
          </a:xfrm>
          <a:prstGeom prst="rect">
            <a:avLst/>
          </a:prstGeom>
          <a:noFill/>
          <a:ln>
            <a:noFill/>
          </a:ln>
        </p:spPr>
      </p:pic>
      <p:cxnSp>
        <p:nvCxnSpPr>
          <p:cNvPr id="418" name="Google Shape;418;p18"/>
          <p:cNvCxnSpPr/>
          <p:nvPr/>
        </p:nvCxnSpPr>
        <p:spPr>
          <a:xfrm rot="-5400000" flipH="1">
            <a:off x="5168957" y="3157954"/>
            <a:ext cx="1443000" cy="376425"/>
          </a:xfrm>
          <a:prstGeom prst="bentConnector2">
            <a:avLst/>
          </a:prstGeom>
          <a:noFill/>
          <a:ln w="60325" cap="flat" cmpd="sng">
            <a:solidFill>
              <a:schemeClr val="accent1"/>
            </a:solidFill>
            <a:prstDash val="solid"/>
            <a:miter lim="800000"/>
            <a:headEnd type="none" w="sm" len="sm"/>
            <a:tailEnd type="stealth" w="med" len="med"/>
          </a:ln>
        </p:spPr>
      </p:cxnSp>
      <p:sp>
        <p:nvSpPr>
          <p:cNvPr id="419" name="Google Shape;419;p18"/>
          <p:cNvSpPr txBox="1"/>
          <p:nvPr/>
        </p:nvSpPr>
        <p:spPr>
          <a:xfrm>
            <a:off x="7058025" y="5291667"/>
            <a:ext cx="1190625" cy="287432"/>
          </a:xfrm>
          <a:prstGeom prst="rect">
            <a:avLst/>
          </a:prstGeom>
          <a:noFill/>
          <a:ln>
            <a:noFill/>
          </a:ln>
        </p:spPr>
        <p:txBody>
          <a:bodyPr spcFirstLastPara="1" wrap="square" lIns="71312" tIns="35646" rIns="71312" bIns="35646" anchor="t" anchorCtr="0">
            <a:spAutoFit/>
          </a:bodyPr>
          <a:lstStyle/>
          <a:p>
            <a:pPr algn="ctr"/>
            <a:r>
              <a:rPr lang="en-US" altLang="ko-KR" sz="1400">
                <a:solidFill>
                  <a:schemeClr val="dk1"/>
                </a:solidFill>
                <a:latin typeface="Malgun Gothic"/>
                <a:ea typeface="Malgun Gothic"/>
                <a:cs typeface="Malgun Gothic"/>
                <a:sym typeface="Malgun Gothic"/>
              </a:rPr>
              <a:t>13088 ea</a:t>
            </a:r>
            <a:endParaRPr sz="1400">
              <a:solidFill>
                <a:schemeClr val="dk1"/>
              </a:solidFill>
              <a:latin typeface="Malgun Gothic"/>
              <a:ea typeface="Malgun Gothic"/>
              <a:cs typeface="Malgun Gothic"/>
              <a:sym typeface="Malgun Gothic"/>
            </a:endParaRPr>
          </a:p>
        </p:txBody>
      </p:sp>
      <p:sp>
        <p:nvSpPr>
          <p:cNvPr id="420" name="Google Shape;420;p18"/>
          <p:cNvSpPr/>
          <p:nvPr/>
        </p:nvSpPr>
        <p:spPr>
          <a:xfrm>
            <a:off x="561639" y="1129766"/>
            <a:ext cx="1568025" cy="539750"/>
          </a:xfrm>
          <a:prstGeom prst="rect">
            <a:avLst/>
          </a:prstGeom>
          <a:noFill/>
          <a:ln w="6985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Tree>
    <p:extLst>
      <p:ext uri="{BB962C8B-B14F-4D97-AF65-F5344CB8AC3E}">
        <p14:creationId xmlns:p14="http://schemas.microsoft.com/office/powerpoint/2010/main" val="61306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tykim\Desktop\캡쳐\20210414_1811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171619" y="1316009"/>
            <a:ext cx="2302500" cy="3784969"/>
          </a:xfrm>
          <a:prstGeom prst="rect">
            <a:avLst/>
          </a:prstGeom>
          <a:noFill/>
          <a:extLst>
            <a:ext uri="{909E8E84-426E-40DD-AFC4-6F175D3DCCD1}">
              <a14:hiddenFill xmlns:a14="http://schemas.microsoft.com/office/drawing/2010/main">
                <a:solidFill>
                  <a:srgbClr val="FFFFFF"/>
                </a:solidFill>
              </a14:hiddenFill>
            </a:ext>
          </a:extLst>
        </p:spPr>
      </p:pic>
      <p:pic>
        <p:nvPicPr>
          <p:cNvPr id="36" name="그림 35">
            <a:extLst>
              <a:ext uri="{FF2B5EF4-FFF2-40B4-BE49-F238E27FC236}">
                <a16:creationId xmlns="" xmlns:a16="http://schemas.microsoft.com/office/drawing/2014/main" id="{47C16684-4F68-49BD-A560-052BF53AE737}"/>
              </a:ext>
            </a:extLst>
          </p:cNvPr>
          <p:cNvPicPr>
            <a:picLocks noChangeAspect="1"/>
          </p:cNvPicPr>
          <p:nvPr/>
        </p:nvPicPr>
        <p:blipFill rotWithShape="1">
          <a:blip r:embed="rId3"/>
          <a:srcRect t="142" b="29129"/>
          <a:stretch/>
        </p:blipFill>
        <p:spPr>
          <a:xfrm>
            <a:off x="1043394" y="1705372"/>
            <a:ext cx="2020323" cy="3175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직사각형 37">
            <a:extLst>
              <a:ext uri="{FF2B5EF4-FFF2-40B4-BE49-F238E27FC236}">
                <a16:creationId xmlns="" xmlns:a16="http://schemas.microsoft.com/office/drawing/2014/main" id="{2C0FB22A-1DA1-40DB-9C25-9DE0C562F3F0}"/>
              </a:ext>
            </a:extLst>
          </p:cNvPr>
          <p:cNvSpPr/>
          <p:nvPr/>
        </p:nvSpPr>
        <p:spPr>
          <a:xfrm>
            <a:off x="1179637" y="1918138"/>
            <a:ext cx="3888432" cy="16102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나눔고딕" pitchFamily="50" charset="-127"/>
              <a:ea typeface="나눔고딕" pitchFamily="50" charset="-127"/>
            </a:endParaRPr>
          </a:p>
        </p:txBody>
      </p:sp>
      <p:pic>
        <p:nvPicPr>
          <p:cNvPr id="6149" name="Picture 5" descr="C:\Users\tykim\Desktop\캡쳐\20210414_18123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1053" y="2132716"/>
            <a:ext cx="2561388" cy="1563014"/>
          </a:xfrm>
          <a:prstGeom prst="rect">
            <a:avLst/>
          </a:prstGeom>
          <a:noFill/>
          <a:extLst>
            <a:ext uri="{909E8E84-426E-40DD-AFC4-6F175D3DCCD1}">
              <a14:hiddenFill xmlns:a14="http://schemas.microsoft.com/office/drawing/2010/main">
                <a:solidFill>
                  <a:srgbClr val="FFFFFF"/>
                </a:solidFill>
              </a14:hiddenFill>
            </a:ext>
          </a:extLst>
        </p:spPr>
      </p:pic>
      <p:pic>
        <p:nvPicPr>
          <p:cNvPr id="65" name="그림 64">
            <a:extLst>
              <a:ext uri="{FF2B5EF4-FFF2-40B4-BE49-F238E27FC236}">
                <a16:creationId xmlns="" xmlns:a16="http://schemas.microsoft.com/office/drawing/2014/main" id="{47C16684-4F68-49BD-A560-052BF53AE737}"/>
              </a:ext>
            </a:extLst>
          </p:cNvPr>
          <p:cNvPicPr>
            <a:picLocks noChangeAspect="1"/>
          </p:cNvPicPr>
          <p:nvPr/>
        </p:nvPicPr>
        <p:blipFill rotWithShape="1">
          <a:blip r:embed="rId3"/>
          <a:srcRect t="142" b="90324"/>
          <a:stretch/>
        </p:blipFill>
        <p:spPr>
          <a:xfrm>
            <a:off x="6132944" y="1564282"/>
            <a:ext cx="2020323" cy="428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6" name="직사각형 65">
            <a:extLst>
              <a:ext uri="{FF2B5EF4-FFF2-40B4-BE49-F238E27FC236}">
                <a16:creationId xmlns="" xmlns:a16="http://schemas.microsoft.com/office/drawing/2014/main" id="{2C0FB22A-1DA1-40DB-9C25-9DE0C562F3F0}"/>
              </a:ext>
            </a:extLst>
          </p:cNvPr>
          <p:cNvSpPr/>
          <p:nvPr/>
        </p:nvSpPr>
        <p:spPr>
          <a:xfrm rot="5400000">
            <a:off x="5467320" y="2450600"/>
            <a:ext cx="2092936" cy="16102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나눔고딕" pitchFamily="50" charset="-127"/>
              <a:ea typeface="나눔고딕" pitchFamily="50" charset="-127"/>
            </a:endParaRPr>
          </a:p>
        </p:txBody>
      </p:sp>
      <p:pic>
        <p:nvPicPr>
          <p:cNvPr id="6150"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535" b="12214"/>
          <a:stretch/>
        </p:blipFill>
        <p:spPr bwMode="auto">
          <a:xfrm>
            <a:off x="5971052" y="3649588"/>
            <a:ext cx="2561388" cy="1794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직사각형 11"/>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13" name="TextBox 12"/>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14" name="TextBox 13"/>
          <p:cNvSpPr txBox="1"/>
          <p:nvPr/>
        </p:nvSpPr>
        <p:spPr>
          <a:xfrm>
            <a:off x="1115616" y="409228"/>
            <a:ext cx="2260555"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이미지 전처리</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19999460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5"/>
          <p:cNvPicPr preferRelativeResize="0"/>
          <p:nvPr/>
        </p:nvPicPr>
        <p:blipFill>
          <a:blip r:embed="rId3">
            <a:alphaModFix/>
          </a:blip>
          <a:stretch>
            <a:fillRect/>
          </a:stretch>
        </p:blipFill>
        <p:spPr>
          <a:xfrm>
            <a:off x="9144000" y="4956164"/>
            <a:ext cx="364332" cy="758838"/>
          </a:xfrm>
          <a:prstGeom prst="rect">
            <a:avLst/>
          </a:prstGeom>
          <a:noFill/>
          <a:ln>
            <a:noFill/>
          </a:ln>
        </p:spPr>
      </p:pic>
      <p:pic>
        <p:nvPicPr>
          <p:cNvPr id="381" name="Google Shape;381;p15"/>
          <p:cNvPicPr preferRelativeResize="0"/>
          <p:nvPr/>
        </p:nvPicPr>
        <p:blipFill rotWithShape="1">
          <a:blip r:embed="rId4">
            <a:alphaModFix/>
          </a:blip>
          <a:srcRect/>
          <a:stretch/>
        </p:blipFill>
        <p:spPr>
          <a:xfrm>
            <a:off x="0" y="1429377"/>
            <a:ext cx="9060393" cy="4024938"/>
          </a:xfrm>
          <a:prstGeom prst="rect">
            <a:avLst/>
          </a:prstGeom>
          <a:noFill/>
          <a:ln>
            <a:noFill/>
          </a:ln>
        </p:spPr>
      </p:pic>
      <p:sp>
        <p:nvSpPr>
          <p:cNvPr id="382" name="Google Shape;382;p15"/>
          <p:cNvSpPr/>
          <p:nvPr/>
        </p:nvSpPr>
        <p:spPr>
          <a:xfrm>
            <a:off x="2633167" y="2350912"/>
            <a:ext cx="1387844" cy="1003186"/>
          </a:xfrm>
          <a:prstGeom prst="rect">
            <a:avLst/>
          </a:prstGeom>
          <a:noFill/>
          <a:ln w="6985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383" name="Google Shape;383;p15"/>
          <p:cNvSpPr txBox="1"/>
          <p:nvPr/>
        </p:nvSpPr>
        <p:spPr>
          <a:xfrm>
            <a:off x="4902950" y="3324014"/>
            <a:ext cx="728775" cy="698015"/>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IOU 계산</a:t>
            </a:r>
            <a:endParaRPr>
              <a:latin typeface="Malgun Gothic"/>
              <a:ea typeface="Malgun Gothic"/>
              <a:cs typeface="Malgun Gothic"/>
              <a:sym typeface="Malgun Gothic"/>
            </a:endParaRPr>
          </a:p>
        </p:txBody>
      </p:sp>
      <p:sp>
        <p:nvSpPr>
          <p:cNvPr id="384" name="Google Shape;384;p15"/>
          <p:cNvSpPr txBox="1"/>
          <p:nvPr/>
        </p:nvSpPr>
        <p:spPr>
          <a:xfrm>
            <a:off x="7543013" y="2477479"/>
            <a:ext cx="1116675" cy="975014"/>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NMS</a:t>
            </a:r>
            <a:endParaRPr>
              <a:latin typeface="Malgun Gothic"/>
              <a:ea typeface="Malgun Gothic"/>
              <a:cs typeface="Malgun Gothic"/>
              <a:sym typeface="Malgun Gothic"/>
            </a:endParaRPr>
          </a:p>
          <a:p>
            <a:r>
              <a:rPr lang="ko-KR">
                <a:latin typeface="Malgun Gothic"/>
                <a:ea typeface="Malgun Gothic"/>
                <a:cs typeface="Malgun Gothic"/>
                <a:sym typeface="Malgun Gothic"/>
              </a:rPr>
              <a:t>(2000개로 축소)</a:t>
            </a:r>
            <a:endParaRPr>
              <a:latin typeface="Malgun Gothic"/>
              <a:ea typeface="Malgun Gothic"/>
              <a:cs typeface="Malgun Gothic"/>
              <a:sym typeface="Malgun Gothic"/>
            </a:endParaRPr>
          </a:p>
        </p:txBody>
      </p:sp>
    </p:spTree>
    <p:extLst>
      <p:ext uri="{BB962C8B-B14F-4D97-AF65-F5344CB8AC3E}">
        <p14:creationId xmlns:p14="http://schemas.microsoft.com/office/powerpoint/2010/main" val="2615791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5"/>
          <p:cNvPicPr preferRelativeResize="0"/>
          <p:nvPr/>
        </p:nvPicPr>
        <p:blipFill>
          <a:blip r:embed="rId3">
            <a:alphaModFix/>
          </a:blip>
          <a:stretch>
            <a:fillRect/>
          </a:stretch>
        </p:blipFill>
        <p:spPr>
          <a:xfrm>
            <a:off x="9144000" y="4956164"/>
            <a:ext cx="364332" cy="758838"/>
          </a:xfrm>
          <a:prstGeom prst="rect">
            <a:avLst/>
          </a:prstGeom>
          <a:noFill/>
          <a:ln>
            <a:noFill/>
          </a:ln>
        </p:spPr>
      </p:pic>
      <p:pic>
        <p:nvPicPr>
          <p:cNvPr id="381" name="Google Shape;381;p15"/>
          <p:cNvPicPr preferRelativeResize="0"/>
          <p:nvPr/>
        </p:nvPicPr>
        <p:blipFill rotWithShape="1">
          <a:blip r:embed="rId4">
            <a:alphaModFix/>
          </a:blip>
          <a:srcRect/>
          <a:stretch/>
        </p:blipFill>
        <p:spPr>
          <a:xfrm>
            <a:off x="0" y="1429377"/>
            <a:ext cx="9060393" cy="4024938"/>
          </a:xfrm>
          <a:prstGeom prst="rect">
            <a:avLst/>
          </a:prstGeom>
          <a:noFill/>
          <a:ln>
            <a:noFill/>
          </a:ln>
        </p:spPr>
      </p:pic>
      <p:sp>
        <p:nvSpPr>
          <p:cNvPr id="382" name="Google Shape;382;p15"/>
          <p:cNvSpPr/>
          <p:nvPr/>
        </p:nvSpPr>
        <p:spPr>
          <a:xfrm>
            <a:off x="4116136" y="3770707"/>
            <a:ext cx="1387844" cy="1003186"/>
          </a:xfrm>
          <a:prstGeom prst="rect">
            <a:avLst/>
          </a:prstGeom>
          <a:noFill/>
          <a:ln w="6985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383" name="Google Shape;383;p15"/>
          <p:cNvSpPr txBox="1"/>
          <p:nvPr/>
        </p:nvSpPr>
        <p:spPr>
          <a:xfrm>
            <a:off x="4902950" y="3324014"/>
            <a:ext cx="728775" cy="698015"/>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IOU 계산</a:t>
            </a:r>
            <a:endParaRPr>
              <a:latin typeface="Malgun Gothic"/>
              <a:ea typeface="Malgun Gothic"/>
              <a:cs typeface="Malgun Gothic"/>
              <a:sym typeface="Malgun Gothic"/>
            </a:endParaRPr>
          </a:p>
        </p:txBody>
      </p:sp>
      <p:sp>
        <p:nvSpPr>
          <p:cNvPr id="384" name="Google Shape;384;p15"/>
          <p:cNvSpPr txBox="1"/>
          <p:nvPr/>
        </p:nvSpPr>
        <p:spPr>
          <a:xfrm>
            <a:off x="7543013" y="2477479"/>
            <a:ext cx="1116675" cy="975014"/>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NMS</a:t>
            </a:r>
            <a:endParaRPr>
              <a:latin typeface="Malgun Gothic"/>
              <a:ea typeface="Malgun Gothic"/>
              <a:cs typeface="Malgun Gothic"/>
              <a:sym typeface="Malgun Gothic"/>
            </a:endParaRPr>
          </a:p>
          <a:p>
            <a:r>
              <a:rPr lang="ko-KR">
                <a:latin typeface="Malgun Gothic"/>
                <a:ea typeface="Malgun Gothic"/>
                <a:cs typeface="Malgun Gothic"/>
                <a:sym typeface="Malgun Gothic"/>
              </a:rPr>
              <a:t>(2000개로 축소)</a:t>
            </a:r>
            <a:endParaRPr>
              <a:latin typeface="Malgun Gothic"/>
              <a:ea typeface="Malgun Gothic"/>
              <a:cs typeface="Malgun Gothic"/>
              <a:sym typeface="Malgun Gothic"/>
            </a:endParaRPr>
          </a:p>
        </p:txBody>
      </p:sp>
    </p:spTree>
    <p:extLst>
      <p:ext uri="{BB962C8B-B14F-4D97-AF65-F5344CB8AC3E}">
        <p14:creationId xmlns:p14="http://schemas.microsoft.com/office/powerpoint/2010/main" val="23952854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9" name="Google Shape;429;p19"/>
          <p:cNvPicPr preferRelativeResize="0"/>
          <p:nvPr/>
        </p:nvPicPr>
        <p:blipFill rotWithShape="1">
          <a:blip r:embed="rId3">
            <a:alphaModFix/>
          </a:blip>
          <a:srcRect/>
          <a:stretch/>
        </p:blipFill>
        <p:spPr>
          <a:xfrm>
            <a:off x="4972050" y="2602336"/>
            <a:ext cx="4105276" cy="2173539"/>
          </a:xfrm>
          <a:prstGeom prst="rect">
            <a:avLst/>
          </a:prstGeom>
          <a:noFill/>
          <a:ln>
            <a:noFill/>
          </a:ln>
        </p:spPr>
      </p:pic>
      <p:pic>
        <p:nvPicPr>
          <p:cNvPr id="430" name="Google Shape;430;p19"/>
          <p:cNvPicPr preferRelativeResize="0"/>
          <p:nvPr/>
        </p:nvPicPr>
        <p:blipFill rotWithShape="1">
          <a:blip r:embed="rId4">
            <a:alphaModFix/>
          </a:blip>
          <a:srcRect t="21441" b="56213"/>
          <a:stretch/>
        </p:blipFill>
        <p:spPr>
          <a:xfrm>
            <a:off x="189587" y="2448651"/>
            <a:ext cx="4829910" cy="743573"/>
          </a:xfrm>
          <a:prstGeom prst="rect">
            <a:avLst/>
          </a:prstGeom>
          <a:noFill/>
          <a:ln>
            <a:noFill/>
          </a:ln>
        </p:spPr>
      </p:pic>
      <p:pic>
        <p:nvPicPr>
          <p:cNvPr id="433" name="Google Shape;433;p19"/>
          <p:cNvPicPr preferRelativeResize="0"/>
          <p:nvPr/>
        </p:nvPicPr>
        <p:blipFill>
          <a:blip r:embed="rId5">
            <a:alphaModFix/>
          </a:blip>
          <a:stretch>
            <a:fillRect/>
          </a:stretch>
        </p:blipFill>
        <p:spPr>
          <a:xfrm>
            <a:off x="96798" y="1471074"/>
            <a:ext cx="4864894" cy="547688"/>
          </a:xfrm>
          <a:prstGeom prst="rect">
            <a:avLst/>
          </a:prstGeom>
          <a:noFill/>
          <a:ln>
            <a:noFill/>
          </a:ln>
        </p:spPr>
      </p:pic>
      <p:sp>
        <p:nvSpPr>
          <p:cNvPr id="443" name="Google Shape;443;p19"/>
          <p:cNvSpPr txBox="1"/>
          <p:nvPr/>
        </p:nvSpPr>
        <p:spPr>
          <a:xfrm>
            <a:off x="97950" y="1202125"/>
            <a:ext cx="4075200" cy="421016"/>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파이토치 문법</a:t>
            </a:r>
            <a:endParaRPr>
              <a:latin typeface="Malgun Gothic"/>
              <a:ea typeface="Malgun Gothic"/>
              <a:cs typeface="Malgun Gothic"/>
              <a:sym typeface="Malgun Gothic"/>
            </a:endParaRPr>
          </a:p>
        </p:txBody>
      </p:sp>
      <p:sp>
        <p:nvSpPr>
          <p:cNvPr id="25" name="Google Shape;441;p19"/>
          <p:cNvSpPr/>
          <p:nvPr/>
        </p:nvSpPr>
        <p:spPr>
          <a:xfrm>
            <a:off x="7771732" y="4531240"/>
            <a:ext cx="1372268" cy="33383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71312" tIns="71312" rIns="71312" bIns="71312" anchor="ctr" anchorCtr="0">
            <a:noAutofit/>
          </a:bodyPr>
          <a:lstStyle/>
          <a:p>
            <a:endParaRPr/>
          </a:p>
        </p:txBody>
      </p:sp>
      <p:sp>
        <p:nvSpPr>
          <p:cNvPr id="26" name="Google Shape;441;p19"/>
          <p:cNvSpPr/>
          <p:nvPr/>
        </p:nvSpPr>
        <p:spPr>
          <a:xfrm>
            <a:off x="7771732" y="2486601"/>
            <a:ext cx="1372268" cy="33383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71312" tIns="71312" rIns="71312" bIns="71312" anchor="ctr" anchorCtr="0">
            <a:noAutofit/>
          </a:bodyPr>
          <a:lstStyle/>
          <a:p>
            <a:endParaRPr/>
          </a:p>
        </p:txBody>
      </p:sp>
      <p:pic>
        <p:nvPicPr>
          <p:cNvPr id="27" name="Google Shape;430;p19"/>
          <p:cNvPicPr preferRelativeResize="0"/>
          <p:nvPr/>
        </p:nvPicPr>
        <p:blipFill rotWithShape="1">
          <a:blip r:embed="rId4">
            <a:alphaModFix/>
          </a:blip>
          <a:srcRect t="46510" b="28948"/>
          <a:stretch/>
        </p:blipFill>
        <p:spPr>
          <a:xfrm>
            <a:off x="189587" y="4235883"/>
            <a:ext cx="4829910" cy="816636"/>
          </a:xfrm>
          <a:prstGeom prst="rect">
            <a:avLst/>
          </a:prstGeom>
          <a:noFill/>
          <a:ln>
            <a:noFill/>
          </a:ln>
        </p:spPr>
      </p:pic>
      <p:pic>
        <p:nvPicPr>
          <p:cNvPr id="28" name="Google Shape;430;p19"/>
          <p:cNvPicPr preferRelativeResize="0"/>
          <p:nvPr/>
        </p:nvPicPr>
        <p:blipFill rotWithShape="1">
          <a:blip r:embed="rId4">
            <a:alphaModFix/>
          </a:blip>
          <a:srcRect t="73255"/>
          <a:stretch/>
        </p:blipFill>
        <p:spPr>
          <a:xfrm>
            <a:off x="189587" y="3244134"/>
            <a:ext cx="4829910" cy="889943"/>
          </a:xfrm>
          <a:prstGeom prst="rect">
            <a:avLst/>
          </a:prstGeom>
          <a:noFill/>
          <a:ln>
            <a:noFill/>
          </a:ln>
        </p:spPr>
      </p:pic>
      <p:sp>
        <p:nvSpPr>
          <p:cNvPr id="29" name="Google Shape;444;p19"/>
          <p:cNvSpPr/>
          <p:nvPr/>
        </p:nvSpPr>
        <p:spPr>
          <a:xfrm>
            <a:off x="2604542" y="4411365"/>
            <a:ext cx="920700" cy="23975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71312" tIns="71312" rIns="71312" bIns="71312" anchor="ctr" anchorCtr="0">
            <a:noAutofit/>
          </a:bodyPr>
          <a:lstStyle/>
          <a:p>
            <a:endParaRPr/>
          </a:p>
        </p:txBody>
      </p:sp>
      <p:sp>
        <p:nvSpPr>
          <p:cNvPr id="30" name="Google Shape;444;p19"/>
          <p:cNvSpPr/>
          <p:nvPr/>
        </p:nvSpPr>
        <p:spPr>
          <a:xfrm>
            <a:off x="2604542" y="3506083"/>
            <a:ext cx="920700" cy="23975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71312" tIns="71312" rIns="71312" bIns="71312" anchor="ctr" anchorCtr="0">
            <a:noAutofit/>
          </a:bodyPr>
          <a:lstStyle/>
          <a:p>
            <a:endParaRPr/>
          </a:p>
        </p:txBody>
      </p:sp>
    </p:spTree>
    <p:extLst>
      <p:ext uri="{BB962C8B-B14F-4D97-AF65-F5344CB8AC3E}">
        <p14:creationId xmlns:p14="http://schemas.microsoft.com/office/powerpoint/2010/main" val="2230574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5"/>
          <p:cNvPicPr preferRelativeResize="0"/>
          <p:nvPr/>
        </p:nvPicPr>
        <p:blipFill>
          <a:blip r:embed="rId3">
            <a:alphaModFix/>
          </a:blip>
          <a:stretch>
            <a:fillRect/>
          </a:stretch>
        </p:blipFill>
        <p:spPr>
          <a:xfrm>
            <a:off x="9144000" y="4956164"/>
            <a:ext cx="364332" cy="758838"/>
          </a:xfrm>
          <a:prstGeom prst="rect">
            <a:avLst/>
          </a:prstGeom>
          <a:noFill/>
          <a:ln>
            <a:noFill/>
          </a:ln>
        </p:spPr>
      </p:pic>
      <p:pic>
        <p:nvPicPr>
          <p:cNvPr id="381" name="Google Shape;381;p15"/>
          <p:cNvPicPr preferRelativeResize="0"/>
          <p:nvPr/>
        </p:nvPicPr>
        <p:blipFill rotWithShape="1">
          <a:blip r:embed="rId4">
            <a:alphaModFix/>
          </a:blip>
          <a:srcRect/>
          <a:stretch/>
        </p:blipFill>
        <p:spPr>
          <a:xfrm>
            <a:off x="0" y="1429377"/>
            <a:ext cx="9060393" cy="4024938"/>
          </a:xfrm>
          <a:prstGeom prst="rect">
            <a:avLst/>
          </a:prstGeom>
          <a:noFill/>
          <a:ln>
            <a:noFill/>
          </a:ln>
        </p:spPr>
      </p:pic>
      <p:sp>
        <p:nvSpPr>
          <p:cNvPr id="382" name="Google Shape;382;p15"/>
          <p:cNvSpPr/>
          <p:nvPr/>
        </p:nvSpPr>
        <p:spPr>
          <a:xfrm>
            <a:off x="4209028" y="2320829"/>
            <a:ext cx="1387844" cy="1003186"/>
          </a:xfrm>
          <a:prstGeom prst="rect">
            <a:avLst/>
          </a:prstGeom>
          <a:noFill/>
          <a:ln w="6985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383" name="Google Shape;383;p15"/>
          <p:cNvSpPr txBox="1"/>
          <p:nvPr/>
        </p:nvSpPr>
        <p:spPr>
          <a:xfrm>
            <a:off x="4902950" y="3324014"/>
            <a:ext cx="728775" cy="698015"/>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IOU 계산</a:t>
            </a:r>
            <a:endParaRPr>
              <a:latin typeface="Malgun Gothic"/>
              <a:ea typeface="Malgun Gothic"/>
              <a:cs typeface="Malgun Gothic"/>
              <a:sym typeface="Malgun Gothic"/>
            </a:endParaRPr>
          </a:p>
        </p:txBody>
      </p:sp>
      <p:sp>
        <p:nvSpPr>
          <p:cNvPr id="384" name="Google Shape;384;p15"/>
          <p:cNvSpPr txBox="1"/>
          <p:nvPr/>
        </p:nvSpPr>
        <p:spPr>
          <a:xfrm>
            <a:off x="7543013" y="2477479"/>
            <a:ext cx="1116675" cy="975014"/>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NMS</a:t>
            </a:r>
            <a:endParaRPr>
              <a:latin typeface="Malgun Gothic"/>
              <a:ea typeface="Malgun Gothic"/>
              <a:cs typeface="Malgun Gothic"/>
              <a:sym typeface="Malgun Gothic"/>
            </a:endParaRPr>
          </a:p>
          <a:p>
            <a:r>
              <a:rPr lang="ko-KR">
                <a:latin typeface="Malgun Gothic"/>
                <a:ea typeface="Malgun Gothic"/>
                <a:cs typeface="Malgun Gothic"/>
                <a:sym typeface="Malgun Gothic"/>
              </a:rPr>
              <a:t>(2000개로 축소)</a:t>
            </a:r>
            <a:endParaRPr>
              <a:latin typeface="Malgun Gothic"/>
              <a:ea typeface="Malgun Gothic"/>
              <a:cs typeface="Malgun Gothic"/>
              <a:sym typeface="Malgun Gothic"/>
            </a:endParaRPr>
          </a:p>
        </p:txBody>
      </p:sp>
    </p:spTree>
    <p:extLst>
      <p:ext uri="{BB962C8B-B14F-4D97-AF65-F5344CB8AC3E}">
        <p14:creationId xmlns:p14="http://schemas.microsoft.com/office/powerpoint/2010/main" val="23892822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7" name="Google Shape;457;p20"/>
          <p:cNvPicPr preferRelativeResize="0"/>
          <p:nvPr/>
        </p:nvPicPr>
        <p:blipFill rotWithShape="1">
          <a:blip r:embed="rId3">
            <a:alphaModFix/>
          </a:blip>
          <a:srcRect/>
          <a:stretch/>
        </p:blipFill>
        <p:spPr>
          <a:xfrm>
            <a:off x="723900" y="984251"/>
            <a:ext cx="7304390" cy="4730749"/>
          </a:xfrm>
          <a:prstGeom prst="rect">
            <a:avLst/>
          </a:prstGeom>
          <a:noFill/>
          <a:ln>
            <a:noFill/>
          </a:ln>
        </p:spPr>
      </p:pic>
      <p:sp>
        <p:nvSpPr>
          <p:cNvPr id="460" name="Google Shape;460;p20"/>
          <p:cNvSpPr/>
          <p:nvPr/>
        </p:nvSpPr>
        <p:spPr>
          <a:xfrm>
            <a:off x="704850" y="3655396"/>
            <a:ext cx="6356025" cy="503750"/>
          </a:xfrm>
          <a:prstGeom prst="rect">
            <a:avLst/>
          </a:prstGeom>
          <a:noFill/>
          <a:ln w="53975"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461" name="Google Shape;461;p20"/>
          <p:cNvSpPr/>
          <p:nvPr/>
        </p:nvSpPr>
        <p:spPr>
          <a:xfrm>
            <a:off x="704850" y="5200833"/>
            <a:ext cx="4261725" cy="264500"/>
          </a:xfrm>
          <a:prstGeom prst="rect">
            <a:avLst/>
          </a:prstGeom>
          <a:noFill/>
          <a:ln w="53975"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cxnSp>
        <p:nvCxnSpPr>
          <p:cNvPr id="462" name="Google Shape;462;p20"/>
          <p:cNvCxnSpPr/>
          <p:nvPr/>
        </p:nvCxnSpPr>
        <p:spPr>
          <a:xfrm>
            <a:off x="2787350" y="1209688"/>
            <a:ext cx="481275" cy="229000"/>
          </a:xfrm>
          <a:prstGeom prst="bentConnector3">
            <a:avLst>
              <a:gd name="adj1" fmla="val 40"/>
            </a:avLst>
          </a:prstGeom>
          <a:noFill/>
          <a:ln w="60325" cap="flat" cmpd="sng">
            <a:solidFill>
              <a:schemeClr val="accent1"/>
            </a:solidFill>
            <a:prstDash val="solid"/>
            <a:miter lim="800000"/>
            <a:headEnd type="none" w="sm" len="sm"/>
            <a:tailEnd type="stealth" w="med" len="med"/>
          </a:ln>
        </p:spPr>
      </p:cxnSp>
      <p:sp>
        <p:nvSpPr>
          <p:cNvPr id="463" name="Google Shape;463;p20"/>
          <p:cNvSpPr/>
          <p:nvPr/>
        </p:nvSpPr>
        <p:spPr>
          <a:xfrm>
            <a:off x="3318150" y="1336375"/>
            <a:ext cx="1202850" cy="33025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71312" tIns="71312" rIns="71312" bIns="71312" anchor="ctr" anchorCtr="0">
            <a:noAutofit/>
          </a:bodyPr>
          <a:lstStyle/>
          <a:p>
            <a:pPr algn="ctr"/>
            <a:r>
              <a:rPr lang="ko-KR" dirty="0"/>
              <a:t>0 ~ 1 사이</a:t>
            </a:r>
            <a:endParaRPr dirty="0"/>
          </a:p>
        </p:txBody>
      </p:sp>
      <p:pic>
        <p:nvPicPr>
          <p:cNvPr id="464" name="Google Shape;464;p20"/>
          <p:cNvPicPr preferRelativeResize="0"/>
          <p:nvPr/>
        </p:nvPicPr>
        <p:blipFill rotWithShape="1">
          <a:blip r:embed="rId4">
            <a:alphaModFix/>
          </a:blip>
          <a:srcRect r="10873"/>
          <a:stretch/>
        </p:blipFill>
        <p:spPr>
          <a:xfrm>
            <a:off x="4988182" y="2401437"/>
            <a:ext cx="2309625" cy="1134042"/>
          </a:xfrm>
          <a:prstGeom prst="rect">
            <a:avLst/>
          </a:prstGeom>
          <a:noFill/>
          <a:ln>
            <a:noFill/>
          </a:ln>
        </p:spPr>
      </p:pic>
      <p:pic>
        <p:nvPicPr>
          <p:cNvPr id="465" name="Google Shape;465;p20"/>
          <p:cNvPicPr preferRelativeResize="0"/>
          <p:nvPr/>
        </p:nvPicPr>
        <p:blipFill rotWithShape="1">
          <a:blip r:embed="rId5">
            <a:alphaModFix/>
          </a:blip>
          <a:srcRect l="4707" b="10120"/>
          <a:stretch/>
        </p:blipFill>
        <p:spPr>
          <a:xfrm>
            <a:off x="7240650" y="2401437"/>
            <a:ext cx="1846201" cy="1134042"/>
          </a:xfrm>
          <a:prstGeom prst="rect">
            <a:avLst/>
          </a:prstGeom>
          <a:noFill/>
          <a:ln>
            <a:noFill/>
          </a:ln>
        </p:spPr>
      </p:pic>
      <p:sp>
        <p:nvSpPr>
          <p:cNvPr id="466" name="Google Shape;466;p20"/>
          <p:cNvSpPr txBox="1"/>
          <p:nvPr/>
        </p:nvSpPr>
        <p:spPr>
          <a:xfrm>
            <a:off x="5957119" y="1888438"/>
            <a:ext cx="3186900" cy="1252012"/>
          </a:xfrm>
          <a:prstGeom prst="rect">
            <a:avLst/>
          </a:prstGeom>
          <a:solidFill>
            <a:schemeClr val="lt1"/>
          </a:solidFill>
          <a:ln>
            <a:noFill/>
          </a:ln>
        </p:spPr>
        <p:txBody>
          <a:bodyPr spcFirstLastPara="1" wrap="square" lIns="71312" tIns="71312" rIns="71312" bIns="71312" anchor="t" anchorCtr="0">
            <a:spAutoFit/>
          </a:bodyPr>
          <a:lstStyle/>
          <a:p>
            <a:pPr marL="356616" indent="-247650">
              <a:buSzPts val="1400"/>
              <a:buFont typeface="Malgun Gothic"/>
              <a:buAutoNum type="arabicPeriod"/>
            </a:pPr>
            <a:r>
              <a:rPr lang="ko-KR">
                <a:latin typeface="Malgun Gothic"/>
                <a:ea typeface="Malgun Gothic"/>
                <a:cs typeface="Malgun Gothic"/>
                <a:sym typeface="Malgun Gothic"/>
              </a:rPr>
              <a:t>Outlier에 덜 민감하면서도</a:t>
            </a:r>
            <a:endParaRPr>
              <a:latin typeface="Malgun Gothic"/>
              <a:ea typeface="Malgun Gothic"/>
              <a:cs typeface="Malgun Gothic"/>
              <a:sym typeface="Malgun Gothic"/>
            </a:endParaRPr>
          </a:p>
          <a:p>
            <a:pPr marL="356616" indent="-247650">
              <a:buSzPts val="1400"/>
              <a:buFont typeface="Malgun Gothic"/>
              <a:buAutoNum type="arabicPeriod"/>
            </a:pPr>
            <a:r>
              <a:rPr lang="ko-KR">
                <a:latin typeface="Malgun Gothic"/>
                <a:ea typeface="Malgun Gothic"/>
                <a:cs typeface="Malgun Gothic"/>
                <a:sym typeface="Malgun Gothic"/>
              </a:rPr>
              <a:t>L1 보다 정답의 범위를 넓이기 위해 (관대)</a:t>
            </a:r>
            <a:endParaRPr>
              <a:latin typeface="Malgun Gothic"/>
              <a:ea typeface="Malgun Gothic"/>
              <a:cs typeface="Malgun Gothic"/>
              <a:sym typeface="Malgun Gothic"/>
            </a:endParaRPr>
          </a:p>
        </p:txBody>
      </p:sp>
      <p:pic>
        <p:nvPicPr>
          <p:cNvPr id="3" name="그림 2">
            <a:extLst>
              <a:ext uri="{FF2B5EF4-FFF2-40B4-BE49-F238E27FC236}">
                <a16:creationId xmlns:a16="http://schemas.microsoft.com/office/drawing/2014/main" xmlns="" id="{3FFD0A27-11CD-47DA-BDFB-408F572B01BD}"/>
              </a:ext>
            </a:extLst>
          </p:cNvPr>
          <p:cNvPicPr>
            <a:picLocks noChangeAspect="1"/>
          </p:cNvPicPr>
          <p:nvPr/>
        </p:nvPicPr>
        <p:blipFill rotWithShape="1">
          <a:blip r:embed="rId6"/>
          <a:srcRect l="57" t="2683" r="6183" b="71367"/>
          <a:stretch/>
        </p:blipFill>
        <p:spPr>
          <a:xfrm>
            <a:off x="4966575" y="4159146"/>
            <a:ext cx="4120276" cy="1385726"/>
          </a:xfrm>
          <a:prstGeom prst="rect">
            <a:avLst/>
          </a:prstGeom>
        </p:spPr>
      </p:pic>
    </p:spTree>
    <p:extLst>
      <p:ext uri="{BB962C8B-B14F-4D97-AF65-F5344CB8AC3E}">
        <p14:creationId xmlns:p14="http://schemas.microsoft.com/office/powerpoint/2010/main" val="3909903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5"/>
          <p:cNvPicPr preferRelativeResize="0"/>
          <p:nvPr/>
        </p:nvPicPr>
        <p:blipFill>
          <a:blip r:embed="rId3">
            <a:alphaModFix/>
          </a:blip>
          <a:stretch>
            <a:fillRect/>
          </a:stretch>
        </p:blipFill>
        <p:spPr>
          <a:xfrm>
            <a:off x="9144000" y="4956164"/>
            <a:ext cx="364332" cy="758838"/>
          </a:xfrm>
          <a:prstGeom prst="rect">
            <a:avLst/>
          </a:prstGeom>
          <a:noFill/>
          <a:ln>
            <a:noFill/>
          </a:ln>
        </p:spPr>
      </p:pic>
      <p:pic>
        <p:nvPicPr>
          <p:cNvPr id="381" name="Google Shape;381;p15"/>
          <p:cNvPicPr preferRelativeResize="0"/>
          <p:nvPr/>
        </p:nvPicPr>
        <p:blipFill rotWithShape="1">
          <a:blip r:embed="rId4">
            <a:alphaModFix/>
          </a:blip>
          <a:srcRect/>
          <a:stretch/>
        </p:blipFill>
        <p:spPr>
          <a:xfrm>
            <a:off x="-35031" y="1429377"/>
            <a:ext cx="9060393" cy="4024938"/>
          </a:xfrm>
          <a:prstGeom prst="rect">
            <a:avLst/>
          </a:prstGeom>
          <a:noFill/>
          <a:ln>
            <a:noFill/>
          </a:ln>
        </p:spPr>
      </p:pic>
      <p:sp>
        <p:nvSpPr>
          <p:cNvPr id="382" name="Google Shape;382;p15"/>
          <p:cNvSpPr/>
          <p:nvPr/>
        </p:nvSpPr>
        <p:spPr>
          <a:xfrm>
            <a:off x="6301597" y="2320829"/>
            <a:ext cx="2537603" cy="1003186"/>
          </a:xfrm>
          <a:prstGeom prst="rect">
            <a:avLst/>
          </a:prstGeom>
          <a:noFill/>
          <a:ln w="6985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383" name="Google Shape;383;p15"/>
          <p:cNvSpPr txBox="1"/>
          <p:nvPr/>
        </p:nvSpPr>
        <p:spPr>
          <a:xfrm>
            <a:off x="4902950" y="3324014"/>
            <a:ext cx="728775" cy="698015"/>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IOU 계산</a:t>
            </a:r>
            <a:endParaRPr>
              <a:latin typeface="Malgun Gothic"/>
              <a:ea typeface="Malgun Gothic"/>
              <a:cs typeface="Malgun Gothic"/>
              <a:sym typeface="Malgun Gothic"/>
            </a:endParaRPr>
          </a:p>
        </p:txBody>
      </p:sp>
      <p:sp>
        <p:nvSpPr>
          <p:cNvPr id="384" name="Google Shape;384;p15"/>
          <p:cNvSpPr txBox="1"/>
          <p:nvPr/>
        </p:nvSpPr>
        <p:spPr>
          <a:xfrm>
            <a:off x="7543013" y="2477479"/>
            <a:ext cx="1116675" cy="975014"/>
          </a:xfrm>
          <a:prstGeom prst="rect">
            <a:avLst/>
          </a:prstGeom>
          <a:noFill/>
          <a:ln>
            <a:noFill/>
          </a:ln>
        </p:spPr>
        <p:txBody>
          <a:bodyPr spcFirstLastPara="1" wrap="square" lIns="71312" tIns="71312" rIns="71312" bIns="71312" anchor="t" anchorCtr="0">
            <a:spAutoFit/>
          </a:bodyPr>
          <a:lstStyle/>
          <a:p>
            <a:r>
              <a:rPr lang="ko-KR" dirty="0">
                <a:latin typeface="Malgun Gothic"/>
                <a:ea typeface="Malgun Gothic"/>
                <a:cs typeface="Malgun Gothic"/>
                <a:sym typeface="Malgun Gothic"/>
              </a:rPr>
              <a:t>NMS</a:t>
            </a:r>
            <a:endParaRPr dirty="0">
              <a:latin typeface="Malgun Gothic"/>
              <a:ea typeface="Malgun Gothic"/>
              <a:cs typeface="Malgun Gothic"/>
              <a:sym typeface="Malgun Gothic"/>
            </a:endParaRPr>
          </a:p>
          <a:p>
            <a:r>
              <a:rPr lang="ko-KR" dirty="0">
                <a:latin typeface="Malgun Gothic"/>
                <a:ea typeface="Malgun Gothic"/>
                <a:cs typeface="Malgun Gothic"/>
                <a:sym typeface="Malgun Gothic"/>
              </a:rPr>
              <a:t>(2000개로 축소)</a:t>
            </a:r>
            <a:endParaRPr dirty="0">
              <a:latin typeface="Malgun Gothic"/>
              <a:ea typeface="Malgun Gothic"/>
              <a:cs typeface="Malgun Gothic"/>
              <a:sym typeface="Malgun Gothic"/>
            </a:endParaRPr>
          </a:p>
        </p:txBody>
      </p:sp>
    </p:spTree>
    <p:extLst>
      <p:ext uri="{BB962C8B-B14F-4D97-AF65-F5344CB8AC3E}">
        <p14:creationId xmlns:p14="http://schemas.microsoft.com/office/powerpoint/2010/main" val="3408844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13" name="그림 12">
            <a:extLst>
              <a:ext uri="{FF2B5EF4-FFF2-40B4-BE49-F238E27FC236}">
                <a16:creationId xmlns:a16="http://schemas.microsoft.com/office/drawing/2014/main" xmlns="" id="{4A42CC23-291A-4816-ABC3-984A5C8975E7}"/>
              </a:ext>
            </a:extLst>
          </p:cNvPr>
          <p:cNvPicPr>
            <a:picLocks noChangeAspect="1"/>
          </p:cNvPicPr>
          <p:nvPr/>
        </p:nvPicPr>
        <p:blipFill>
          <a:blip r:embed="rId3"/>
          <a:stretch>
            <a:fillRect/>
          </a:stretch>
        </p:blipFill>
        <p:spPr>
          <a:xfrm>
            <a:off x="5488457" y="954214"/>
            <a:ext cx="2616453" cy="4642685"/>
          </a:xfrm>
          <a:prstGeom prst="rect">
            <a:avLst/>
          </a:prstGeom>
        </p:spPr>
      </p:pic>
      <p:pic>
        <p:nvPicPr>
          <p:cNvPr id="14" name="Picture 10" descr="Deeplearning] YOLO9000: Better, Faster, Stronger">
            <a:extLst>
              <a:ext uri="{FF2B5EF4-FFF2-40B4-BE49-F238E27FC236}">
                <a16:creationId xmlns:a16="http://schemas.microsoft.com/office/drawing/2014/main" xmlns="" id="{E6FF37AF-D5D4-4E13-B2BA-2913ACDF7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41" y="1078552"/>
            <a:ext cx="2588159" cy="2819346"/>
          </a:xfrm>
          <a:prstGeom prst="rect">
            <a:avLst/>
          </a:prstGeom>
          <a:noFill/>
          <a:extLst>
            <a:ext uri="{909E8E84-426E-40DD-AFC4-6F175D3DCCD1}">
              <a14:hiddenFill xmlns:a14="http://schemas.microsoft.com/office/drawing/2010/main">
                <a:solidFill>
                  <a:srgbClr val="FFFFFF"/>
                </a:solidFill>
              </a14:hiddenFill>
            </a:ext>
          </a:extLst>
        </p:spPr>
      </p:pic>
      <p:sp>
        <p:nvSpPr>
          <p:cNvPr id="15" name="타원 14">
            <a:extLst>
              <a:ext uri="{FF2B5EF4-FFF2-40B4-BE49-F238E27FC236}">
                <a16:creationId xmlns:a16="http://schemas.microsoft.com/office/drawing/2014/main" xmlns="" id="{92CE2B5B-077F-4B73-A034-D7A6D181FD16}"/>
              </a:ext>
            </a:extLst>
          </p:cNvPr>
          <p:cNvSpPr/>
          <p:nvPr/>
        </p:nvSpPr>
        <p:spPr>
          <a:xfrm>
            <a:off x="812833" y="1620101"/>
            <a:ext cx="153485" cy="17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6" name="타원 15">
            <a:extLst>
              <a:ext uri="{FF2B5EF4-FFF2-40B4-BE49-F238E27FC236}">
                <a16:creationId xmlns:a16="http://schemas.microsoft.com/office/drawing/2014/main" xmlns="" id="{9FCDDB05-592F-47B7-AFB3-037E95694443}"/>
              </a:ext>
            </a:extLst>
          </p:cNvPr>
          <p:cNvSpPr/>
          <p:nvPr/>
        </p:nvSpPr>
        <p:spPr>
          <a:xfrm>
            <a:off x="1716508" y="2913404"/>
            <a:ext cx="153485" cy="17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4" name="직사각형 3">
            <a:extLst>
              <a:ext uri="{FF2B5EF4-FFF2-40B4-BE49-F238E27FC236}">
                <a16:creationId xmlns:a16="http://schemas.microsoft.com/office/drawing/2014/main" xmlns="" id="{C9F442F1-3350-4791-B3EA-DADF15CE8291}"/>
              </a:ext>
            </a:extLst>
          </p:cNvPr>
          <p:cNvSpPr/>
          <p:nvPr/>
        </p:nvSpPr>
        <p:spPr>
          <a:xfrm>
            <a:off x="5583382" y="1743861"/>
            <a:ext cx="748145" cy="657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20" name="Google Shape;485;p22">
            <a:extLst>
              <a:ext uri="{FF2B5EF4-FFF2-40B4-BE49-F238E27FC236}">
                <a16:creationId xmlns:a16="http://schemas.microsoft.com/office/drawing/2014/main" xmlns="" id="{5A25B1FE-8174-4C74-9322-31EF0E350748}"/>
              </a:ext>
            </a:extLst>
          </p:cNvPr>
          <p:cNvPicPr preferRelativeResize="0"/>
          <p:nvPr/>
        </p:nvPicPr>
        <p:blipFill rotWithShape="1">
          <a:blip r:embed="rId5">
            <a:alphaModFix/>
          </a:blip>
          <a:srcRect r="50450"/>
          <a:stretch/>
        </p:blipFill>
        <p:spPr>
          <a:xfrm>
            <a:off x="2236438" y="2738572"/>
            <a:ext cx="3144593" cy="2858327"/>
          </a:xfrm>
          <a:prstGeom prst="rect">
            <a:avLst/>
          </a:prstGeom>
          <a:noFill/>
          <a:ln>
            <a:noFill/>
          </a:ln>
        </p:spPr>
      </p:pic>
      <p:sp>
        <p:nvSpPr>
          <p:cNvPr id="21" name="타원 20">
            <a:extLst>
              <a:ext uri="{FF2B5EF4-FFF2-40B4-BE49-F238E27FC236}">
                <a16:creationId xmlns:a16="http://schemas.microsoft.com/office/drawing/2014/main" xmlns="" id="{11AA82A9-9ECF-4C15-AF3C-2A2419187AE8}"/>
              </a:ext>
            </a:extLst>
          </p:cNvPr>
          <p:cNvSpPr/>
          <p:nvPr/>
        </p:nvSpPr>
        <p:spPr>
          <a:xfrm>
            <a:off x="2236437" y="2913404"/>
            <a:ext cx="153485" cy="17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2" name="타원 21">
            <a:extLst>
              <a:ext uri="{FF2B5EF4-FFF2-40B4-BE49-F238E27FC236}">
                <a16:creationId xmlns:a16="http://schemas.microsoft.com/office/drawing/2014/main" xmlns="" id="{FB061974-562D-4FBE-B5EE-24C345C881AA}"/>
              </a:ext>
            </a:extLst>
          </p:cNvPr>
          <p:cNvSpPr/>
          <p:nvPr/>
        </p:nvSpPr>
        <p:spPr>
          <a:xfrm>
            <a:off x="3762982" y="5127139"/>
            <a:ext cx="153485" cy="17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3" name="타원 22">
            <a:extLst>
              <a:ext uri="{FF2B5EF4-FFF2-40B4-BE49-F238E27FC236}">
                <a16:creationId xmlns:a16="http://schemas.microsoft.com/office/drawing/2014/main" xmlns="" id="{8866AC99-9BF6-4992-8761-0B2DA1A0023D}"/>
              </a:ext>
            </a:extLst>
          </p:cNvPr>
          <p:cNvSpPr/>
          <p:nvPr/>
        </p:nvSpPr>
        <p:spPr>
          <a:xfrm>
            <a:off x="2737097" y="3464718"/>
            <a:ext cx="153485" cy="17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4" name="타원 23">
            <a:extLst>
              <a:ext uri="{FF2B5EF4-FFF2-40B4-BE49-F238E27FC236}">
                <a16:creationId xmlns:a16="http://schemas.microsoft.com/office/drawing/2014/main" xmlns="" id="{CF4170C8-D6B5-419F-A822-9D611CC53656}"/>
              </a:ext>
            </a:extLst>
          </p:cNvPr>
          <p:cNvSpPr/>
          <p:nvPr/>
        </p:nvSpPr>
        <p:spPr>
          <a:xfrm>
            <a:off x="4572000" y="5127139"/>
            <a:ext cx="153485" cy="17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3981258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13" name="그림 12">
            <a:extLst>
              <a:ext uri="{FF2B5EF4-FFF2-40B4-BE49-F238E27FC236}">
                <a16:creationId xmlns:a16="http://schemas.microsoft.com/office/drawing/2014/main" xmlns="" id="{4A42CC23-291A-4816-ABC3-984A5C8975E7}"/>
              </a:ext>
            </a:extLst>
          </p:cNvPr>
          <p:cNvPicPr>
            <a:picLocks noChangeAspect="1"/>
          </p:cNvPicPr>
          <p:nvPr/>
        </p:nvPicPr>
        <p:blipFill>
          <a:blip r:embed="rId3"/>
          <a:stretch>
            <a:fillRect/>
          </a:stretch>
        </p:blipFill>
        <p:spPr>
          <a:xfrm>
            <a:off x="5488457" y="954214"/>
            <a:ext cx="2616453" cy="4642685"/>
          </a:xfrm>
          <a:prstGeom prst="rect">
            <a:avLst/>
          </a:prstGeom>
        </p:spPr>
      </p:pic>
      <p:pic>
        <p:nvPicPr>
          <p:cNvPr id="14" name="Picture 10" descr="Deeplearning] YOLO9000: Better, Faster, Stronger">
            <a:extLst>
              <a:ext uri="{FF2B5EF4-FFF2-40B4-BE49-F238E27FC236}">
                <a16:creationId xmlns:a16="http://schemas.microsoft.com/office/drawing/2014/main" xmlns="" id="{E6FF37AF-D5D4-4E13-B2BA-2913ACDF7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85" y="930671"/>
            <a:ext cx="2588159" cy="281934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직선 화살표 연결선 16">
            <a:extLst>
              <a:ext uri="{FF2B5EF4-FFF2-40B4-BE49-F238E27FC236}">
                <a16:creationId xmlns:a16="http://schemas.microsoft.com/office/drawing/2014/main" xmlns="" id="{8E47ADF0-4C70-4516-A1A4-5A36333D681E}"/>
              </a:ext>
            </a:extLst>
          </p:cNvPr>
          <p:cNvCxnSpPr>
            <a:cxnSpLocks/>
          </p:cNvCxnSpPr>
          <p:nvPr/>
        </p:nvCxnSpPr>
        <p:spPr>
          <a:xfrm>
            <a:off x="904691" y="1313518"/>
            <a:ext cx="946869"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xmlns="" id="{14986ED4-AB93-41C6-8030-BFA4243E03E7}"/>
              </a:ext>
            </a:extLst>
          </p:cNvPr>
          <p:cNvCxnSpPr>
            <a:cxnSpLocks/>
          </p:cNvCxnSpPr>
          <p:nvPr/>
        </p:nvCxnSpPr>
        <p:spPr>
          <a:xfrm flipV="1">
            <a:off x="674360" y="1638720"/>
            <a:ext cx="0" cy="1252681"/>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xmlns="" id="{C9F442F1-3350-4791-B3EA-DADF15CE8291}"/>
              </a:ext>
            </a:extLst>
          </p:cNvPr>
          <p:cNvSpPr/>
          <p:nvPr/>
        </p:nvSpPr>
        <p:spPr>
          <a:xfrm>
            <a:off x="5583383" y="2486120"/>
            <a:ext cx="1766454" cy="1770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2" name="직사각형 11">
            <a:extLst>
              <a:ext uri="{FF2B5EF4-FFF2-40B4-BE49-F238E27FC236}">
                <a16:creationId xmlns:a16="http://schemas.microsoft.com/office/drawing/2014/main" xmlns="" id="{134E8995-5922-4642-BD28-0BBD785A59B9}"/>
              </a:ext>
            </a:extLst>
          </p:cNvPr>
          <p:cNvSpPr/>
          <p:nvPr/>
        </p:nvSpPr>
        <p:spPr>
          <a:xfrm>
            <a:off x="899848" y="1551433"/>
            <a:ext cx="946868" cy="1339967"/>
          </a:xfrm>
          <a:prstGeom prst="rect">
            <a:avLst/>
          </a:prstGeom>
          <a:solidFill>
            <a:srgbClr val="FF0000">
              <a:alpha val="4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19" name="Google Shape;485;p22">
            <a:extLst>
              <a:ext uri="{FF2B5EF4-FFF2-40B4-BE49-F238E27FC236}">
                <a16:creationId xmlns:a16="http://schemas.microsoft.com/office/drawing/2014/main" xmlns="" id="{B40928F3-FCCA-460E-9C3F-0CDE18CC25E9}"/>
              </a:ext>
            </a:extLst>
          </p:cNvPr>
          <p:cNvPicPr preferRelativeResize="0"/>
          <p:nvPr/>
        </p:nvPicPr>
        <p:blipFill rotWithShape="1">
          <a:blip r:embed="rId5">
            <a:alphaModFix/>
          </a:blip>
          <a:srcRect r="50450"/>
          <a:stretch/>
        </p:blipFill>
        <p:spPr>
          <a:xfrm>
            <a:off x="2236438" y="2738572"/>
            <a:ext cx="3144593" cy="2858327"/>
          </a:xfrm>
          <a:prstGeom prst="rect">
            <a:avLst/>
          </a:prstGeom>
          <a:noFill/>
          <a:ln>
            <a:noFill/>
          </a:ln>
        </p:spPr>
      </p:pic>
      <p:sp>
        <p:nvSpPr>
          <p:cNvPr id="24" name="직사각형 23">
            <a:extLst>
              <a:ext uri="{FF2B5EF4-FFF2-40B4-BE49-F238E27FC236}">
                <a16:creationId xmlns:a16="http://schemas.microsoft.com/office/drawing/2014/main" xmlns="" id="{95073A0A-66D1-45E6-A988-A9DBAA65A187}"/>
              </a:ext>
            </a:extLst>
          </p:cNvPr>
          <p:cNvSpPr/>
          <p:nvPr/>
        </p:nvSpPr>
        <p:spPr>
          <a:xfrm>
            <a:off x="2236437" y="2966359"/>
            <a:ext cx="2404836" cy="2236793"/>
          </a:xfrm>
          <a:prstGeom prst="rect">
            <a:avLst/>
          </a:prstGeom>
          <a:solidFill>
            <a:srgbClr val="FF0000">
              <a:alpha val="4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5" name="직사각형 24">
            <a:extLst>
              <a:ext uri="{FF2B5EF4-FFF2-40B4-BE49-F238E27FC236}">
                <a16:creationId xmlns:a16="http://schemas.microsoft.com/office/drawing/2014/main" xmlns="" id="{67F351D7-F8C9-476E-96A3-407E4BCAD127}"/>
              </a:ext>
            </a:extLst>
          </p:cNvPr>
          <p:cNvSpPr/>
          <p:nvPr/>
        </p:nvSpPr>
        <p:spPr>
          <a:xfrm>
            <a:off x="2810080" y="3508995"/>
            <a:ext cx="1041484" cy="1694157"/>
          </a:xfrm>
          <a:prstGeom prst="rect">
            <a:avLst/>
          </a:prstGeom>
          <a:solidFill>
            <a:srgbClr val="FF0000">
              <a:alpha val="4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34793926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13" name="그림 12">
            <a:extLst>
              <a:ext uri="{FF2B5EF4-FFF2-40B4-BE49-F238E27FC236}">
                <a16:creationId xmlns:a16="http://schemas.microsoft.com/office/drawing/2014/main" xmlns="" id="{4A42CC23-291A-4816-ABC3-984A5C8975E7}"/>
              </a:ext>
            </a:extLst>
          </p:cNvPr>
          <p:cNvPicPr>
            <a:picLocks noChangeAspect="1"/>
          </p:cNvPicPr>
          <p:nvPr/>
        </p:nvPicPr>
        <p:blipFill>
          <a:blip r:embed="rId3"/>
          <a:stretch>
            <a:fillRect/>
          </a:stretch>
        </p:blipFill>
        <p:spPr>
          <a:xfrm>
            <a:off x="5488457" y="954214"/>
            <a:ext cx="2616453" cy="4642685"/>
          </a:xfrm>
          <a:prstGeom prst="rect">
            <a:avLst/>
          </a:prstGeom>
        </p:spPr>
      </p:pic>
      <p:sp>
        <p:nvSpPr>
          <p:cNvPr id="4" name="직사각형 3">
            <a:extLst>
              <a:ext uri="{FF2B5EF4-FFF2-40B4-BE49-F238E27FC236}">
                <a16:creationId xmlns:a16="http://schemas.microsoft.com/office/drawing/2014/main" xmlns="" id="{C9F442F1-3350-4791-B3EA-DADF15CE8291}"/>
              </a:ext>
            </a:extLst>
          </p:cNvPr>
          <p:cNvSpPr/>
          <p:nvPr/>
        </p:nvSpPr>
        <p:spPr>
          <a:xfrm>
            <a:off x="5583382" y="2650057"/>
            <a:ext cx="1039091" cy="143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19" name="Google Shape;485;p22">
            <a:extLst>
              <a:ext uri="{FF2B5EF4-FFF2-40B4-BE49-F238E27FC236}">
                <a16:creationId xmlns:a16="http://schemas.microsoft.com/office/drawing/2014/main" xmlns="" id="{B40928F3-FCCA-460E-9C3F-0CDE18CC25E9}"/>
              </a:ext>
            </a:extLst>
          </p:cNvPr>
          <p:cNvPicPr preferRelativeResize="0"/>
          <p:nvPr/>
        </p:nvPicPr>
        <p:blipFill rotWithShape="1">
          <a:blip r:embed="rId4">
            <a:alphaModFix/>
          </a:blip>
          <a:srcRect r="50450"/>
          <a:stretch/>
        </p:blipFill>
        <p:spPr>
          <a:xfrm>
            <a:off x="1155784" y="1691785"/>
            <a:ext cx="3144593" cy="2858327"/>
          </a:xfrm>
          <a:prstGeom prst="rect">
            <a:avLst/>
          </a:prstGeom>
          <a:noFill/>
          <a:ln>
            <a:noFill/>
          </a:ln>
        </p:spPr>
      </p:pic>
      <p:sp>
        <p:nvSpPr>
          <p:cNvPr id="15" name="타원 14">
            <a:extLst>
              <a:ext uri="{FF2B5EF4-FFF2-40B4-BE49-F238E27FC236}">
                <a16:creationId xmlns:a16="http://schemas.microsoft.com/office/drawing/2014/main" xmlns="" id="{A0814E45-CFD9-4446-A9D8-7AEC5CA72CF5}"/>
              </a:ext>
            </a:extLst>
          </p:cNvPr>
          <p:cNvSpPr/>
          <p:nvPr/>
        </p:nvSpPr>
        <p:spPr>
          <a:xfrm>
            <a:off x="4166025" y="4330357"/>
            <a:ext cx="212012" cy="2197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2486322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13" name="그림 12">
            <a:extLst>
              <a:ext uri="{FF2B5EF4-FFF2-40B4-BE49-F238E27FC236}">
                <a16:creationId xmlns:a16="http://schemas.microsoft.com/office/drawing/2014/main" xmlns="" id="{4A42CC23-291A-4816-ABC3-984A5C8975E7}"/>
              </a:ext>
            </a:extLst>
          </p:cNvPr>
          <p:cNvPicPr>
            <a:picLocks noChangeAspect="1"/>
          </p:cNvPicPr>
          <p:nvPr/>
        </p:nvPicPr>
        <p:blipFill>
          <a:blip r:embed="rId3"/>
          <a:stretch>
            <a:fillRect/>
          </a:stretch>
        </p:blipFill>
        <p:spPr>
          <a:xfrm>
            <a:off x="5488457" y="954214"/>
            <a:ext cx="2616453" cy="4642685"/>
          </a:xfrm>
          <a:prstGeom prst="rect">
            <a:avLst/>
          </a:prstGeom>
        </p:spPr>
      </p:pic>
      <p:sp>
        <p:nvSpPr>
          <p:cNvPr id="4" name="직사각형 3">
            <a:extLst>
              <a:ext uri="{FF2B5EF4-FFF2-40B4-BE49-F238E27FC236}">
                <a16:creationId xmlns:a16="http://schemas.microsoft.com/office/drawing/2014/main" xmlns="" id="{C9F442F1-3350-4791-B3EA-DADF15CE8291}"/>
              </a:ext>
            </a:extLst>
          </p:cNvPr>
          <p:cNvSpPr/>
          <p:nvPr/>
        </p:nvSpPr>
        <p:spPr>
          <a:xfrm>
            <a:off x="5680365" y="3040129"/>
            <a:ext cx="1018308" cy="4465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11" name="Google Shape;485;p22">
            <a:extLst>
              <a:ext uri="{FF2B5EF4-FFF2-40B4-BE49-F238E27FC236}">
                <a16:creationId xmlns:a16="http://schemas.microsoft.com/office/drawing/2014/main" xmlns="" id="{2208A63B-162B-41EC-A89E-D246142AA8C7}"/>
              </a:ext>
            </a:extLst>
          </p:cNvPr>
          <p:cNvPicPr preferRelativeResize="0"/>
          <p:nvPr/>
        </p:nvPicPr>
        <p:blipFill rotWithShape="1">
          <a:blip r:embed="rId4">
            <a:alphaModFix/>
          </a:blip>
          <a:srcRect r="50450"/>
          <a:stretch/>
        </p:blipFill>
        <p:spPr>
          <a:xfrm>
            <a:off x="1155784" y="1691785"/>
            <a:ext cx="3144593" cy="2858327"/>
          </a:xfrm>
          <a:prstGeom prst="rect">
            <a:avLst/>
          </a:prstGeom>
          <a:noFill/>
          <a:ln>
            <a:noFill/>
          </a:ln>
        </p:spPr>
      </p:pic>
      <p:sp>
        <p:nvSpPr>
          <p:cNvPr id="15" name="직사각형 14">
            <a:extLst>
              <a:ext uri="{FF2B5EF4-FFF2-40B4-BE49-F238E27FC236}">
                <a16:creationId xmlns:a16="http://schemas.microsoft.com/office/drawing/2014/main" xmlns="" id="{C42AE648-D772-4369-B931-309801395191}"/>
              </a:ext>
            </a:extLst>
          </p:cNvPr>
          <p:cNvSpPr/>
          <p:nvPr/>
        </p:nvSpPr>
        <p:spPr>
          <a:xfrm>
            <a:off x="2528411" y="3211961"/>
            <a:ext cx="1771966" cy="1259979"/>
          </a:xfrm>
          <a:prstGeom prst="rect">
            <a:avLst/>
          </a:prstGeom>
          <a:solidFill>
            <a:srgbClr val="FF0000">
              <a:alpha val="4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9" name="타원 18">
            <a:extLst>
              <a:ext uri="{FF2B5EF4-FFF2-40B4-BE49-F238E27FC236}">
                <a16:creationId xmlns:a16="http://schemas.microsoft.com/office/drawing/2014/main" xmlns="" id="{849CAC64-21A6-41F8-B802-0C9371FF1880}"/>
              </a:ext>
            </a:extLst>
          </p:cNvPr>
          <p:cNvSpPr/>
          <p:nvPr/>
        </p:nvSpPr>
        <p:spPr>
          <a:xfrm>
            <a:off x="4166025" y="4330357"/>
            <a:ext cx="212012" cy="2197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127162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 descr="C:\Users\tykim\Desktop\캡쳐\20210414_1858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01" y="1129308"/>
            <a:ext cx="3972613" cy="3972613"/>
          </a:xfrm>
          <a:prstGeom prst="rect">
            <a:avLst/>
          </a:prstGeom>
          <a:noFill/>
          <a:extLst>
            <a:ext uri="{909E8E84-426E-40DD-AFC4-6F175D3DCCD1}">
              <a14:hiddenFill xmlns:a14="http://schemas.microsoft.com/office/drawing/2010/main">
                <a:solidFill>
                  <a:srgbClr val="FFFFFF"/>
                </a:solidFill>
              </a14:hiddenFill>
            </a:ext>
          </a:extLst>
        </p:spPr>
      </p:pic>
      <p:pic>
        <p:nvPicPr>
          <p:cNvPr id="20" name="그림 19">
            <a:extLst>
              <a:ext uri="{FF2B5EF4-FFF2-40B4-BE49-F238E27FC236}">
                <a16:creationId xmlns="" xmlns:a16="http://schemas.microsoft.com/office/drawing/2014/main" id="{DAF675F1-8E4B-4CB3-8DBD-784D72D9B7A9}"/>
              </a:ext>
            </a:extLst>
          </p:cNvPr>
          <p:cNvPicPr>
            <a:picLocks noChangeAspect="1"/>
          </p:cNvPicPr>
          <p:nvPr/>
        </p:nvPicPr>
        <p:blipFill rotWithShape="1">
          <a:blip r:embed="rId4"/>
          <a:srcRect t="3943" b="91467"/>
          <a:stretch/>
        </p:blipFill>
        <p:spPr>
          <a:xfrm>
            <a:off x="4868825" y="1977611"/>
            <a:ext cx="3257530" cy="3322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그림 23">
            <a:extLst>
              <a:ext uri="{FF2B5EF4-FFF2-40B4-BE49-F238E27FC236}">
                <a16:creationId xmlns="" xmlns:a16="http://schemas.microsoft.com/office/drawing/2014/main" id="{3F59751C-0147-41F5-A231-CEC67E2FC12F}"/>
              </a:ext>
            </a:extLst>
          </p:cNvPr>
          <p:cNvPicPr>
            <a:picLocks noChangeAspect="1"/>
          </p:cNvPicPr>
          <p:nvPr/>
        </p:nvPicPr>
        <p:blipFill rotWithShape="1">
          <a:blip r:embed="rId4"/>
          <a:srcRect t="14454" b="80956"/>
          <a:stretch/>
        </p:blipFill>
        <p:spPr>
          <a:xfrm>
            <a:off x="4860032" y="2481010"/>
            <a:ext cx="3257530" cy="3322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그림 24">
            <a:extLst>
              <a:ext uri="{FF2B5EF4-FFF2-40B4-BE49-F238E27FC236}">
                <a16:creationId xmlns="" xmlns:a16="http://schemas.microsoft.com/office/drawing/2014/main" id="{DDC77E7A-7B73-4526-A68F-E75F0C0C6498}"/>
              </a:ext>
            </a:extLst>
          </p:cNvPr>
          <p:cNvPicPr>
            <a:picLocks noChangeAspect="1"/>
          </p:cNvPicPr>
          <p:nvPr/>
        </p:nvPicPr>
        <p:blipFill rotWithShape="1">
          <a:blip r:embed="rId4"/>
          <a:srcRect t="24377" b="71033"/>
          <a:stretch/>
        </p:blipFill>
        <p:spPr>
          <a:xfrm>
            <a:off x="4860032" y="2957287"/>
            <a:ext cx="3257530" cy="3322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직사각형 10"/>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12" name="TextBox 11"/>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13" name="TextBox 12"/>
          <p:cNvSpPr txBox="1"/>
          <p:nvPr/>
        </p:nvSpPr>
        <p:spPr>
          <a:xfrm>
            <a:off x="1115616" y="409228"/>
            <a:ext cx="2260555"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이미지 전처리</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30363421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13" name="그림 12">
            <a:extLst>
              <a:ext uri="{FF2B5EF4-FFF2-40B4-BE49-F238E27FC236}">
                <a16:creationId xmlns:a16="http://schemas.microsoft.com/office/drawing/2014/main" xmlns="" id="{4A42CC23-291A-4816-ABC3-984A5C8975E7}"/>
              </a:ext>
            </a:extLst>
          </p:cNvPr>
          <p:cNvPicPr>
            <a:picLocks noChangeAspect="1"/>
          </p:cNvPicPr>
          <p:nvPr/>
        </p:nvPicPr>
        <p:blipFill>
          <a:blip r:embed="rId3"/>
          <a:stretch>
            <a:fillRect/>
          </a:stretch>
        </p:blipFill>
        <p:spPr>
          <a:xfrm>
            <a:off x="5488457" y="954214"/>
            <a:ext cx="2616453" cy="4642685"/>
          </a:xfrm>
          <a:prstGeom prst="rect">
            <a:avLst/>
          </a:prstGeom>
        </p:spPr>
      </p:pic>
      <p:sp>
        <p:nvSpPr>
          <p:cNvPr id="4" name="직사각형 3">
            <a:extLst>
              <a:ext uri="{FF2B5EF4-FFF2-40B4-BE49-F238E27FC236}">
                <a16:creationId xmlns:a16="http://schemas.microsoft.com/office/drawing/2014/main" xmlns="" id="{C9F442F1-3350-4791-B3EA-DADF15CE8291}"/>
              </a:ext>
            </a:extLst>
          </p:cNvPr>
          <p:cNvSpPr/>
          <p:nvPr/>
        </p:nvSpPr>
        <p:spPr>
          <a:xfrm>
            <a:off x="5645729" y="3548129"/>
            <a:ext cx="1981198" cy="1062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11" name="Google Shape;485;p22">
            <a:extLst>
              <a:ext uri="{FF2B5EF4-FFF2-40B4-BE49-F238E27FC236}">
                <a16:creationId xmlns:a16="http://schemas.microsoft.com/office/drawing/2014/main" xmlns="" id="{2208A63B-162B-41EC-A89E-D246142AA8C7}"/>
              </a:ext>
            </a:extLst>
          </p:cNvPr>
          <p:cNvPicPr preferRelativeResize="0"/>
          <p:nvPr/>
        </p:nvPicPr>
        <p:blipFill rotWithShape="1">
          <a:blip r:embed="rId4">
            <a:alphaModFix/>
          </a:blip>
          <a:srcRect r="50450"/>
          <a:stretch/>
        </p:blipFill>
        <p:spPr>
          <a:xfrm>
            <a:off x="1155784" y="1691785"/>
            <a:ext cx="3144593" cy="2858327"/>
          </a:xfrm>
          <a:prstGeom prst="rect">
            <a:avLst/>
          </a:prstGeom>
          <a:noFill/>
          <a:ln>
            <a:noFill/>
          </a:ln>
        </p:spPr>
      </p:pic>
      <p:sp>
        <p:nvSpPr>
          <p:cNvPr id="15" name="직사각형 14">
            <a:extLst>
              <a:ext uri="{FF2B5EF4-FFF2-40B4-BE49-F238E27FC236}">
                <a16:creationId xmlns:a16="http://schemas.microsoft.com/office/drawing/2014/main" xmlns="" id="{C42AE648-D772-4369-B931-309801395191}"/>
              </a:ext>
            </a:extLst>
          </p:cNvPr>
          <p:cNvSpPr/>
          <p:nvPr/>
        </p:nvSpPr>
        <p:spPr>
          <a:xfrm>
            <a:off x="2528411" y="3211961"/>
            <a:ext cx="1771966" cy="1259979"/>
          </a:xfrm>
          <a:prstGeom prst="rect">
            <a:avLst/>
          </a:prstGeom>
          <a:solidFill>
            <a:srgbClr val="FF0000">
              <a:alpha val="4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0" name="직사각형 9">
            <a:extLst>
              <a:ext uri="{FF2B5EF4-FFF2-40B4-BE49-F238E27FC236}">
                <a16:creationId xmlns:a16="http://schemas.microsoft.com/office/drawing/2014/main" xmlns="" id="{6018CE7F-9240-4E8B-80AA-50C95E83162C}"/>
              </a:ext>
            </a:extLst>
          </p:cNvPr>
          <p:cNvSpPr/>
          <p:nvPr/>
        </p:nvSpPr>
        <p:spPr>
          <a:xfrm>
            <a:off x="2528411" y="1893454"/>
            <a:ext cx="1771966" cy="133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2" name="직사각형 11">
            <a:extLst>
              <a:ext uri="{FF2B5EF4-FFF2-40B4-BE49-F238E27FC236}">
                <a16:creationId xmlns:a16="http://schemas.microsoft.com/office/drawing/2014/main" xmlns="" id="{F68004EB-326A-4CB8-9B4E-BC8B95A6F93C}"/>
              </a:ext>
            </a:extLst>
          </p:cNvPr>
          <p:cNvSpPr/>
          <p:nvPr/>
        </p:nvSpPr>
        <p:spPr>
          <a:xfrm>
            <a:off x="1155784" y="1893454"/>
            <a:ext cx="1372628" cy="133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4" name="직사각형 13">
            <a:extLst>
              <a:ext uri="{FF2B5EF4-FFF2-40B4-BE49-F238E27FC236}">
                <a16:creationId xmlns:a16="http://schemas.microsoft.com/office/drawing/2014/main" xmlns="" id="{96434764-4F23-4B46-B54F-19402A6EDC46}"/>
              </a:ext>
            </a:extLst>
          </p:cNvPr>
          <p:cNvSpPr/>
          <p:nvPr/>
        </p:nvSpPr>
        <p:spPr>
          <a:xfrm>
            <a:off x="1155784" y="3209826"/>
            <a:ext cx="1372628" cy="133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6" name="직사각형 15">
            <a:extLst>
              <a:ext uri="{FF2B5EF4-FFF2-40B4-BE49-F238E27FC236}">
                <a16:creationId xmlns:a16="http://schemas.microsoft.com/office/drawing/2014/main" xmlns="" id="{6FD8AEC4-3764-4364-9A0A-1D2873390A47}"/>
              </a:ext>
            </a:extLst>
          </p:cNvPr>
          <p:cNvSpPr/>
          <p:nvPr/>
        </p:nvSpPr>
        <p:spPr>
          <a:xfrm>
            <a:off x="2528410" y="4471939"/>
            <a:ext cx="1771966" cy="781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917275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13" name="그림 12">
            <a:extLst>
              <a:ext uri="{FF2B5EF4-FFF2-40B4-BE49-F238E27FC236}">
                <a16:creationId xmlns:a16="http://schemas.microsoft.com/office/drawing/2014/main" xmlns="" id="{4A42CC23-291A-4816-ABC3-984A5C8975E7}"/>
              </a:ext>
            </a:extLst>
          </p:cNvPr>
          <p:cNvPicPr>
            <a:picLocks noChangeAspect="1"/>
          </p:cNvPicPr>
          <p:nvPr/>
        </p:nvPicPr>
        <p:blipFill>
          <a:blip r:embed="rId3"/>
          <a:stretch>
            <a:fillRect/>
          </a:stretch>
        </p:blipFill>
        <p:spPr>
          <a:xfrm>
            <a:off x="5488457" y="954214"/>
            <a:ext cx="2616453" cy="4642685"/>
          </a:xfrm>
          <a:prstGeom prst="rect">
            <a:avLst/>
          </a:prstGeom>
        </p:spPr>
      </p:pic>
      <p:sp>
        <p:nvSpPr>
          <p:cNvPr id="4" name="직사각형 3">
            <a:extLst>
              <a:ext uri="{FF2B5EF4-FFF2-40B4-BE49-F238E27FC236}">
                <a16:creationId xmlns:a16="http://schemas.microsoft.com/office/drawing/2014/main" xmlns="" id="{C9F442F1-3350-4791-B3EA-DADF15CE8291}"/>
              </a:ext>
            </a:extLst>
          </p:cNvPr>
          <p:cNvSpPr/>
          <p:nvPr/>
        </p:nvSpPr>
        <p:spPr>
          <a:xfrm>
            <a:off x="5645729" y="4695152"/>
            <a:ext cx="1981198" cy="182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11" name="Google Shape;485;p22">
            <a:extLst>
              <a:ext uri="{FF2B5EF4-FFF2-40B4-BE49-F238E27FC236}">
                <a16:creationId xmlns:a16="http://schemas.microsoft.com/office/drawing/2014/main" xmlns="" id="{2208A63B-162B-41EC-A89E-D246142AA8C7}"/>
              </a:ext>
            </a:extLst>
          </p:cNvPr>
          <p:cNvPicPr preferRelativeResize="0"/>
          <p:nvPr/>
        </p:nvPicPr>
        <p:blipFill rotWithShape="1">
          <a:blip r:embed="rId4">
            <a:alphaModFix/>
          </a:blip>
          <a:srcRect r="50450"/>
          <a:stretch/>
        </p:blipFill>
        <p:spPr>
          <a:xfrm>
            <a:off x="1155784" y="1691785"/>
            <a:ext cx="3144593" cy="2858327"/>
          </a:xfrm>
          <a:prstGeom prst="rect">
            <a:avLst/>
          </a:prstGeom>
          <a:noFill/>
          <a:ln>
            <a:noFill/>
          </a:ln>
        </p:spPr>
      </p:pic>
      <p:sp>
        <p:nvSpPr>
          <p:cNvPr id="15" name="직사각형 14">
            <a:extLst>
              <a:ext uri="{FF2B5EF4-FFF2-40B4-BE49-F238E27FC236}">
                <a16:creationId xmlns:a16="http://schemas.microsoft.com/office/drawing/2014/main" xmlns="" id="{C42AE648-D772-4369-B931-309801395191}"/>
              </a:ext>
            </a:extLst>
          </p:cNvPr>
          <p:cNvSpPr/>
          <p:nvPr/>
        </p:nvSpPr>
        <p:spPr>
          <a:xfrm>
            <a:off x="2528411" y="3211961"/>
            <a:ext cx="1771966" cy="1259979"/>
          </a:xfrm>
          <a:prstGeom prst="rect">
            <a:avLst/>
          </a:prstGeom>
          <a:solidFill>
            <a:srgbClr val="FF0000">
              <a:alpha val="4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0" name="직사각형 9">
            <a:extLst>
              <a:ext uri="{FF2B5EF4-FFF2-40B4-BE49-F238E27FC236}">
                <a16:creationId xmlns:a16="http://schemas.microsoft.com/office/drawing/2014/main" xmlns="" id="{6018CE7F-9240-4E8B-80AA-50C95E83162C}"/>
              </a:ext>
            </a:extLst>
          </p:cNvPr>
          <p:cNvSpPr/>
          <p:nvPr/>
        </p:nvSpPr>
        <p:spPr>
          <a:xfrm>
            <a:off x="2528411" y="1893454"/>
            <a:ext cx="1771966" cy="133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2" name="직사각형 11">
            <a:extLst>
              <a:ext uri="{FF2B5EF4-FFF2-40B4-BE49-F238E27FC236}">
                <a16:creationId xmlns:a16="http://schemas.microsoft.com/office/drawing/2014/main" xmlns="" id="{F68004EB-326A-4CB8-9B4E-BC8B95A6F93C}"/>
              </a:ext>
            </a:extLst>
          </p:cNvPr>
          <p:cNvSpPr/>
          <p:nvPr/>
        </p:nvSpPr>
        <p:spPr>
          <a:xfrm>
            <a:off x="1155784" y="1893454"/>
            <a:ext cx="1372628" cy="133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4" name="직사각형 13">
            <a:extLst>
              <a:ext uri="{FF2B5EF4-FFF2-40B4-BE49-F238E27FC236}">
                <a16:creationId xmlns:a16="http://schemas.microsoft.com/office/drawing/2014/main" xmlns="" id="{96434764-4F23-4B46-B54F-19402A6EDC46}"/>
              </a:ext>
            </a:extLst>
          </p:cNvPr>
          <p:cNvSpPr/>
          <p:nvPr/>
        </p:nvSpPr>
        <p:spPr>
          <a:xfrm>
            <a:off x="1155784" y="3209826"/>
            <a:ext cx="1372628" cy="133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6" name="직사각형 15">
            <a:extLst>
              <a:ext uri="{FF2B5EF4-FFF2-40B4-BE49-F238E27FC236}">
                <a16:creationId xmlns:a16="http://schemas.microsoft.com/office/drawing/2014/main" xmlns="" id="{6FD8AEC4-3764-4364-9A0A-1D2873390A47}"/>
              </a:ext>
            </a:extLst>
          </p:cNvPr>
          <p:cNvSpPr/>
          <p:nvPr/>
        </p:nvSpPr>
        <p:spPr>
          <a:xfrm>
            <a:off x="2528410" y="4471939"/>
            <a:ext cx="1771966" cy="781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7" name="직사각형 16">
            <a:extLst>
              <a:ext uri="{FF2B5EF4-FFF2-40B4-BE49-F238E27FC236}">
                <a16:creationId xmlns:a16="http://schemas.microsoft.com/office/drawing/2014/main" xmlns="" id="{4A417438-7D30-421E-988E-0F0C41D68DA9}"/>
              </a:ext>
            </a:extLst>
          </p:cNvPr>
          <p:cNvSpPr/>
          <p:nvPr/>
        </p:nvSpPr>
        <p:spPr>
          <a:xfrm>
            <a:off x="2701637" y="3227762"/>
            <a:ext cx="879764" cy="913208"/>
          </a:xfrm>
          <a:prstGeom prst="rect">
            <a:avLst/>
          </a:prstGeom>
          <a:solidFill>
            <a:srgbClr val="FF0000">
              <a:alpha val="4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8" name="직사각형 17">
            <a:extLst>
              <a:ext uri="{FF2B5EF4-FFF2-40B4-BE49-F238E27FC236}">
                <a16:creationId xmlns:a16="http://schemas.microsoft.com/office/drawing/2014/main" xmlns="" id="{31F628C2-3DB6-4B72-B2FC-EE464DD198D1}"/>
              </a:ext>
            </a:extLst>
          </p:cNvPr>
          <p:cNvSpPr/>
          <p:nvPr/>
        </p:nvSpPr>
        <p:spPr>
          <a:xfrm>
            <a:off x="2534630" y="3429431"/>
            <a:ext cx="879764" cy="913208"/>
          </a:xfrm>
          <a:prstGeom prst="rect">
            <a:avLst/>
          </a:prstGeom>
          <a:solidFill>
            <a:srgbClr val="FF0000">
              <a:alpha val="4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0" name="직사각형 19">
            <a:extLst>
              <a:ext uri="{FF2B5EF4-FFF2-40B4-BE49-F238E27FC236}">
                <a16:creationId xmlns:a16="http://schemas.microsoft.com/office/drawing/2014/main" xmlns="" id="{8A0EFDB1-3094-410A-9D78-CD91D078A2FE}"/>
              </a:ext>
            </a:extLst>
          </p:cNvPr>
          <p:cNvSpPr/>
          <p:nvPr/>
        </p:nvSpPr>
        <p:spPr>
          <a:xfrm>
            <a:off x="3019562" y="3322455"/>
            <a:ext cx="1280814" cy="1149484"/>
          </a:xfrm>
          <a:prstGeom prst="rect">
            <a:avLst/>
          </a:prstGeom>
          <a:solidFill>
            <a:srgbClr val="FF0000">
              <a:alpha val="4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34237744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13" name="그림 12">
            <a:extLst>
              <a:ext uri="{FF2B5EF4-FFF2-40B4-BE49-F238E27FC236}">
                <a16:creationId xmlns:a16="http://schemas.microsoft.com/office/drawing/2014/main" xmlns="" id="{4A42CC23-291A-4816-ABC3-984A5C8975E7}"/>
              </a:ext>
            </a:extLst>
          </p:cNvPr>
          <p:cNvPicPr>
            <a:picLocks noChangeAspect="1"/>
          </p:cNvPicPr>
          <p:nvPr/>
        </p:nvPicPr>
        <p:blipFill>
          <a:blip r:embed="rId3"/>
          <a:stretch>
            <a:fillRect/>
          </a:stretch>
        </p:blipFill>
        <p:spPr>
          <a:xfrm>
            <a:off x="5488457" y="954214"/>
            <a:ext cx="2616453" cy="4642685"/>
          </a:xfrm>
          <a:prstGeom prst="rect">
            <a:avLst/>
          </a:prstGeom>
        </p:spPr>
      </p:pic>
      <p:sp>
        <p:nvSpPr>
          <p:cNvPr id="4" name="직사각형 3">
            <a:extLst>
              <a:ext uri="{FF2B5EF4-FFF2-40B4-BE49-F238E27FC236}">
                <a16:creationId xmlns:a16="http://schemas.microsoft.com/office/drawing/2014/main" xmlns="" id="{C9F442F1-3350-4791-B3EA-DADF15CE8291}"/>
              </a:ext>
            </a:extLst>
          </p:cNvPr>
          <p:cNvSpPr/>
          <p:nvPr/>
        </p:nvSpPr>
        <p:spPr>
          <a:xfrm>
            <a:off x="5645729" y="4941455"/>
            <a:ext cx="2223653" cy="377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pic>
        <p:nvPicPr>
          <p:cNvPr id="11" name="Google Shape;485;p22">
            <a:extLst>
              <a:ext uri="{FF2B5EF4-FFF2-40B4-BE49-F238E27FC236}">
                <a16:creationId xmlns:a16="http://schemas.microsoft.com/office/drawing/2014/main" xmlns="" id="{2208A63B-162B-41EC-A89E-D246142AA8C7}"/>
              </a:ext>
            </a:extLst>
          </p:cNvPr>
          <p:cNvPicPr preferRelativeResize="0"/>
          <p:nvPr/>
        </p:nvPicPr>
        <p:blipFill rotWithShape="1">
          <a:blip r:embed="rId4">
            <a:alphaModFix/>
          </a:blip>
          <a:srcRect r="50450"/>
          <a:stretch/>
        </p:blipFill>
        <p:spPr>
          <a:xfrm>
            <a:off x="1155784" y="1691785"/>
            <a:ext cx="3144593" cy="2858327"/>
          </a:xfrm>
          <a:prstGeom prst="rect">
            <a:avLst/>
          </a:prstGeom>
          <a:noFill/>
          <a:ln>
            <a:noFill/>
          </a:ln>
        </p:spPr>
      </p:pic>
      <p:sp>
        <p:nvSpPr>
          <p:cNvPr id="15" name="직사각형 14">
            <a:extLst>
              <a:ext uri="{FF2B5EF4-FFF2-40B4-BE49-F238E27FC236}">
                <a16:creationId xmlns:a16="http://schemas.microsoft.com/office/drawing/2014/main" xmlns="" id="{C42AE648-D772-4369-B931-309801395191}"/>
              </a:ext>
            </a:extLst>
          </p:cNvPr>
          <p:cNvSpPr/>
          <p:nvPr/>
        </p:nvSpPr>
        <p:spPr>
          <a:xfrm>
            <a:off x="2528411" y="3211961"/>
            <a:ext cx="1771966" cy="1259979"/>
          </a:xfrm>
          <a:prstGeom prst="rect">
            <a:avLst/>
          </a:prstGeom>
          <a:solidFill>
            <a:srgbClr val="FF0000">
              <a:alpha val="4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0" name="직사각형 9">
            <a:extLst>
              <a:ext uri="{FF2B5EF4-FFF2-40B4-BE49-F238E27FC236}">
                <a16:creationId xmlns:a16="http://schemas.microsoft.com/office/drawing/2014/main" xmlns="" id="{6018CE7F-9240-4E8B-80AA-50C95E83162C}"/>
              </a:ext>
            </a:extLst>
          </p:cNvPr>
          <p:cNvSpPr/>
          <p:nvPr/>
        </p:nvSpPr>
        <p:spPr>
          <a:xfrm>
            <a:off x="2528411" y="1893454"/>
            <a:ext cx="1771966" cy="133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2" name="직사각형 11">
            <a:extLst>
              <a:ext uri="{FF2B5EF4-FFF2-40B4-BE49-F238E27FC236}">
                <a16:creationId xmlns:a16="http://schemas.microsoft.com/office/drawing/2014/main" xmlns="" id="{F68004EB-326A-4CB8-9B4E-BC8B95A6F93C}"/>
              </a:ext>
            </a:extLst>
          </p:cNvPr>
          <p:cNvSpPr/>
          <p:nvPr/>
        </p:nvSpPr>
        <p:spPr>
          <a:xfrm>
            <a:off x="1155784" y="1893454"/>
            <a:ext cx="1372628" cy="133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4" name="직사각형 13">
            <a:extLst>
              <a:ext uri="{FF2B5EF4-FFF2-40B4-BE49-F238E27FC236}">
                <a16:creationId xmlns:a16="http://schemas.microsoft.com/office/drawing/2014/main" xmlns="" id="{96434764-4F23-4B46-B54F-19402A6EDC46}"/>
              </a:ext>
            </a:extLst>
          </p:cNvPr>
          <p:cNvSpPr/>
          <p:nvPr/>
        </p:nvSpPr>
        <p:spPr>
          <a:xfrm>
            <a:off x="1155784" y="3209826"/>
            <a:ext cx="1372628" cy="133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16" name="직사각형 15">
            <a:extLst>
              <a:ext uri="{FF2B5EF4-FFF2-40B4-BE49-F238E27FC236}">
                <a16:creationId xmlns:a16="http://schemas.microsoft.com/office/drawing/2014/main" xmlns="" id="{6FD8AEC4-3764-4364-9A0A-1D2873390A47}"/>
              </a:ext>
            </a:extLst>
          </p:cNvPr>
          <p:cNvSpPr/>
          <p:nvPr/>
        </p:nvSpPr>
        <p:spPr>
          <a:xfrm>
            <a:off x="2528410" y="4471939"/>
            <a:ext cx="1771966" cy="781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4282925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5" name="Google Shape;485;p22"/>
          <p:cNvPicPr preferRelativeResize="0"/>
          <p:nvPr/>
        </p:nvPicPr>
        <p:blipFill rotWithShape="1">
          <a:blip r:embed="rId3">
            <a:alphaModFix/>
          </a:blip>
          <a:srcRect/>
          <a:stretch/>
        </p:blipFill>
        <p:spPr>
          <a:xfrm>
            <a:off x="431330" y="1502007"/>
            <a:ext cx="6346324" cy="2858327"/>
          </a:xfrm>
          <a:prstGeom prst="rect">
            <a:avLst/>
          </a:prstGeom>
          <a:noFill/>
          <a:ln>
            <a:noFill/>
          </a:ln>
        </p:spPr>
      </p:pic>
      <p:pic>
        <p:nvPicPr>
          <p:cNvPr id="486" name="Google Shape;486;p22"/>
          <p:cNvPicPr preferRelativeResize="0"/>
          <p:nvPr/>
        </p:nvPicPr>
        <p:blipFill rotWithShape="1">
          <a:blip r:embed="rId4">
            <a:alphaModFix/>
          </a:blip>
          <a:srcRect/>
          <a:stretch/>
        </p:blipFill>
        <p:spPr>
          <a:xfrm>
            <a:off x="7016408" y="1736959"/>
            <a:ext cx="2010850" cy="1421813"/>
          </a:xfrm>
          <a:prstGeom prst="rect">
            <a:avLst/>
          </a:prstGeom>
          <a:noFill/>
          <a:ln>
            <a:noFill/>
          </a:ln>
        </p:spPr>
      </p:pic>
      <p:sp>
        <p:nvSpPr>
          <p:cNvPr id="487" name="Google Shape;487;p22"/>
          <p:cNvSpPr txBox="1"/>
          <p:nvPr/>
        </p:nvSpPr>
        <p:spPr>
          <a:xfrm>
            <a:off x="333881" y="4468458"/>
            <a:ext cx="7335000" cy="836514"/>
          </a:xfrm>
          <a:prstGeom prst="rect">
            <a:avLst/>
          </a:prstGeom>
          <a:noFill/>
          <a:ln>
            <a:noFill/>
          </a:ln>
        </p:spPr>
        <p:txBody>
          <a:bodyPr spcFirstLastPara="1" wrap="square" lIns="71312" tIns="71312" rIns="71312" bIns="71312" anchor="t" anchorCtr="0">
            <a:spAutoFit/>
          </a:bodyPr>
          <a:lstStyle/>
          <a:p>
            <a:pPr marL="356616" indent="-272415">
              <a:buSzPts val="1900"/>
              <a:buFont typeface="Malgun Gothic"/>
              <a:buAutoNum type="arabicPeriod"/>
            </a:pPr>
            <a:r>
              <a:rPr lang="en-US" altLang="ko-KR" sz="1500" dirty="0">
                <a:latin typeface="Malgun Gothic"/>
                <a:ea typeface="Malgun Gothic"/>
                <a:cs typeface="Malgun Gothic"/>
                <a:sym typeface="Malgun Gothic"/>
              </a:rPr>
              <a:t>RPN </a:t>
            </a:r>
            <a:r>
              <a:rPr lang="en-US" altLang="ko-KR" sz="1500" dirty="0" err="1">
                <a:latin typeface="Malgun Gothic"/>
                <a:ea typeface="Malgun Gothic"/>
                <a:cs typeface="Malgun Gothic"/>
                <a:sym typeface="Malgun Gothic"/>
              </a:rPr>
              <a:t>classifier</a:t>
            </a:r>
            <a:r>
              <a:rPr lang="ko-KR" altLang="en-US" sz="1500" dirty="0">
                <a:latin typeface="Malgun Gothic"/>
                <a:ea typeface="Malgun Gothic"/>
                <a:cs typeface="Malgun Gothic"/>
                <a:sym typeface="Malgun Gothic"/>
              </a:rPr>
              <a:t> </a:t>
            </a:r>
            <a:r>
              <a:rPr lang="en-US" altLang="ko-KR" sz="1500" dirty="0" err="1">
                <a:latin typeface="Malgun Gothic"/>
                <a:ea typeface="Malgun Gothic"/>
                <a:cs typeface="Malgun Gothic"/>
                <a:sym typeface="Malgun Gothic"/>
              </a:rPr>
              <a:t>score</a:t>
            </a:r>
            <a:r>
              <a:rPr lang="ko-KR" altLang="en-US" sz="1500" dirty="0">
                <a:latin typeface="Malgun Gothic"/>
                <a:ea typeface="Malgun Gothic"/>
                <a:cs typeface="Malgun Gothic"/>
                <a:sym typeface="Malgun Gothic"/>
              </a:rPr>
              <a:t> 상위 </a:t>
            </a:r>
            <a:r>
              <a:rPr lang="en-US" altLang="ko-KR" sz="1500" dirty="0">
                <a:latin typeface="Malgun Gothic"/>
                <a:ea typeface="Malgun Gothic"/>
                <a:cs typeface="Malgun Gothic"/>
                <a:sym typeface="Malgun Gothic"/>
              </a:rPr>
              <a:t>2000</a:t>
            </a:r>
            <a:r>
              <a:rPr lang="ko-KR" altLang="en-US" sz="1500" dirty="0">
                <a:latin typeface="Malgun Gothic"/>
                <a:ea typeface="Malgun Gothic"/>
                <a:cs typeface="Malgun Gothic"/>
                <a:sym typeface="Malgun Gothic"/>
              </a:rPr>
              <a:t>개 미만인 </a:t>
            </a:r>
            <a:endParaRPr sz="1500" dirty="0">
              <a:latin typeface="Malgun Gothic"/>
              <a:ea typeface="Malgun Gothic"/>
              <a:cs typeface="Malgun Gothic"/>
              <a:sym typeface="Malgun Gothic"/>
            </a:endParaRPr>
          </a:p>
          <a:p>
            <a:pPr marL="356616"/>
            <a:r>
              <a:rPr lang="en-US" altLang="ko-KR" sz="1500" dirty="0" err="1">
                <a:latin typeface="Malgun Gothic"/>
                <a:ea typeface="Malgun Gothic"/>
                <a:cs typeface="Malgun Gothic"/>
                <a:sym typeface="Malgun Gothic"/>
              </a:rPr>
              <a:t>bounding</a:t>
            </a:r>
            <a:r>
              <a:rPr lang="ko-KR" altLang="en-US" sz="1500" dirty="0">
                <a:latin typeface="Malgun Gothic"/>
                <a:ea typeface="Malgun Gothic"/>
                <a:cs typeface="Malgun Gothic"/>
                <a:sym typeface="Malgun Gothic"/>
              </a:rPr>
              <a:t> </a:t>
            </a:r>
            <a:r>
              <a:rPr lang="en-US" altLang="ko-KR" sz="1500" dirty="0" err="1">
                <a:latin typeface="Malgun Gothic"/>
                <a:ea typeface="Malgun Gothic"/>
                <a:cs typeface="Malgun Gothic"/>
                <a:sym typeface="Malgun Gothic"/>
              </a:rPr>
              <a:t>box</a:t>
            </a:r>
            <a:r>
              <a:rPr lang="ko-KR" altLang="en-US" sz="1500" dirty="0" err="1">
                <a:latin typeface="Malgun Gothic"/>
                <a:ea typeface="Malgun Gothic"/>
                <a:cs typeface="Malgun Gothic"/>
                <a:sym typeface="Malgun Gothic"/>
              </a:rPr>
              <a:t>는</a:t>
            </a:r>
            <a:r>
              <a:rPr lang="ko-KR" altLang="en-US" sz="1500" dirty="0">
                <a:latin typeface="Malgun Gothic"/>
                <a:ea typeface="Malgun Gothic"/>
                <a:cs typeface="Malgun Gothic"/>
                <a:sym typeface="Malgun Gothic"/>
              </a:rPr>
              <a:t> </a:t>
            </a:r>
            <a:r>
              <a:rPr lang="en-US" altLang="ko-KR" sz="1500" dirty="0" err="1">
                <a:latin typeface="Malgun Gothic"/>
                <a:ea typeface="Malgun Gothic"/>
                <a:cs typeface="Malgun Gothic"/>
                <a:sym typeface="Malgun Gothic"/>
              </a:rPr>
              <a:t>suppress</a:t>
            </a:r>
            <a:endParaRPr sz="1500" dirty="0">
              <a:latin typeface="Malgun Gothic"/>
              <a:ea typeface="Malgun Gothic"/>
              <a:cs typeface="Malgun Gothic"/>
              <a:sym typeface="Malgun Gothic"/>
            </a:endParaRPr>
          </a:p>
          <a:p>
            <a:pPr marL="356616" indent="-272415">
              <a:buSzPts val="1900"/>
              <a:buFont typeface="Malgun Gothic"/>
              <a:buAutoNum type="arabicPeriod"/>
            </a:pPr>
            <a:r>
              <a:rPr lang="ko-KR" altLang="en-US" sz="1500" dirty="0">
                <a:latin typeface="Malgun Gothic"/>
                <a:ea typeface="Malgun Gothic"/>
                <a:cs typeface="Malgun Gothic"/>
                <a:sym typeface="Malgun Gothic"/>
              </a:rPr>
              <a:t>이후 </a:t>
            </a:r>
            <a:r>
              <a:rPr lang="en-US" altLang="ko-KR" sz="1500" dirty="0" err="1">
                <a:latin typeface="Malgun Gothic"/>
                <a:ea typeface="Malgun Gothic"/>
                <a:cs typeface="Malgun Gothic"/>
                <a:sym typeface="Malgun Gothic"/>
              </a:rPr>
              <a:t>RoI</a:t>
            </a:r>
            <a:r>
              <a:rPr lang="ko-KR" altLang="en-US" sz="1500" dirty="0">
                <a:latin typeface="Malgun Gothic"/>
                <a:ea typeface="Malgun Gothic"/>
                <a:cs typeface="Malgun Gothic"/>
                <a:sym typeface="Malgun Gothic"/>
              </a:rPr>
              <a:t> </a:t>
            </a:r>
            <a:r>
              <a:rPr lang="en-US" altLang="ko-KR" sz="1500" dirty="0" err="1">
                <a:latin typeface="Malgun Gothic"/>
                <a:ea typeface="Malgun Gothic"/>
                <a:cs typeface="Malgun Gothic"/>
                <a:sym typeface="Malgun Gothic"/>
              </a:rPr>
              <a:t>Pooling</a:t>
            </a:r>
            <a:r>
              <a:rPr lang="ko-KR" altLang="en-US" sz="1500" dirty="0" err="1">
                <a:latin typeface="Malgun Gothic"/>
                <a:ea typeface="Malgun Gothic"/>
                <a:cs typeface="Malgun Gothic"/>
                <a:sym typeface="Malgun Gothic"/>
              </a:rPr>
              <a:t>부터는</a:t>
            </a:r>
            <a:r>
              <a:rPr lang="ko-KR" altLang="en-US" sz="1500" dirty="0">
                <a:latin typeface="Malgun Gothic"/>
                <a:ea typeface="Malgun Gothic"/>
                <a:cs typeface="Malgun Gothic"/>
                <a:sym typeface="Malgun Gothic"/>
              </a:rPr>
              <a:t> </a:t>
            </a:r>
            <a:r>
              <a:rPr lang="en-US" altLang="ko-KR" sz="1500" dirty="0" err="1">
                <a:latin typeface="Malgun Gothic"/>
                <a:ea typeface="Malgun Gothic"/>
                <a:cs typeface="Malgun Gothic"/>
                <a:sym typeface="Malgun Gothic"/>
              </a:rPr>
              <a:t>Fast</a:t>
            </a:r>
            <a:r>
              <a:rPr lang="ko-KR" altLang="en-US" sz="1500" dirty="0">
                <a:latin typeface="Malgun Gothic"/>
                <a:ea typeface="Malgun Gothic"/>
                <a:cs typeface="Malgun Gothic"/>
                <a:sym typeface="Malgun Gothic"/>
              </a:rPr>
              <a:t> </a:t>
            </a:r>
            <a:r>
              <a:rPr lang="en-US" altLang="ko-KR" sz="1500" dirty="0" err="1">
                <a:latin typeface="Malgun Gothic"/>
                <a:ea typeface="Malgun Gothic"/>
                <a:cs typeface="Malgun Gothic"/>
                <a:sym typeface="Malgun Gothic"/>
              </a:rPr>
              <a:t>RCNN</a:t>
            </a:r>
            <a:r>
              <a:rPr lang="ko-KR" altLang="en-US" sz="1500" dirty="0" err="1">
                <a:latin typeface="Malgun Gothic"/>
                <a:ea typeface="Malgun Gothic"/>
                <a:cs typeface="Malgun Gothic"/>
                <a:sym typeface="Malgun Gothic"/>
              </a:rPr>
              <a:t>과</a:t>
            </a:r>
            <a:r>
              <a:rPr lang="ko-KR" altLang="en-US" sz="1500" dirty="0">
                <a:latin typeface="Malgun Gothic"/>
                <a:ea typeface="Malgun Gothic"/>
                <a:cs typeface="Malgun Gothic"/>
                <a:sym typeface="Malgun Gothic"/>
              </a:rPr>
              <a:t> 동일</a:t>
            </a:r>
            <a:endParaRPr sz="1500" dirty="0">
              <a:latin typeface="Malgun Gothic"/>
              <a:ea typeface="Malgun Gothic"/>
              <a:cs typeface="Malgun Gothic"/>
              <a:sym typeface="Malgun Gothic"/>
            </a:endParaRPr>
          </a:p>
        </p:txBody>
      </p:sp>
      <p:pic>
        <p:nvPicPr>
          <p:cNvPr id="488" name="Google Shape;488;p22"/>
          <p:cNvPicPr preferRelativeResize="0"/>
          <p:nvPr/>
        </p:nvPicPr>
        <p:blipFill rotWithShape="1">
          <a:blip r:embed="rId5">
            <a:alphaModFix/>
          </a:blip>
          <a:srcRect/>
          <a:stretch/>
        </p:blipFill>
        <p:spPr>
          <a:xfrm>
            <a:off x="5241339" y="4069272"/>
            <a:ext cx="3932794" cy="1645729"/>
          </a:xfrm>
          <a:prstGeom prst="rect">
            <a:avLst/>
          </a:prstGeom>
          <a:noFill/>
          <a:ln>
            <a:noFill/>
          </a:ln>
        </p:spPr>
      </p:pic>
      <p:sp>
        <p:nvSpPr>
          <p:cNvPr id="489" name="Google Shape;489;p22"/>
          <p:cNvSpPr/>
          <p:nvPr/>
        </p:nvSpPr>
        <p:spPr>
          <a:xfrm>
            <a:off x="7505588" y="4022250"/>
            <a:ext cx="1668600" cy="164575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71312" tIns="71312" rIns="71312" bIns="71312" anchor="ctr" anchorCtr="0">
            <a:noAutofit/>
          </a:bodyPr>
          <a:lstStyle/>
          <a:p>
            <a:endParaRPr/>
          </a:p>
        </p:txBody>
      </p:sp>
      <p:cxnSp>
        <p:nvCxnSpPr>
          <p:cNvPr id="490" name="Google Shape;490;p22"/>
          <p:cNvCxnSpPr>
            <a:endCxn id="489" idx="1"/>
          </p:cNvCxnSpPr>
          <p:nvPr/>
        </p:nvCxnSpPr>
        <p:spPr>
          <a:xfrm rot="10800000" flipH="1">
            <a:off x="4318913" y="4845125"/>
            <a:ext cx="3186675" cy="295250"/>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919980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5"/>
          <p:cNvPicPr preferRelativeResize="0"/>
          <p:nvPr/>
        </p:nvPicPr>
        <p:blipFill>
          <a:blip r:embed="rId3">
            <a:alphaModFix/>
          </a:blip>
          <a:stretch>
            <a:fillRect/>
          </a:stretch>
        </p:blipFill>
        <p:spPr>
          <a:xfrm>
            <a:off x="9144000" y="4956164"/>
            <a:ext cx="364332" cy="758838"/>
          </a:xfrm>
          <a:prstGeom prst="rect">
            <a:avLst/>
          </a:prstGeom>
          <a:noFill/>
          <a:ln>
            <a:noFill/>
          </a:ln>
        </p:spPr>
      </p:pic>
      <p:pic>
        <p:nvPicPr>
          <p:cNvPr id="381" name="Google Shape;381;p15"/>
          <p:cNvPicPr preferRelativeResize="0"/>
          <p:nvPr/>
        </p:nvPicPr>
        <p:blipFill rotWithShape="1">
          <a:blip r:embed="rId4">
            <a:alphaModFix/>
          </a:blip>
          <a:srcRect/>
          <a:stretch/>
        </p:blipFill>
        <p:spPr>
          <a:xfrm>
            <a:off x="-35031" y="1429377"/>
            <a:ext cx="9060393" cy="4024938"/>
          </a:xfrm>
          <a:prstGeom prst="rect">
            <a:avLst/>
          </a:prstGeom>
          <a:noFill/>
          <a:ln>
            <a:noFill/>
          </a:ln>
        </p:spPr>
      </p:pic>
      <p:sp>
        <p:nvSpPr>
          <p:cNvPr id="382" name="Google Shape;382;p15"/>
          <p:cNvSpPr/>
          <p:nvPr/>
        </p:nvSpPr>
        <p:spPr>
          <a:xfrm>
            <a:off x="6301598" y="4451130"/>
            <a:ext cx="1412187" cy="1003186"/>
          </a:xfrm>
          <a:prstGeom prst="rect">
            <a:avLst/>
          </a:prstGeom>
          <a:noFill/>
          <a:ln w="6985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383" name="Google Shape;383;p15"/>
          <p:cNvSpPr txBox="1"/>
          <p:nvPr/>
        </p:nvSpPr>
        <p:spPr>
          <a:xfrm>
            <a:off x="4902950" y="3324014"/>
            <a:ext cx="728775" cy="698015"/>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IOU 계산</a:t>
            </a:r>
            <a:endParaRPr>
              <a:latin typeface="Malgun Gothic"/>
              <a:ea typeface="Malgun Gothic"/>
              <a:cs typeface="Malgun Gothic"/>
              <a:sym typeface="Malgun Gothic"/>
            </a:endParaRPr>
          </a:p>
        </p:txBody>
      </p:sp>
      <p:sp>
        <p:nvSpPr>
          <p:cNvPr id="384" name="Google Shape;384;p15"/>
          <p:cNvSpPr txBox="1"/>
          <p:nvPr/>
        </p:nvSpPr>
        <p:spPr>
          <a:xfrm>
            <a:off x="7543013" y="2477479"/>
            <a:ext cx="1116675" cy="975014"/>
          </a:xfrm>
          <a:prstGeom prst="rect">
            <a:avLst/>
          </a:prstGeom>
          <a:noFill/>
          <a:ln>
            <a:noFill/>
          </a:ln>
        </p:spPr>
        <p:txBody>
          <a:bodyPr spcFirstLastPara="1" wrap="square" lIns="71312" tIns="71312" rIns="71312" bIns="71312" anchor="t" anchorCtr="0">
            <a:spAutoFit/>
          </a:bodyPr>
          <a:lstStyle/>
          <a:p>
            <a:r>
              <a:rPr lang="ko-KR" dirty="0">
                <a:latin typeface="Malgun Gothic"/>
                <a:ea typeface="Malgun Gothic"/>
                <a:cs typeface="Malgun Gothic"/>
                <a:sym typeface="Malgun Gothic"/>
              </a:rPr>
              <a:t>NMS</a:t>
            </a:r>
            <a:endParaRPr dirty="0">
              <a:latin typeface="Malgun Gothic"/>
              <a:ea typeface="Malgun Gothic"/>
              <a:cs typeface="Malgun Gothic"/>
              <a:sym typeface="Malgun Gothic"/>
            </a:endParaRPr>
          </a:p>
          <a:p>
            <a:r>
              <a:rPr lang="ko-KR" dirty="0">
                <a:latin typeface="Malgun Gothic"/>
                <a:ea typeface="Malgun Gothic"/>
                <a:cs typeface="Malgun Gothic"/>
                <a:sym typeface="Malgun Gothic"/>
              </a:rPr>
              <a:t>(2000개로 축소)</a:t>
            </a:r>
            <a:endParaRPr dirty="0">
              <a:latin typeface="Malgun Gothic"/>
              <a:ea typeface="Malgun Gothic"/>
              <a:cs typeface="Malgun Gothic"/>
              <a:sym typeface="Malgun Gothic"/>
            </a:endParaRPr>
          </a:p>
        </p:txBody>
      </p:sp>
    </p:spTree>
    <p:extLst>
      <p:ext uri="{BB962C8B-B14F-4D97-AF65-F5344CB8AC3E}">
        <p14:creationId xmlns:p14="http://schemas.microsoft.com/office/powerpoint/2010/main" val="16572426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8" name="Google Shape;358;p14"/>
          <p:cNvGrpSpPr/>
          <p:nvPr/>
        </p:nvGrpSpPr>
        <p:grpSpPr>
          <a:xfrm>
            <a:off x="498230" y="1063406"/>
            <a:ext cx="1971385" cy="1925827"/>
            <a:chOff x="4511501" y="2155823"/>
            <a:chExt cx="2839794" cy="2761372"/>
          </a:xfrm>
        </p:grpSpPr>
        <p:pic>
          <p:nvPicPr>
            <p:cNvPr id="359" name="Google Shape;359;p14"/>
            <p:cNvPicPr preferRelativeResize="0"/>
            <p:nvPr/>
          </p:nvPicPr>
          <p:blipFill rotWithShape="1">
            <a:blip r:embed="rId3">
              <a:alphaModFix/>
            </a:blip>
            <a:srcRect l="57164"/>
            <a:stretch/>
          </p:blipFill>
          <p:spPr>
            <a:xfrm>
              <a:off x="4511501" y="2155823"/>
              <a:ext cx="2839794" cy="2761372"/>
            </a:xfrm>
            <a:prstGeom prst="rect">
              <a:avLst/>
            </a:prstGeom>
            <a:noFill/>
            <a:ln>
              <a:noFill/>
            </a:ln>
          </p:spPr>
        </p:pic>
        <p:sp>
          <p:nvSpPr>
            <p:cNvPr id="360" name="Google Shape;360;p14"/>
            <p:cNvSpPr/>
            <p:nvPr/>
          </p:nvSpPr>
          <p:spPr>
            <a:xfrm>
              <a:off x="4656216" y="2562726"/>
              <a:ext cx="767394" cy="1556096"/>
            </a:xfrm>
            <a:prstGeom prst="rect">
              <a:avLst/>
            </a:prstGeom>
            <a:no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chemeClr val="lt1"/>
                </a:solidFill>
                <a:latin typeface="Malgun Gothic"/>
                <a:ea typeface="Malgun Gothic"/>
                <a:cs typeface="Malgun Gothic"/>
                <a:sym typeface="Malgun Gothic"/>
              </a:endParaRPr>
            </a:p>
          </p:txBody>
        </p:sp>
      </p:grpSp>
      <p:pic>
        <p:nvPicPr>
          <p:cNvPr id="361" name="Google Shape;361;p14" descr="roi_pooling.gif"/>
          <p:cNvPicPr preferRelativeResize="0"/>
          <p:nvPr/>
        </p:nvPicPr>
        <p:blipFill rotWithShape="1">
          <a:blip r:embed="rId4">
            <a:alphaModFix/>
          </a:blip>
          <a:srcRect/>
          <a:stretch/>
        </p:blipFill>
        <p:spPr>
          <a:xfrm>
            <a:off x="4779545" y="1812257"/>
            <a:ext cx="4165934" cy="3471612"/>
          </a:xfrm>
          <a:prstGeom prst="rect">
            <a:avLst/>
          </a:prstGeom>
          <a:noFill/>
          <a:ln>
            <a:noFill/>
          </a:ln>
        </p:spPr>
      </p:pic>
      <p:sp>
        <p:nvSpPr>
          <p:cNvPr id="362" name="Google Shape;362;p14"/>
          <p:cNvSpPr txBox="1"/>
          <p:nvPr/>
        </p:nvSpPr>
        <p:spPr>
          <a:xfrm>
            <a:off x="387281" y="3247208"/>
            <a:ext cx="4791600" cy="2164869"/>
          </a:xfrm>
          <a:prstGeom prst="rect">
            <a:avLst/>
          </a:prstGeom>
          <a:noFill/>
          <a:ln>
            <a:noFill/>
          </a:ln>
        </p:spPr>
        <p:txBody>
          <a:bodyPr spcFirstLastPara="1" wrap="square" lIns="71312" tIns="35646" rIns="71312" bIns="35646" anchor="t" anchorCtr="0">
            <a:spAutoFit/>
          </a:bodyPr>
          <a:lstStyle/>
          <a:p>
            <a:r>
              <a:rPr lang="ko-KR" altLang="en-US" sz="1700" dirty="0">
                <a:solidFill>
                  <a:schemeClr val="dk1"/>
                </a:solidFill>
                <a:latin typeface="Malgun Gothic"/>
                <a:ea typeface="Malgun Gothic"/>
                <a:cs typeface="Malgun Gothic"/>
                <a:sym typeface="Malgun Gothic"/>
              </a:rPr>
              <a:t>예</a:t>
            </a:r>
            <a:r>
              <a:rPr lang="en-US" altLang="ko-KR" sz="1700" dirty="0">
                <a:solidFill>
                  <a:schemeClr val="dk1"/>
                </a:solidFill>
                <a:latin typeface="Malgun Gothic"/>
                <a:ea typeface="Malgun Gothic"/>
                <a:cs typeface="Malgun Gothic"/>
                <a:sym typeface="Malgun Gothic"/>
              </a:rPr>
              <a:t>) </a:t>
            </a:r>
            <a:r>
              <a:rPr lang="ko-KR" altLang="en-US" sz="1700" dirty="0">
                <a:solidFill>
                  <a:schemeClr val="dk1"/>
                </a:solidFill>
                <a:latin typeface="Malgun Gothic"/>
                <a:ea typeface="Malgun Gothic"/>
                <a:cs typeface="Malgun Gothic"/>
                <a:sym typeface="Malgun Gothic"/>
              </a:rPr>
              <a:t>주어진 조건</a:t>
            </a:r>
            <a:endParaRPr sz="1700" dirty="0">
              <a:solidFill>
                <a:schemeClr val="dk1"/>
              </a:solidFill>
              <a:latin typeface="Malgun Gothic"/>
              <a:ea typeface="Malgun Gothic"/>
              <a:cs typeface="Malgun Gothic"/>
              <a:sym typeface="Malgun Gothic"/>
            </a:endParaRPr>
          </a:p>
          <a:p>
            <a:pPr marL="356616" indent="-287274">
              <a:buClr>
                <a:schemeClr val="dk1"/>
              </a:buClr>
              <a:buSzPts val="2200"/>
              <a:buFont typeface="Malgun Gothic"/>
              <a:buChar char="●"/>
            </a:pPr>
            <a:r>
              <a:rPr lang="en-US" altLang="ko-KR" sz="1700" dirty="0">
                <a:solidFill>
                  <a:schemeClr val="dk1"/>
                </a:solidFill>
                <a:latin typeface="Malgun Gothic"/>
                <a:ea typeface="Malgun Gothic"/>
                <a:cs typeface="Malgun Gothic"/>
                <a:sym typeface="Malgun Gothic"/>
              </a:rPr>
              <a:t>8 x 8 Feature Map</a:t>
            </a:r>
            <a:endParaRPr sz="900" dirty="0"/>
          </a:p>
          <a:p>
            <a:pPr marL="356616" indent="-287274">
              <a:buClr>
                <a:schemeClr val="dk1"/>
              </a:buClr>
              <a:buSzPts val="2200"/>
              <a:buFont typeface="Malgun Gothic"/>
              <a:buChar char="●"/>
            </a:pPr>
            <a:r>
              <a:rPr lang="en-US" altLang="ko-KR" sz="1700" dirty="0">
                <a:solidFill>
                  <a:schemeClr val="dk1"/>
                </a:solidFill>
                <a:latin typeface="Malgun Gothic"/>
                <a:ea typeface="Malgun Gothic"/>
                <a:cs typeface="Malgun Gothic"/>
                <a:sym typeface="Malgun Gothic"/>
              </a:rPr>
              <a:t>7 x 5 Selective Search Roi</a:t>
            </a:r>
            <a:endParaRPr sz="1700" dirty="0">
              <a:solidFill>
                <a:schemeClr val="dk1"/>
              </a:solidFill>
              <a:latin typeface="Malgun Gothic"/>
              <a:ea typeface="Malgun Gothic"/>
              <a:cs typeface="Malgun Gothic"/>
              <a:sym typeface="Malgun Gothic"/>
            </a:endParaRPr>
          </a:p>
          <a:p>
            <a:pPr marL="356616" indent="-287274">
              <a:buClr>
                <a:schemeClr val="dk1"/>
              </a:buClr>
              <a:buSzPts val="2200"/>
              <a:buFont typeface="Malgun Gothic"/>
              <a:buChar char="●"/>
            </a:pPr>
            <a:r>
              <a:rPr lang="ko-KR" altLang="en-US" sz="1700" dirty="0">
                <a:solidFill>
                  <a:schemeClr val="dk1"/>
                </a:solidFill>
                <a:latin typeface="Malgun Gothic"/>
                <a:ea typeface="Malgun Gothic"/>
                <a:cs typeface="Malgun Gothic"/>
                <a:sym typeface="Malgun Gothic"/>
              </a:rPr>
              <a:t>원하는 사이즈</a:t>
            </a:r>
            <a:r>
              <a:rPr lang="en-US" altLang="ko-KR" sz="1700" dirty="0">
                <a:solidFill>
                  <a:schemeClr val="dk1"/>
                </a:solidFill>
                <a:latin typeface="Malgun Gothic"/>
                <a:ea typeface="Malgun Gothic"/>
                <a:cs typeface="Malgun Gothic"/>
                <a:sym typeface="Malgun Gothic"/>
              </a:rPr>
              <a:t>: 2 x 2</a:t>
            </a:r>
            <a:endParaRPr sz="900" dirty="0"/>
          </a:p>
          <a:p>
            <a:endParaRPr sz="1700" dirty="0">
              <a:solidFill>
                <a:schemeClr val="dk1"/>
              </a:solidFill>
              <a:latin typeface="Malgun Gothic"/>
              <a:ea typeface="Malgun Gothic"/>
              <a:cs typeface="Malgun Gothic"/>
              <a:sym typeface="Malgun Gothic"/>
            </a:endParaRPr>
          </a:p>
          <a:p>
            <a:r>
              <a:rPr lang="en-US" altLang="ko-KR" sz="1700" dirty="0">
                <a:solidFill>
                  <a:schemeClr val="dk1"/>
                </a:solidFill>
                <a:latin typeface="Malgun Gothic"/>
                <a:ea typeface="Malgun Gothic"/>
                <a:cs typeface="Malgun Gothic"/>
                <a:sym typeface="Malgun Gothic"/>
              </a:rPr>
              <a:t>AdaptiveMaxPooling</a:t>
            </a:r>
            <a:endParaRPr sz="1700" dirty="0">
              <a:solidFill>
                <a:schemeClr val="dk1"/>
              </a:solidFill>
              <a:latin typeface="Malgun Gothic"/>
              <a:ea typeface="Malgun Gothic"/>
              <a:cs typeface="Malgun Gothic"/>
              <a:sym typeface="Malgun Gothic"/>
            </a:endParaRPr>
          </a:p>
          <a:p>
            <a:r>
              <a:rPr lang="ko-KR" altLang="en-US" sz="1700" dirty="0">
                <a:solidFill>
                  <a:schemeClr val="dk1"/>
                </a:solidFill>
                <a:latin typeface="Malgun Gothic"/>
                <a:ea typeface="Malgun Gothic"/>
                <a:cs typeface="Malgun Gothic"/>
                <a:sym typeface="Malgun Gothic"/>
              </a:rPr>
              <a:t>높이</a:t>
            </a:r>
            <a:r>
              <a:rPr lang="en-US" altLang="ko-KR" sz="1700" dirty="0">
                <a:solidFill>
                  <a:schemeClr val="dk1"/>
                </a:solidFill>
                <a:latin typeface="Malgun Gothic"/>
                <a:ea typeface="Malgun Gothic"/>
                <a:cs typeface="Malgun Gothic"/>
                <a:sym typeface="Malgun Gothic"/>
              </a:rPr>
              <a:t>: 5 / 2 = 2.5 → 2   </a:t>
            </a:r>
            <a:r>
              <a:rPr lang="ko-KR" altLang="en-US" sz="1700" dirty="0">
                <a:solidFill>
                  <a:schemeClr val="dk1"/>
                </a:solidFill>
                <a:latin typeface="Malgun Gothic"/>
                <a:ea typeface="Malgun Gothic"/>
                <a:cs typeface="Malgun Gothic"/>
                <a:sym typeface="Malgun Gothic"/>
              </a:rPr>
              <a:t>따라서</a:t>
            </a:r>
            <a:r>
              <a:rPr lang="en-US" altLang="ko-KR" sz="1700" dirty="0">
                <a:solidFill>
                  <a:schemeClr val="dk1"/>
                </a:solidFill>
                <a:latin typeface="Malgun Gothic"/>
                <a:ea typeface="Malgun Gothic"/>
                <a:cs typeface="Malgun Gothic"/>
                <a:sym typeface="Malgun Gothic"/>
              </a:rPr>
              <a:t>, 2 </a:t>
            </a:r>
            <a:r>
              <a:rPr lang="ko-KR" altLang="en-US" sz="1700" dirty="0">
                <a:solidFill>
                  <a:schemeClr val="dk1"/>
                </a:solidFill>
                <a:latin typeface="Malgun Gothic"/>
                <a:ea typeface="Malgun Gothic"/>
                <a:cs typeface="Malgun Gothic"/>
                <a:sym typeface="Malgun Gothic"/>
              </a:rPr>
              <a:t>와 </a:t>
            </a:r>
            <a:r>
              <a:rPr lang="en-US" altLang="ko-KR" sz="1700" dirty="0">
                <a:solidFill>
                  <a:schemeClr val="dk1"/>
                </a:solidFill>
                <a:latin typeface="Malgun Gothic"/>
                <a:ea typeface="Malgun Gothic"/>
                <a:cs typeface="Malgun Gothic"/>
                <a:sym typeface="Malgun Gothic"/>
              </a:rPr>
              <a:t>3</a:t>
            </a:r>
            <a:r>
              <a:rPr lang="ko-KR" altLang="en-US" sz="1700" dirty="0">
                <a:solidFill>
                  <a:schemeClr val="dk1"/>
                </a:solidFill>
                <a:latin typeface="Malgun Gothic"/>
                <a:ea typeface="Malgun Gothic"/>
                <a:cs typeface="Malgun Gothic"/>
                <a:sym typeface="Malgun Gothic"/>
              </a:rPr>
              <a:t>으로 나눔</a:t>
            </a:r>
            <a:endParaRPr sz="1700" dirty="0">
              <a:solidFill>
                <a:schemeClr val="dk1"/>
              </a:solidFill>
              <a:latin typeface="Malgun Gothic"/>
              <a:ea typeface="Malgun Gothic"/>
              <a:cs typeface="Malgun Gothic"/>
              <a:sym typeface="Malgun Gothic"/>
            </a:endParaRPr>
          </a:p>
          <a:p>
            <a:r>
              <a:rPr lang="ko-KR" altLang="en-US" sz="1700" dirty="0">
                <a:solidFill>
                  <a:schemeClr val="dk1"/>
                </a:solidFill>
                <a:latin typeface="Malgun Gothic"/>
                <a:ea typeface="Malgun Gothic"/>
                <a:cs typeface="Malgun Gothic"/>
                <a:sym typeface="Malgun Gothic"/>
              </a:rPr>
              <a:t>가로</a:t>
            </a:r>
            <a:r>
              <a:rPr lang="en-US" altLang="ko-KR" sz="1700" dirty="0">
                <a:solidFill>
                  <a:schemeClr val="dk1"/>
                </a:solidFill>
                <a:latin typeface="Malgun Gothic"/>
                <a:ea typeface="Malgun Gothic"/>
                <a:cs typeface="Malgun Gothic"/>
                <a:sym typeface="Malgun Gothic"/>
              </a:rPr>
              <a:t>: 7 / 2 = 3.5 → 3   </a:t>
            </a:r>
            <a:r>
              <a:rPr lang="ko-KR" altLang="en-US" sz="1700" dirty="0">
                <a:solidFill>
                  <a:schemeClr val="dk1"/>
                </a:solidFill>
                <a:latin typeface="Malgun Gothic"/>
                <a:ea typeface="Malgun Gothic"/>
                <a:cs typeface="Malgun Gothic"/>
                <a:sym typeface="Malgun Gothic"/>
              </a:rPr>
              <a:t>따라서</a:t>
            </a:r>
            <a:r>
              <a:rPr lang="en-US" altLang="ko-KR" sz="1700" dirty="0">
                <a:solidFill>
                  <a:schemeClr val="dk1"/>
                </a:solidFill>
                <a:latin typeface="Malgun Gothic"/>
                <a:ea typeface="Malgun Gothic"/>
                <a:cs typeface="Malgun Gothic"/>
                <a:sym typeface="Malgun Gothic"/>
              </a:rPr>
              <a:t>, 3 </a:t>
            </a:r>
            <a:r>
              <a:rPr lang="ko-KR" altLang="en-US" sz="1700" dirty="0">
                <a:solidFill>
                  <a:schemeClr val="dk1"/>
                </a:solidFill>
                <a:latin typeface="Malgun Gothic"/>
                <a:ea typeface="Malgun Gothic"/>
                <a:cs typeface="Malgun Gothic"/>
                <a:sym typeface="Malgun Gothic"/>
              </a:rPr>
              <a:t>과 </a:t>
            </a:r>
            <a:r>
              <a:rPr lang="en-US" altLang="ko-KR" sz="1700" dirty="0">
                <a:solidFill>
                  <a:schemeClr val="dk1"/>
                </a:solidFill>
                <a:latin typeface="Malgun Gothic"/>
                <a:ea typeface="Malgun Gothic"/>
                <a:cs typeface="Malgun Gothic"/>
                <a:sym typeface="Malgun Gothic"/>
              </a:rPr>
              <a:t>4</a:t>
            </a:r>
            <a:r>
              <a:rPr lang="ko-KR" altLang="en-US" sz="1700" dirty="0">
                <a:solidFill>
                  <a:schemeClr val="dk1"/>
                </a:solidFill>
                <a:latin typeface="Malgun Gothic"/>
                <a:ea typeface="Malgun Gothic"/>
                <a:cs typeface="Malgun Gothic"/>
                <a:sym typeface="Malgun Gothic"/>
              </a:rPr>
              <a:t>로 나눔 </a:t>
            </a:r>
            <a:endParaRPr sz="900" dirty="0"/>
          </a:p>
        </p:txBody>
      </p:sp>
      <p:pic>
        <p:nvPicPr>
          <p:cNvPr id="363" name="Google Shape;363;p14"/>
          <p:cNvPicPr preferRelativeResize="0"/>
          <p:nvPr/>
        </p:nvPicPr>
        <p:blipFill>
          <a:blip r:embed="rId5">
            <a:alphaModFix/>
          </a:blip>
          <a:stretch>
            <a:fillRect/>
          </a:stretch>
        </p:blipFill>
        <p:spPr>
          <a:xfrm>
            <a:off x="4960060" y="1216938"/>
            <a:ext cx="3414713" cy="595313"/>
          </a:xfrm>
          <a:prstGeom prst="rect">
            <a:avLst/>
          </a:prstGeom>
          <a:noFill/>
          <a:ln>
            <a:noFill/>
          </a:ln>
        </p:spPr>
      </p:pic>
    </p:spTree>
    <p:extLst>
      <p:ext uri="{BB962C8B-B14F-4D97-AF65-F5344CB8AC3E}">
        <p14:creationId xmlns:p14="http://schemas.microsoft.com/office/powerpoint/2010/main" val="4101915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5"/>
          <p:cNvPicPr preferRelativeResize="0"/>
          <p:nvPr/>
        </p:nvPicPr>
        <p:blipFill>
          <a:blip r:embed="rId3">
            <a:alphaModFix/>
          </a:blip>
          <a:stretch>
            <a:fillRect/>
          </a:stretch>
        </p:blipFill>
        <p:spPr>
          <a:xfrm>
            <a:off x="9144000" y="4956164"/>
            <a:ext cx="364332" cy="758838"/>
          </a:xfrm>
          <a:prstGeom prst="rect">
            <a:avLst/>
          </a:prstGeom>
          <a:noFill/>
          <a:ln>
            <a:noFill/>
          </a:ln>
        </p:spPr>
      </p:pic>
      <p:pic>
        <p:nvPicPr>
          <p:cNvPr id="381" name="Google Shape;381;p15"/>
          <p:cNvPicPr preferRelativeResize="0"/>
          <p:nvPr/>
        </p:nvPicPr>
        <p:blipFill rotWithShape="1">
          <a:blip r:embed="rId4">
            <a:alphaModFix/>
          </a:blip>
          <a:srcRect/>
          <a:stretch/>
        </p:blipFill>
        <p:spPr>
          <a:xfrm>
            <a:off x="-35031" y="1429377"/>
            <a:ext cx="9060393" cy="4024938"/>
          </a:xfrm>
          <a:prstGeom prst="rect">
            <a:avLst/>
          </a:prstGeom>
          <a:noFill/>
          <a:ln>
            <a:noFill/>
          </a:ln>
        </p:spPr>
      </p:pic>
      <p:sp>
        <p:nvSpPr>
          <p:cNvPr id="382" name="Google Shape;382;p15"/>
          <p:cNvSpPr/>
          <p:nvPr/>
        </p:nvSpPr>
        <p:spPr>
          <a:xfrm>
            <a:off x="7784567" y="4262258"/>
            <a:ext cx="1412187" cy="1003186"/>
          </a:xfrm>
          <a:prstGeom prst="rect">
            <a:avLst/>
          </a:prstGeom>
          <a:noFill/>
          <a:ln w="69850"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383" name="Google Shape;383;p15"/>
          <p:cNvSpPr txBox="1"/>
          <p:nvPr/>
        </p:nvSpPr>
        <p:spPr>
          <a:xfrm>
            <a:off x="4902950" y="3324014"/>
            <a:ext cx="728775" cy="698015"/>
          </a:xfrm>
          <a:prstGeom prst="rect">
            <a:avLst/>
          </a:prstGeom>
          <a:noFill/>
          <a:ln>
            <a:noFill/>
          </a:ln>
        </p:spPr>
        <p:txBody>
          <a:bodyPr spcFirstLastPara="1" wrap="square" lIns="71312" tIns="71312" rIns="71312" bIns="71312" anchor="t" anchorCtr="0">
            <a:spAutoFit/>
          </a:bodyPr>
          <a:lstStyle/>
          <a:p>
            <a:r>
              <a:rPr lang="ko-KR">
                <a:latin typeface="Malgun Gothic"/>
                <a:ea typeface="Malgun Gothic"/>
                <a:cs typeface="Malgun Gothic"/>
                <a:sym typeface="Malgun Gothic"/>
              </a:rPr>
              <a:t>IOU 계산</a:t>
            </a:r>
            <a:endParaRPr>
              <a:latin typeface="Malgun Gothic"/>
              <a:ea typeface="Malgun Gothic"/>
              <a:cs typeface="Malgun Gothic"/>
              <a:sym typeface="Malgun Gothic"/>
            </a:endParaRPr>
          </a:p>
        </p:txBody>
      </p:sp>
      <p:sp>
        <p:nvSpPr>
          <p:cNvPr id="384" name="Google Shape;384;p15"/>
          <p:cNvSpPr txBox="1"/>
          <p:nvPr/>
        </p:nvSpPr>
        <p:spPr>
          <a:xfrm>
            <a:off x="7543013" y="2477479"/>
            <a:ext cx="1116675" cy="975014"/>
          </a:xfrm>
          <a:prstGeom prst="rect">
            <a:avLst/>
          </a:prstGeom>
          <a:noFill/>
          <a:ln>
            <a:noFill/>
          </a:ln>
        </p:spPr>
        <p:txBody>
          <a:bodyPr spcFirstLastPara="1" wrap="square" lIns="71312" tIns="71312" rIns="71312" bIns="71312" anchor="t" anchorCtr="0">
            <a:spAutoFit/>
          </a:bodyPr>
          <a:lstStyle/>
          <a:p>
            <a:r>
              <a:rPr lang="ko-KR" dirty="0">
                <a:latin typeface="Malgun Gothic"/>
                <a:ea typeface="Malgun Gothic"/>
                <a:cs typeface="Malgun Gothic"/>
                <a:sym typeface="Malgun Gothic"/>
              </a:rPr>
              <a:t>NMS</a:t>
            </a:r>
            <a:endParaRPr dirty="0">
              <a:latin typeface="Malgun Gothic"/>
              <a:ea typeface="Malgun Gothic"/>
              <a:cs typeface="Malgun Gothic"/>
              <a:sym typeface="Malgun Gothic"/>
            </a:endParaRPr>
          </a:p>
          <a:p>
            <a:r>
              <a:rPr lang="ko-KR" dirty="0">
                <a:latin typeface="Malgun Gothic"/>
                <a:ea typeface="Malgun Gothic"/>
                <a:cs typeface="Malgun Gothic"/>
                <a:sym typeface="Malgun Gothic"/>
              </a:rPr>
              <a:t>(2000개로 축소)</a:t>
            </a:r>
            <a:endParaRPr dirty="0">
              <a:latin typeface="Malgun Gothic"/>
              <a:ea typeface="Malgun Gothic"/>
              <a:cs typeface="Malgun Gothic"/>
              <a:sym typeface="Malgun Gothic"/>
            </a:endParaRPr>
          </a:p>
        </p:txBody>
      </p:sp>
    </p:spTree>
    <p:extLst>
      <p:ext uri="{BB962C8B-B14F-4D97-AF65-F5344CB8AC3E}">
        <p14:creationId xmlns:p14="http://schemas.microsoft.com/office/powerpoint/2010/main" val="7029860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3" name="그림 2">
            <a:extLst>
              <a:ext uri="{FF2B5EF4-FFF2-40B4-BE49-F238E27FC236}">
                <a16:creationId xmlns:a16="http://schemas.microsoft.com/office/drawing/2014/main" xmlns="" id="{F8940AEF-9151-40A5-8C2C-E0896240A540}"/>
              </a:ext>
            </a:extLst>
          </p:cNvPr>
          <p:cNvPicPr>
            <a:picLocks noChangeAspect="1"/>
          </p:cNvPicPr>
          <p:nvPr/>
        </p:nvPicPr>
        <p:blipFill rotWithShape="1">
          <a:blip r:embed="rId3"/>
          <a:srcRect t="2674" b="2793"/>
          <a:stretch/>
        </p:blipFill>
        <p:spPr>
          <a:xfrm>
            <a:off x="251520" y="481236"/>
            <a:ext cx="4089308" cy="4770486"/>
          </a:xfrm>
          <a:prstGeom prst="rect">
            <a:avLst/>
          </a:prstGeom>
        </p:spPr>
      </p:pic>
      <p:sp>
        <p:nvSpPr>
          <p:cNvPr id="459" name="Google Shape;459;p20"/>
          <p:cNvSpPr/>
          <p:nvPr/>
        </p:nvSpPr>
        <p:spPr>
          <a:xfrm>
            <a:off x="707268" y="1146913"/>
            <a:ext cx="3536905" cy="292089"/>
          </a:xfrm>
          <a:prstGeom prst="rect">
            <a:avLst/>
          </a:prstGeom>
          <a:noFill/>
          <a:ln w="53975"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460" name="Google Shape;460;p20"/>
          <p:cNvSpPr/>
          <p:nvPr/>
        </p:nvSpPr>
        <p:spPr>
          <a:xfrm>
            <a:off x="707268" y="3870816"/>
            <a:ext cx="3158099" cy="292089"/>
          </a:xfrm>
          <a:prstGeom prst="rect">
            <a:avLst/>
          </a:prstGeom>
          <a:noFill/>
          <a:ln w="53975"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461" name="Google Shape;461;p20"/>
          <p:cNvSpPr/>
          <p:nvPr/>
        </p:nvSpPr>
        <p:spPr>
          <a:xfrm>
            <a:off x="755439" y="4959634"/>
            <a:ext cx="2585874" cy="292088"/>
          </a:xfrm>
          <a:prstGeom prst="rect">
            <a:avLst/>
          </a:prstGeom>
          <a:noFill/>
          <a:ln w="53975" cap="flat" cmpd="sng">
            <a:solidFill>
              <a:srgbClr val="FF0000"/>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pic>
        <p:nvPicPr>
          <p:cNvPr id="464" name="Google Shape;464;p20"/>
          <p:cNvPicPr preferRelativeResize="0"/>
          <p:nvPr/>
        </p:nvPicPr>
        <p:blipFill rotWithShape="1">
          <a:blip r:embed="rId4">
            <a:alphaModFix/>
          </a:blip>
          <a:srcRect r="10873"/>
          <a:stretch/>
        </p:blipFill>
        <p:spPr>
          <a:xfrm>
            <a:off x="4791518" y="1952002"/>
            <a:ext cx="2309625" cy="1134042"/>
          </a:xfrm>
          <a:prstGeom prst="rect">
            <a:avLst/>
          </a:prstGeom>
          <a:noFill/>
          <a:ln>
            <a:noFill/>
          </a:ln>
        </p:spPr>
      </p:pic>
      <p:pic>
        <p:nvPicPr>
          <p:cNvPr id="465" name="Google Shape;465;p20"/>
          <p:cNvPicPr preferRelativeResize="0"/>
          <p:nvPr/>
        </p:nvPicPr>
        <p:blipFill rotWithShape="1">
          <a:blip r:embed="rId5">
            <a:alphaModFix/>
          </a:blip>
          <a:srcRect l="4707" b="10120"/>
          <a:stretch/>
        </p:blipFill>
        <p:spPr>
          <a:xfrm>
            <a:off x="7043986" y="1952002"/>
            <a:ext cx="1846201" cy="1134042"/>
          </a:xfrm>
          <a:prstGeom prst="rect">
            <a:avLst/>
          </a:prstGeom>
          <a:noFill/>
          <a:ln>
            <a:noFill/>
          </a:ln>
        </p:spPr>
      </p:pic>
      <p:sp>
        <p:nvSpPr>
          <p:cNvPr id="466" name="Google Shape;466;p20"/>
          <p:cNvSpPr txBox="1"/>
          <p:nvPr/>
        </p:nvSpPr>
        <p:spPr>
          <a:xfrm>
            <a:off x="5760455" y="1439003"/>
            <a:ext cx="3186900" cy="1252012"/>
          </a:xfrm>
          <a:prstGeom prst="rect">
            <a:avLst/>
          </a:prstGeom>
          <a:solidFill>
            <a:schemeClr val="lt1"/>
          </a:solidFill>
          <a:ln>
            <a:noFill/>
          </a:ln>
        </p:spPr>
        <p:txBody>
          <a:bodyPr spcFirstLastPara="1" wrap="square" lIns="71312" tIns="71312" rIns="71312" bIns="71312" anchor="t" anchorCtr="0">
            <a:spAutoFit/>
          </a:bodyPr>
          <a:lstStyle/>
          <a:p>
            <a:pPr marL="356616" indent="-247650">
              <a:buSzPts val="1400"/>
              <a:buFont typeface="Malgun Gothic"/>
              <a:buAutoNum type="arabicPeriod"/>
            </a:pPr>
            <a:r>
              <a:rPr lang="ko-KR">
                <a:latin typeface="Malgun Gothic"/>
                <a:ea typeface="Malgun Gothic"/>
                <a:cs typeface="Malgun Gothic"/>
                <a:sym typeface="Malgun Gothic"/>
              </a:rPr>
              <a:t>Outlier에 덜 민감하면서도</a:t>
            </a:r>
            <a:endParaRPr>
              <a:latin typeface="Malgun Gothic"/>
              <a:ea typeface="Malgun Gothic"/>
              <a:cs typeface="Malgun Gothic"/>
              <a:sym typeface="Malgun Gothic"/>
            </a:endParaRPr>
          </a:p>
          <a:p>
            <a:pPr marL="356616" indent="-247650">
              <a:buSzPts val="1400"/>
              <a:buFont typeface="Malgun Gothic"/>
              <a:buAutoNum type="arabicPeriod"/>
            </a:pPr>
            <a:r>
              <a:rPr lang="ko-KR">
                <a:latin typeface="Malgun Gothic"/>
                <a:ea typeface="Malgun Gothic"/>
                <a:cs typeface="Malgun Gothic"/>
                <a:sym typeface="Malgun Gothic"/>
              </a:rPr>
              <a:t>L1 보다 정답의 범위를 넓이기 위해 (관대)</a:t>
            </a:r>
            <a:endParaRPr>
              <a:latin typeface="Malgun Gothic"/>
              <a:ea typeface="Malgun Gothic"/>
              <a:cs typeface="Malgun Gothic"/>
              <a:sym typeface="Malgun Gothic"/>
            </a:endParaRPr>
          </a:p>
        </p:txBody>
      </p:sp>
      <p:pic>
        <p:nvPicPr>
          <p:cNvPr id="17" name="그림 16">
            <a:extLst>
              <a:ext uri="{FF2B5EF4-FFF2-40B4-BE49-F238E27FC236}">
                <a16:creationId xmlns:a16="http://schemas.microsoft.com/office/drawing/2014/main" xmlns="" id="{4537EE71-33E5-4D10-9275-75D234BDCFC5}"/>
              </a:ext>
            </a:extLst>
          </p:cNvPr>
          <p:cNvPicPr>
            <a:picLocks noChangeAspect="1"/>
          </p:cNvPicPr>
          <p:nvPr/>
        </p:nvPicPr>
        <p:blipFill rotWithShape="1">
          <a:blip r:embed="rId6"/>
          <a:srcRect l="57" t="2683" r="6183" b="71367"/>
          <a:stretch/>
        </p:blipFill>
        <p:spPr>
          <a:xfrm>
            <a:off x="4769911" y="3709711"/>
            <a:ext cx="4120276" cy="1385726"/>
          </a:xfrm>
          <a:prstGeom prst="rect">
            <a:avLst/>
          </a:prstGeom>
        </p:spPr>
      </p:pic>
    </p:spTree>
    <p:extLst>
      <p:ext uri="{BB962C8B-B14F-4D97-AF65-F5344CB8AC3E}">
        <p14:creationId xmlns:p14="http://schemas.microsoft.com/office/powerpoint/2010/main" val="44214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5" name="Google Shape;485;p22"/>
          <p:cNvPicPr preferRelativeResize="0"/>
          <p:nvPr/>
        </p:nvPicPr>
        <p:blipFill rotWithShape="1">
          <a:blip r:embed="rId3">
            <a:alphaModFix/>
          </a:blip>
          <a:srcRect/>
          <a:stretch/>
        </p:blipFill>
        <p:spPr>
          <a:xfrm>
            <a:off x="1123268" y="1489348"/>
            <a:ext cx="6346324" cy="2858327"/>
          </a:xfrm>
          <a:prstGeom prst="rect">
            <a:avLst/>
          </a:prstGeom>
          <a:noFill/>
          <a:ln>
            <a:noFill/>
          </a:ln>
        </p:spPr>
      </p:pic>
    </p:spTree>
    <p:extLst>
      <p:ext uri="{BB962C8B-B14F-4D97-AF65-F5344CB8AC3E}">
        <p14:creationId xmlns:p14="http://schemas.microsoft.com/office/powerpoint/2010/main" val="17853692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8" name="Google Shape;498;p23"/>
          <p:cNvSpPr txBox="1"/>
          <p:nvPr/>
        </p:nvSpPr>
        <p:spPr>
          <a:xfrm>
            <a:off x="1978201" y="841276"/>
            <a:ext cx="4168575" cy="287432"/>
          </a:xfrm>
          <a:prstGeom prst="rect">
            <a:avLst/>
          </a:prstGeom>
          <a:noFill/>
          <a:ln>
            <a:noFill/>
          </a:ln>
        </p:spPr>
        <p:txBody>
          <a:bodyPr spcFirstLastPara="1" wrap="square" lIns="71312" tIns="35646" rIns="71312" bIns="35646" anchor="t" anchorCtr="0">
            <a:spAutoFit/>
          </a:bodyPr>
          <a:lstStyle/>
          <a:p>
            <a:r>
              <a:rPr lang="en-US" altLang="ko-KR" sz="1400" b="1">
                <a:solidFill>
                  <a:srgbClr val="000000"/>
                </a:solidFill>
                <a:latin typeface="Malgun Gothic"/>
                <a:ea typeface="Malgun Gothic"/>
                <a:cs typeface="Malgun Gothic"/>
                <a:sym typeface="Malgun Gothic"/>
              </a:rPr>
              <a:t>IBM generator (</a:t>
            </a:r>
            <a:r>
              <a:rPr lang="ko-KR" altLang="en-US" sz="1400" b="1">
                <a:latin typeface="Malgun Gothic"/>
                <a:ea typeface="Malgun Gothic"/>
                <a:cs typeface="Malgun Gothic"/>
                <a:sym typeface="Malgun Gothic"/>
              </a:rPr>
              <a:t>재료들</a:t>
            </a:r>
            <a:r>
              <a:rPr lang="en-US" altLang="ko-KR" sz="1400" b="1">
                <a:latin typeface="Malgun Gothic"/>
                <a:ea typeface="Malgun Gothic"/>
                <a:cs typeface="Malgun Gothic"/>
                <a:sym typeface="Malgun Gothic"/>
              </a:rPr>
              <a:t>)</a:t>
            </a:r>
            <a:endParaRPr sz="1400" b="1">
              <a:solidFill>
                <a:srgbClr val="000000"/>
              </a:solidFill>
              <a:latin typeface="Malgun Gothic"/>
              <a:ea typeface="Malgun Gothic"/>
              <a:cs typeface="Malgun Gothic"/>
              <a:sym typeface="Malgun Gothic"/>
            </a:endParaRPr>
          </a:p>
        </p:txBody>
      </p:sp>
      <p:pic>
        <p:nvPicPr>
          <p:cNvPr id="499" name="Google Shape;499;p23" descr="C:\final_project\FRCNN_HEW\images_\test_hangul-images\hangul_9.png"/>
          <p:cNvPicPr preferRelativeResize="0"/>
          <p:nvPr/>
        </p:nvPicPr>
        <p:blipFill rotWithShape="1">
          <a:blip r:embed="rId3">
            <a:alphaModFix/>
          </a:blip>
          <a:srcRect/>
          <a:stretch/>
        </p:blipFill>
        <p:spPr>
          <a:xfrm>
            <a:off x="2085693" y="1957095"/>
            <a:ext cx="2001669" cy="2805139"/>
          </a:xfrm>
          <a:prstGeom prst="rect">
            <a:avLst/>
          </a:prstGeom>
          <a:noFill/>
          <a:ln w="9525" cap="flat" cmpd="sng">
            <a:solidFill>
              <a:srgbClr val="BFBFBF"/>
            </a:solidFill>
            <a:prstDash val="solid"/>
            <a:round/>
            <a:headEnd type="none" w="sm" len="sm"/>
            <a:tailEnd type="none" w="sm" len="sm"/>
          </a:ln>
        </p:spPr>
      </p:pic>
      <p:sp>
        <p:nvSpPr>
          <p:cNvPr id="500" name="Google Shape;500;p23"/>
          <p:cNvSpPr txBox="1"/>
          <p:nvPr/>
        </p:nvSpPr>
        <p:spPr>
          <a:xfrm>
            <a:off x="4437125" y="1422061"/>
            <a:ext cx="1116900" cy="287432"/>
          </a:xfrm>
          <a:prstGeom prst="rect">
            <a:avLst/>
          </a:prstGeom>
          <a:noFill/>
          <a:ln>
            <a:noFill/>
          </a:ln>
        </p:spPr>
        <p:txBody>
          <a:bodyPr spcFirstLastPara="1" wrap="square" lIns="71312" tIns="35646" rIns="71312" bIns="35646" anchor="t" anchorCtr="0">
            <a:spAutoFit/>
          </a:bodyPr>
          <a:lstStyle/>
          <a:p>
            <a:r>
              <a:rPr lang="en-US" altLang="ko-KR" sz="1400" b="1">
                <a:solidFill>
                  <a:srgbClr val="000000"/>
                </a:solidFill>
                <a:latin typeface="Malgun Gothic"/>
                <a:ea typeface="Malgun Gothic"/>
                <a:cs typeface="Malgun Gothic"/>
                <a:sym typeface="Malgun Gothic"/>
              </a:rPr>
              <a:t>[ No</a:t>
            </a:r>
            <a:r>
              <a:rPr lang="en-US" altLang="ko-KR" sz="1400" b="1">
                <a:latin typeface="Malgun Gothic"/>
                <a:ea typeface="Malgun Gothic"/>
                <a:cs typeface="Malgun Gothic"/>
                <a:sym typeface="Malgun Gothic"/>
              </a:rPr>
              <a:t>is</a:t>
            </a:r>
            <a:r>
              <a:rPr lang="en-US" altLang="ko-KR" sz="1400" b="1">
                <a:solidFill>
                  <a:srgbClr val="000000"/>
                </a:solidFill>
                <a:latin typeface="Malgun Gothic"/>
                <a:ea typeface="Malgun Gothic"/>
                <a:cs typeface="Malgun Gothic"/>
                <a:sym typeface="Malgun Gothic"/>
              </a:rPr>
              <a:t>e_1 ]</a:t>
            </a:r>
            <a:endParaRPr sz="1400" b="1">
              <a:solidFill>
                <a:srgbClr val="000000"/>
              </a:solidFill>
              <a:latin typeface="Malgun Gothic"/>
              <a:ea typeface="Malgun Gothic"/>
              <a:cs typeface="Malgun Gothic"/>
              <a:sym typeface="Malgun Gothic"/>
            </a:endParaRPr>
          </a:p>
        </p:txBody>
      </p:sp>
      <p:pic>
        <p:nvPicPr>
          <p:cNvPr id="501" name="Google Shape;501;p23" descr="C:\final_project\FRCNN_HEW\noise\paper_texture.png"/>
          <p:cNvPicPr preferRelativeResize="0"/>
          <p:nvPr/>
        </p:nvPicPr>
        <p:blipFill rotWithShape="1">
          <a:blip r:embed="rId4">
            <a:alphaModFix/>
          </a:blip>
          <a:srcRect/>
          <a:stretch/>
        </p:blipFill>
        <p:spPr>
          <a:xfrm rot="5400000">
            <a:off x="3861058" y="2418061"/>
            <a:ext cx="2279551" cy="1357618"/>
          </a:xfrm>
          <a:prstGeom prst="rect">
            <a:avLst/>
          </a:prstGeom>
          <a:noFill/>
          <a:ln w="9525" cap="flat" cmpd="sng">
            <a:solidFill>
              <a:srgbClr val="BFBFBF"/>
            </a:solidFill>
            <a:prstDash val="solid"/>
            <a:round/>
            <a:headEnd type="none" w="sm" len="sm"/>
            <a:tailEnd type="none" w="sm" len="sm"/>
          </a:ln>
        </p:spPr>
      </p:pic>
      <p:sp>
        <p:nvSpPr>
          <p:cNvPr id="502" name="Google Shape;502;p23"/>
          <p:cNvSpPr txBox="1"/>
          <p:nvPr/>
        </p:nvSpPr>
        <p:spPr>
          <a:xfrm>
            <a:off x="6146846" y="1450001"/>
            <a:ext cx="1116900" cy="287432"/>
          </a:xfrm>
          <a:prstGeom prst="rect">
            <a:avLst/>
          </a:prstGeom>
          <a:noFill/>
          <a:ln>
            <a:noFill/>
          </a:ln>
        </p:spPr>
        <p:txBody>
          <a:bodyPr spcFirstLastPara="1" wrap="square" lIns="71312" tIns="35646" rIns="71312" bIns="35646" anchor="t" anchorCtr="0">
            <a:spAutoFit/>
          </a:bodyPr>
          <a:lstStyle/>
          <a:p>
            <a:r>
              <a:rPr lang="en-US" altLang="ko-KR" sz="1400" b="1">
                <a:solidFill>
                  <a:srgbClr val="000000"/>
                </a:solidFill>
                <a:latin typeface="Malgun Gothic"/>
                <a:ea typeface="Malgun Gothic"/>
                <a:cs typeface="Malgun Gothic"/>
                <a:sym typeface="Malgun Gothic"/>
              </a:rPr>
              <a:t>[ No</a:t>
            </a:r>
            <a:r>
              <a:rPr lang="en-US" altLang="ko-KR" sz="1400" b="1">
                <a:latin typeface="Malgun Gothic"/>
                <a:ea typeface="Malgun Gothic"/>
                <a:cs typeface="Malgun Gothic"/>
                <a:sym typeface="Malgun Gothic"/>
              </a:rPr>
              <a:t>is</a:t>
            </a:r>
            <a:r>
              <a:rPr lang="en-US" altLang="ko-KR" sz="1400" b="1">
                <a:solidFill>
                  <a:srgbClr val="000000"/>
                </a:solidFill>
                <a:latin typeface="Malgun Gothic"/>
                <a:ea typeface="Malgun Gothic"/>
                <a:cs typeface="Malgun Gothic"/>
                <a:sym typeface="Malgun Gothic"/>
              </a:rPr>
              <a:t>e_2 ]</a:t>
            </a:r>
            <a:endParaRPr sz="1400" b="1">
              <a:solidFill>
                <a:srgbClr val="000000"/>
              </a:solidFill>
              <a:latin typeface="Malgun Gothic"/>
              <a:ea typeface="Malgun Gothic"/>
              <a:cs typeface="Malgun Gothic"/>
              <a:sym typeface="Malgun Gothic"/>
            </a:endParaRPr>
          </a:p>
        </p:txBody>
      </p:sp>
      <p:pic>
        <p:nvPicPr>
          <p:cNvPr id="503" name="Google Shape;503;p23" descr="C:\final_project\FRCNN_HEW\noise\noise3.PNG"/>
          <p:cNvPicPr preferRelativeResize="0"/>
          <p:nvPr/>
        </p:nvPicPr>
        <p:blipFill rotWithShape="1">
          <a:blip r:embed="rId5">
            <a:alphaModFix/>
          </a:blip>
          <a:srcRect/>
          <a:stretch/>
        </p:blipFill>
        <p:spPr>
          <a:xfrm>
            <a:off x="5905990" y="1957094"/>
            <a:ext cx="884650" cy="931063"/>
          </a:xfrm>
          <a:prstGeom prst="rect">
            <a:avLst/>
          </a:prstGeom>
          <a:noFill/>
          <a:ln w="9525" cap="flat" cmpd="sng">
            <a:solidFill>
              <a:srgbClr val="BFBFBF"/>
            </a:solidFill>
            <a:prstDash val="solid"/>
            <a:round/>
            <a:headEnd type="none" w="sm" len="sm"/>
            <a:tailEnd type="none" w="sm" len="sm"/>
          </a:ln>
        </p:spPr>
      </p:pic>
      <p:pic>
        <p:nvPicPr>
          <p:cNvPr id="504" name="Google Shape;504;p23" descr="C:\final_project\FRCNN_HEW\noise\noise5.PNG"/>
          <p:cNvPicPr preferRelativeResize="0"/>
          <p:nvPr/>
        </p:nvPicPr>
        <p:blipFill rotWithShape="1">
          <a:blip r:embed="rId6">
            <a:alphaModFix/>
          </a:blip>
          <a:srcRect/>
          <a:stretch/>
        </p:blipFill>
        <p:spPr>
          <a:xfrm>
            <a:off x="5923198" y="3059883"/>
            <a:ext cx="799289" cy="360128"/>
          </a:xfrm>
          <a:prstGeom prst="rect">
            <a:avLst/>
          </a:prstGeom>
          <a:noFill/>
          <a:ln w="9525" cap="flat" cmpd="sng">
            <a:solidFill>
              <a:srgbClr val="BFBFBF"/>
            </a:solidFill>
            <a:prstDash val="solid"/>
            <a:round/>
            <a:headEnd type="none" w="sm" len="sm"/>
            <a:tailEnd type="none" w="sm" len="sm"/>
          </a:ln>
        </p:spPr>
      </p:pic>
      <p:sp>
        <p:nvSpPr>
          <p:cNvPr id="505" name="Google Shape;505;p23"/>
          <p:cNvSpPr/>
          <p:nvPr/>
        </p:nvSpPr>
        <p:spPr>
          <a:xfrm>
            <a:off x="7079299" y="2951320"/>
            <a:ext cx="37125" cy="42000"/>
          </a:xfrm>
          <a:prstGeom prst="ellipse">
            <a:avLst/>
          </a:prstGeom>
          <a:solidFill>
            <a:srgbClr val="000000"/>
          </a:solidFill>
          <a:ln w="25400" cap="flat" cmpd="sng">
            <a:solidFill>
              <a:srgbClr val="00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506" name="Google Shape;506;p23"/>
          <p:cNvSpPr/>
          <p:nvPr/>
        </p:nvSpPr>
        <p:spPr>
          <a:xfrm>
            <a:off x="7313960" y="2951320"/>
            <a:ext cx="37125" cy="42000"/>
          </a:xfrm>
          <a:prstGeom prst="ellipse">
            <a:avLst/>
          </a:prstGeom>
          <a:solidFill>
            <a:srgbClr val="000000"/>
          </a:solidFill>
          <a:ln w="25400" cap="flat" cmpd="sng">
            <a:solidFill>
              <a:srgbClr val="00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507" name="Google Shape;507;p23"/>
          <p:cNvSpPr/>
          <p:nvPr/>
        </p:nvSpPr>
        <p:spPr>
          <a:xfrm>
            <a:off x="7511374" y="2951320"/>
            <a:ext cx="37125" cy="42000"/>
          </a:xfrm>
          <a:prstGeom prst="ellipse">
            <a:avLst/>
          </a:prstGeom>
          <a:solidFill>
            <a:srgbClr val="000000"/>
          </a:solidFill>
          <a:ln w="25400" cap="flat" cmpd="sng">
            <a:solidFill>
              <a:srgbClr val="00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508" name="Google Shape;508;p23"/>
          <p:cNvSpPr txBox="1"/>
          <p:nvPr/>
        </p:nvSpPr>
        <p:spPr>
          <a:xfrm>
            <a:off x="2520755" y="1422061"/>
            <a:ext cx="1097100" cy="287432"/>
          </a:xfrm>
          <a:prstGeom prst="rect">
            <a:avLst/>
          </a:prstGeom>
          <a:noFill/>
          <a:ln>
            <a:noFill/>
          </a:ln>
        </p:spPr>
        <p:txBody>
          <a:bodyPr spcFirstLastPara="1" wrap="square" lIns="71312" tIns="35646" rIns="71312" bIns="35646" anchor="t" anchorCtr="0">
            <a:spAutoFit/>
          </a:bodyPr>
          <a:lstStyle/>
          <a:p>
            <a:r>
              <a:rPr lang="en-US" altLang="ko-KR" sz="1400" b="1">
                <a:solidFill>
                  <a:srgbClr val="000000"/>
                </a:solidFill>
                <a:latin typeface="Malgun Gothic"/>
                <a:ea typeface="Malgun Gothic"/>
                <a:cs typeface="Malgun Gothic"/>
                <a:sym typeface="Malgun Gothic"/>
              </a:rPr>
              <a:t>[ Dataset ]</a:t>
            </a:r>
            <a:endParaRPr sz="1400" b="1">
              <a:solidFill>
                <a:srgbClr val="000000"/>
              </a:solidFill>
              <a:latin typeface="Malgun Gothic"/>
              <a:ea typeface="Malgun Gothic"/>
              <a:cs typeface="Malgun Gothic"/>
              <a:sym typeface="Malgun Gothic"/>
            </a:endParaRPr>
          </a:p>
        </p:txBody>
      </p:sp>
      <p:pic>
        <p:nvPicPr>
          <p:cNvPr id="509" name="Google Shape;509;p23" descr="C:\final_project\FRCNN_HEW\images_\train_hangul-images\hangul_1.png"/>
          <p:cNvPicPr preferRelativeResize="0"/>
          <p:nvPr/>
        </p:nvPicPr>
        <p:blipFill rotWithShape="1">
          <a:blip r:embed="rId7">
            <a:alphaModFix/>
          </a:blip>
          <a:srcRect l="60589" t="32276" r="4558" b="43790"/>
          <a:stretch/>
        </p:blipFill>
        <p:spPr>
          <a:xfrm>
            <a:off x="5553998" y="3849333"/>
            <a:ext cx="1236642" cy="961193"/>
          </a:xfrm>
          <a:prstGeom prst="rect">
            <a:avLst/>
          </a:prstGeom>
          <a:noFill/>
          <a:ln w="9525" cap="flat" cmpd="sng">
            <a:solidFill>
              <a:srgbClr val="BFBFBF"/>
            </a:solidFill>
            <a:prstDash val="solid"/>
            <a:round/>
            <a:headEnd type="none" w="sm" len="sm"/>
            <a:tailEnd type="none" w="sm" len="sm"/>
          </a:ln>
        </p:spPr>
      </p:pic>
      <p:sp>
        <p:nvSpPr>
          <p:cNvPr id="510" name="Google Shape;510;p23"/>
          <p:cNvSpPr txBox="1"/>
          <p:nvPr/>
        </p:nvSpPr>
        <p:spPr>
          <a:xfrm>
            <a:off x="5612663" y="3550275"/>
            <a:ext cx="900225" cy="348987"/>
          </a:xfrm>
          <a:prstGeom prst="rect">
            <a:avLst/>
          </a:prstGeom>
          <a:noFill/>
          <a:ln>
            <a:noFill/>
          </a:ln>
        </p:spPr>
        <p:txBody>
          <a:bodyPr spcFirstLastPara="1" wrap="square" lIns="71312" tIns="35646" rIns="71312" bIns="35646" anchor="t" anchorCtr="0">
            <a:spAutoFit/>
          </a:bodyPr>
          <a:lstStyle/>
          <a:p>
            <a:r>
              <a:rPr lang="en-US" altLang="ko-KR" sz="1100" b="1">
                <a:solidFill>
                  <a:srgbClr val="000000"/>
                </a:solidFill>
                <a:latin typeface="Malgun Gothic"/>
                <a:ea typeface="Malgun Gothic"/>
                <a:cs typeface="Malgun Gothic"/>
                <a:sym typeface="Malgun Gothic"/>
              </a:rPr>
              <a:t>[ No</a:t>
            </a:r>
            <a:r>
              <a:rPr lang="ko-KR" b="1">
                <a:latin typeface="Malgun Gothic"/>
                <a:ea typeface="Malgun Gothic"/>
                <a:cs typeface="Malgun Gothic"/>
                <a:sym typeface="Malgun Gothic"/>
              </a:rPr>
              <a:t>is</a:t>
            </a:r>
            <a:r>
              <a:rPr lang="en-US" altLang="ko-KR" sz="1100" b="1">
                <a:solidFill>
                  <a:srgbClr val="000000"/>
                </a:solidFill>
                <a:latin typeface="Malgun Gothic"/>
                <a:ea typeface="Malgun Gothic"/>
                <a:cs typeface="Malgun Gothic"/>
                <a:sym typeface="Malgun Gothic"/>
              </a:rPr>
              <a:t>e_3 ]</a:t>
            </a:r>
            <a:endParaRPr sz="1100" b="1">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198273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tykim\Desktop\캡쳐\20210414_1921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33" y="1129307"/>
            <a:ext cx="3929872" cy="3888433"/>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a:extLst>
              <a:ext uri="{FF2B5EF4-FFF2-40B4-BE49-F238E27FC236}">
                <a16:creationId xmlns="" xmlns:a16="http://schemas.microsoft.com/office/drawing/2014/main" id="{4F52F2E4-9FCF-4D1F-B82C-6C08BD5FF813}"/>
              </a:ext>
            </a:extLst>
          </p:cNvPr>
          <p:cNvPicPr>
            <a:picLocks noChangeAspect="1"/>
          </p:cNvPicPr>
          <p:nvPr/>
        </p:nvPicPr>
        <p:blipFill rotWithShape="1">
          <a:blip r:embed="rId3"/>
          <a:srcRect b="38897"/>
          <a:stretch/>
        </p:blipFill>
        <p:spPr>
          <a:xfrm>
            <a:off x="4572000" y="1273324"/>
            <a:ext cx="3945290" cy="1297884"/>
          </a:xfrm>
          <a:prstGeom prst="rect">
            <a:avLst/>
          </a:prstGeom>
        </p:spPr>
      </p:pic>
      <p:pic>
        <p:nvPicPr>
          <p:cNvPr id="17" name="Picture 10">
            <a:extLst>
              <a:ext uri="{FF2B5EF4-FFF2-40B4-BE49-F238E27FC236}">
                <a16:creationId xmlns="" xmlns:a16="http://schemas.microsoft.com/office/drawing/2014/main" id="{4DADB25D-7993-437E-A67D-73EBD9A502EB}"/>
              </a:ext>
            </a:extLst>
          </p:cNvPr>
          <p:cNvPicPr>
            <a:picLocks noChangeAspect="1" noChangeArrowheads="1"/>
          </p:cNvPicPr>
          <p:nvPr/>
        </p:nvPicPr>
        <p:blipFill rotWithShape="1">
          <a:blip r:embed="rId4" cstate="print"/>
          <a:srcRect t="36324" r="75611" b="34172"/>
          <a:stretch/>
        </p:blipFill>
        <p:spPr bwMode="auto">
          <a:xfrm>
            <a:off x="5477339" y="2820467"/>
            <a:ext cx="2281197" cy="1079806"/>
          </a:xfrm>
          <a:prstGeom prst="rect">
            <a:avLst/>
          </a:prstGeom>
          <a:noFill/>
          <a:ln w="9525">
            <a:noFill/>
            <a:miter lim="800000"/>
            <a:headEnd/>
            <a:tailEnd/>
          </a:ln>
        </p:spPr>
      </p:pic>
      <p:pic>
        <p:nvPicPr>
          <p:cNvPr id="18" name="Picture 10">
            <a:extLst>
              <a:ext uri="{FF2B5EF4-FFF2-40B4-BE49-F238E27FC236}">
                <a16:creationId xmlns="" xmlns:a16="http://schemas.microsoft.com/office/drawing/2014/main" id="{606E4F27-F646-4832-9BE5-5FE6CDEB6A42}"/>
              </a:ext>
            </a:extLst>
          </p:cNvPr>
          <p:cNvPicPr>
            <a:picLocks noChangeAspect="1" noChangeArrowheads="1"/>
          </p:cNvPicPr>
          <p:nvPr/>
        </p:nvPicPr>
        <p:blipFill rotWithShape="1">
          <a:blip r:embed="rId4" cstate="print"/>
          <a:srcRect l="37310" t="68914" r="38301" b="1582"/>
          <a:stretch/>
        </p:blipFill>
        <p:spPr bwMode="auto">
          <a:xfrm>
            <a:off x="5467095" y="4044288"/>
            <a:ext cx="2281195" cy="1079805"/>
          </a:xfrm>
          <a:prstGeom prst="rect">
            <a:avLst/>
          </a:prstGeom>
          <a:noFill/>
          <a:ln w="9525">
            <a:noFill/>
            <a:miter lim="800000"/>
            <a:headEnd/>
            <a:tailEnd/>
          </a:ln>
        </p:spPr>
      </p:pic>
      <p:sp>
        <p:nvSpPr>
          <p:cNvPr id="19" name="직사각형 18">
            <a:extLst>
              <a:ext uri="{FF2B5EF4-FFF2-40B4-BE49-F238E27FC236}">
                <a16:creationId xmlns="" xmlns:a16="http://schemas.microsoft.com/office/drawing/2014/main" id="{D5F8FDFC-532F-4A14-B41F-0BD0164EA7B9}"/>
              </a:ext>
            </a:extLst>
          </p:cNvPr>
          <p:cNvSpPr/>
          <p:nvPr/>
        </p:nvSpPr>
        <p:spPr>
          <a:xfrm>
            <a:off x="5728476" y="2858518"/>
            <a:ext cx="720080" cy="877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 xmlns:a16="http://schemas.microsoft.com/office/drawing/2014/main" id="{0B82CE26-E2CA-4095-80A8-0E213B225D1D}"/>
              </a:ext>
            </a:extLst>
          </p:cNvPr>
          <p:cNvSpPr/>
          <p:nvPr/>
        </p:nvSpPr>
        <p:spPr>
          <a:xfrm>
            <a:off x="6691231" y="2858518"/>
            <a:ext cx="720080" cy="877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 xmlns:a16="http://schemas.microsoft.com/office/drawing/2014/main" id="{452C28DA-F31C-47E1-84D3-2340DE604456}"/>
              </a:ext>
            </a:extLst>
          </p:cNvPr>
          <p:cNvSpPr/>
          <p:nvPr/>
        </p:nvSpPr>
        <p:spPr>
          <a:xfrm>
            <a:off x="5728476" y="4073538"/>
            <a:ext cx="720080" cy="877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 xmlns:a16="http://schemas.microsoft.com/office/drawing/2014/main" id="{98E02B36-4BC1-4C12-A01E-8972C45AA316}"/>
              </a:ext>
            </a:extLst>
          </p:cNvPr>
          <p:cNvSpPr/>
          <p:nvPr/>
        </p:nvSpPr>
        <p:spPr>
          <a:xfrm>
            <a:off x="6691231" y="4073538"/>
            <a:ext cx="720080" cy="877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15" name="TextBox 14"/>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16" name="TextBox 15"/>
          <p:cNvSpPr txBox="1"/>
          <p:nvPr/>
        </p:nvSpPr>
        <p:spPr>
          <a:xfrm>
            <a:off x="1115616" y="409228"/>
            <a:ext cx="2260555"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이미지 전처리</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33208031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8" name="Google Shape;518;gd9a54310e3_0_29"/>
          <p:cNvSpPr txBox="1"/>
          <p:nvPr/>
        </p:nvSpPr>
        <p:spPr>
          <a:xfrm>
            <a:off x="1891856" y="840264"/>
            <a:ext cx="2329200" cy="287432"/>
          </a:xfrm>
          <a:prstGeom prst="rect">
            <a:avLst/>
          </a:prstGeom>
          <a:noFill/>
          <a:ln>
            <a:noFill/>
          </a:ln>
        </p:spPr>
        <p:txBody>
          <a:bodyPr spcFirstLastPara="1" wrap="square" lIns="71312" tIns="35646" rIns="71312" bIns="35646" anchor="t" anchorCtr="0">
            <a:spAutoFit/>
          </a:bodyPr>
          <a:lstStyle/>
          <a:p>
            <a:r>
              <a:rPr lang="en-US" altLang="ko-KR" sz="1400" b="1">
                <a:solidFill>
                  <a:srgbClr val="000000"/>
                </a:solidFill>
                <a:latin typeface="Malgun Gothic"/>
                <a:ea typeface="Malgun Gothic"/>
                <a:cs typeface="Malgun Gothic"/>
                <a:sym typeface="Malgun Gothic"/>
              </a:rPr>
              <a:t>IBM generator (</a:t>
            </a:r>
            <a:r>
              <a:rPr lang="ko-KR" altLang="en-US" sz="1400" b="1">
                <a:latin typeface="Malgun Gothic"/>
                <a:ea typeface="Malgun Gothic"/>
                <a:cs typeface="Malgun Gothic"/>
                <a:sym typeface="Malgun Gothic"/>
              </a:rPr>
              <a:t>결과물</a:t>
            </a:r>
            <a:r>
              <a:rPr lang="en-US" altLang="ko-KR" sz="1400" b="1">
                <a:latin typeface="Malgun Gothic"/>
                <a:ea typeface="Malgun Gothic"/>
                <a:cs typeface="Malgun Gothic"/>
                <a:sym typeface="Malgun Gothic"/>
              </a:rPr>
              <a:t>)</a:t>
            </a:r>
            <a:endParaRPr sz="1400" b="1">
              <a:solidFill>
                <a:srgbClr val="000000"/>
              </a:solidFill>
              <a:latin typeface="Malgun Gothic"/>
              <a:ea typeface="Malgun Gothic"/>
              <a:cs typeface="Malgun Gothic"/>
              <a:sym typeface="Malgun Gothic"/>
            </a:endParaRPr>
          </a:p>
        </p:txBody>
      </p:sp>
      <p:pic>
        <p:nvPicPr>
          <p:cNvPr id="519" name="Google Shape;519;gd9a54310e3_0_29" descr="C:\final_project\FRCNN_HEW\images_\train_hangul-images\hangul_1.png"/>
          <p:cNvPicPr preferRelativeResize="0"/>
          <p:nvPr/>
        </p:nvPicPr>
        <p:blipFill rotWithShape="1">
          <a:blip r:embed="rId3">
            <a:alphaModFix/>
          </a:blip>
          <a:srcRect/>
          <a:stretch/>
        </p:blipFill>
        <p:spPr>
          <a:xfrm>
            <a:off x="2080701" y="1476036"/>
            <a:ext cx="2705085" cy="3120769"/>
          </a:xfrm>
          <a:prstGeom prst="rect">
            <a:avLst/>
          </a:prstGeom>
          <a:noFill/>
          <a:ln w="9525" cap="flat" cmpd="sng">
            <a:solidFill>
              <a:srgbClr val="BFBFBF"/>
            </a:solidFill>
            <a:prstDash val="solid"/>
            <a:round/>
            <a:headEnd type="none" w="sm" len="sm"/>
            <a:tailEnd type="none" w="sm" len="sm"/>
          </a:ln>
        </p:spPr>
      </p:pic>
      <p:pic>
        <p:nvPicPr>
          <p:cNvPr id="520" name="Google Shape;520;gd9a54310e3_0_29" descr="C:\Users\tykim\Desktop\캡쳐\20210512_152311.jpg"/>
          <p:cNvPicPr preferRelativeResize="0"/>
          <p:nvPr/>
        </p:nvPicPr>
        <p:blipFill rotWithShape="1">
          <a:blip r:embed="rId4">
            <a:alphaModFix/>
          </a:blip>
          <a:srcRect/>
          <a:stretch/>
        </p:blipFill>
        <p:spPr>
          <a:xfrm>
            <a:off x="4977178" y="553244"/>
            <a:ext cx="2937779" cy="4536459"/>
          </a:xfrm>
          <a:prstGeom prst="rect">
            <a:avLst/>
          </a:prstGeom>
          <a:noFill/>
          <a:ln>
            <a:noFill/>
          </a:ln>
        </p:spPr>
      </p:pic>
      <p:sp>
        <p:nvSpPr>
          <p:cNvPr id="521" name="Google Shape;521;gd9a54310e3_0_29"/>
          <p:cNvSpPr txBox="1"/>
          <p:nvPr/>
        </p:nvSpPr>
        <p:spPr>
          <a:xfrm>
            <a:off x="1874006" y="4552202"/>
            <a:ext cx="2937825" cy="625986"/>
          </a:xfrm>
          <a:prstGeom prst="rect">
            <a:avLst/>
          </a:prstGeom>
          <a:noFill/>
          <a:ln>
            <a:noFill/>
          </a:ln>
        </p:spPr>
        <p:txBody>
          <a:bodyPr spcFirstLastPara="1" wrap="square" lIns="71312" tIns="35646" rIns="71312" bIns="35646" anchor="t" anchorCtr="0">
            <a:spAutoFit/>
          </a:bodyPr>
          <a:lstStyle/>
          <a:p>
            <a:pPr algn="ctr"/>
            <a:r>
              <a:rPr lang="en-US" altLang="ko-KR" sz="2000" b="1">
                <a:latin typeface="Malgun Gothic"/>
                <a:ea typeface="Malgun Gothic"/>
                <a:cs typeface="Malgun Gothic"/>
                <a:sym typeface="Malgun Gothic"/>
              </a:rPr>
              <a:t>X data </a:t>
            </a:r>
            <a:endParaRPr sz="2000" b="1">
              <a:latin typeface="Malgun Gothic"/>
              <a:ea typeface="Malgun Gothic"/>
              <a:cs typeface="Malgun Gothic"/>
              <a:sym typeface="Malgun Gothic"/>
            </a:endParaRPr>
          </a:p>
          <a:p>
            <a:pPr algn="ctr"/>
            <a:r>
              <a:rPr lang="en-US" altLang="ko-KR" sz="1600" b="1">
                <a:latin typeface="Malgun Gothic"/>
                <a:ea typeface="Malgun Gothic"/>
                <a:cs typeface="Malgun Gothic"/>
                <a:sym typeface="Malgun Gothic"/>
              </a:rPr>
              <a:t>(train: 68276; test: 7500)</a:t>
            </a:r>
            <a:endParaRPr sz="1600" b="1">
              <a:solidFill>
                <a:srgbClr val="000000"/>
              </a:solidFill>
              <a:latin typeface="Malgun Gothic"/>
              <a:ea typeface="Malgun Gothic"/>
              <a:cs typeface="Malgun Gothic"/>
              <a:sym typeface="Malgun Gothic"/>
            </a:endParaRPr>
          </a:p>
        </p:txBody>
      </p:sp>
      <p:sp>
        <p:nvSpPr>
          <p:cNvPr id="522" name="Google Shape;522;gd9a54310e3_0_29"/>
          <p:cNvSpPr txBox="1"/>
          <p:nvPr/>
        </p:nvSpPr>
        <p:spPr>
          <a:xfrm>
            <a:off x="6654469" y="4742706"/>
            <a:ext cx="1444275" cy="379765"/>
          </a:xfrm>
          <a:prstGeom prst="rect">
            <a:avLst/>
          </a:prstGeom>
          <a:noFill/>
          <a:ln>
            <a:noFill/>
          </a:ln>
        </p:spPr>
        <p:txBody>
          <a:bodyPr spcFirstLastPara="1" wrap="square" lIns="71312" tIns="35646" rIns="71312" bIns="35646" anchor="t" anchorCtr="0">
            <a:spAutoFit/>
          </a:bodyPr>
          <a:lstStyle/>
          <a:p>
            <a:pPr algn="ctr"/>
            <a:r>
              <a:rPr lang="en-US" altLang="ko-KR" sz="2000" b="1">
                <a:latin typeface="Malgun Gothic"/>
                <a:ea typeface="Malgun Gothic"/>
                <a:cs typeface="Malgun Gothic"/>
                <a:sym typeface="Malgun Gothic"/>
              </a:rPr>
              <a:t>y data</a:t>
            </a:r>
            <a:endParaRPr sz="2000" b="1">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2660350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30" name="Google Shape;530;gd9a54310e3_0_55"/>
          <p:cNvPicPr preferRelativeResize="0"/>
          <p:nvPr/>
        </p:nvPicPr>
        <p:blipFill rotWithShape="1">
          <a:blip r:embed="rId3">
            <a:alphaModFix/>
          </a:blip>
          <a:srcRect/>
          <a:stretch/>
        </p:blipFill>
        <p:spPr>
          <a:xfrm>
            <a:off x="1434150" y="1321238"/>
            <a:ext cx="4293580" cy="3710138"/>
          </a:xfrm>
          <a:prstGeom prst="rect">
            <a:avLst/>
          </a:prstGeom>
          <a:noFill/>
          <a:ln>
            <a:noFill/>
          </a:ln>
        </p:spPr>
      </p:pic>
      <p:sp>
        <p:nvSpPr>
          <p:cNvPr id="531" name="Google Shape;531;gd9a54310e3_0_55"/>
          <p:cNvSpPr txBox="1"/>
          <p:nvPr/>
        </p:nvSpPr>
        <p:spPr>
          <a:xfrm>
            <a:off x="1334773" y="769268"/>
            <a:ext cx="4729050" cy="287432"/>
          </a:xfrm>
          <a:prstGeom prst="rect">
            <a:avLst/>
          </a:prstGeom>
          <a:noFill/>
          <a:ln>
            <a:noFill/>
          </a:ln>
        </p:spPr>
        <p:txBody>
          <a:bodyPr spcFirstLastPara="1" wrap="square" lIns="71312" tIns="35646" rIns="71312" bIns="35646" anchor="t" anchorCtr="0">
            <a:spAutoFit/>
          </a:bodyPr>
          <a:lstStyle/>
          <a:p>
            <a:r>
              <a:rPr lang="ko-KR" altLang="en-US" sz="1400" b="1">
                <a:latin typeface="Malgun Gothic"/>
                <a:ea typeface="Malgun Gothic"/>
                <a:cs typeface="Malgun Gothic"/>
                <a:sym typeface="Malgun Gothic"/>
              </a:rPr>
              <a:t>텍스트 사이즈 및 좌표 랜덤화</a:t>
            </a:r>
            <a:endParaRPr sz="1400" b="1">
              <a:solidFill>
                <a:srgbClr val="000000"/>
              </a:solidFill>
              <a:latin typeface="Malgun Gothic"/>
              <a:ea typeface="Malgun Gothic"/>
              <a:cs typeface="Malgun Gothic"/>
              <a:sym typeface="Malgun Gothic"/>
            </a:endParaRPr>
          </a:p>
        </p:txBody>
      </p:sp>
      <p:sp>
        <p:nvSpPr>
          <p:cNvPr id="532" name="Google Shape;532;gd9a54310e3_0_55"/>
          <p:cNvSpPr/>
          <p:nvPr/>
        </p:nvSpPr>
        <p:spPr>
          <a:xfrm>
            <a:off x="1840177" y="2315953"/>
            <a:ext cx="3865050" cy="1269500"/>
          </a:xfrm>
          <a:prstGeom prst="roundRect">
            <a:avLst>
              <a:gd name="adj" fmla="val 5549"/>
            </a:avLst>
          </a:prstGeom>
          <a:noFill/>
          <a:ln w="12700" cap="flat" cmpd="sng">
            <a:solidFill>
              <a:srgbClr val="FF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533" name="Google Shape;533;gd9a54310e3_0_55"/>
          <p:cNvSpPr txBox="1"/>
          <p:nvPr/>
        </p:nvSpPr>
        <p:spPr>
          <a:xfrm>
            <a:off x="6063820" y="2408638"/>
            <a:ext cx="1226025" cy="256654"/>
          </a:xfrm>
          <a:prstGeom prst="rect">
            <a:avLst/>
          </a:prstGeom>
          <a:noFill/>
          <a:ln>
            <a:noFill/>
          </a:ln>
        </p:spPr>
        <p:txBody>
          <a:bodyPr spcFirstLastPara="1" wrap="square" lIns="71312" tIns="35646" rIns="71312" bIns="35646" anchor="t" anchorCtr="0">
            <a:spAutoFit/>
          </a:bodyPr>
          <a:lstStyle/>
          <a:p>
            <a:r>
              <a:rPr lang="ko-KR" altLang="en-US" sz="1200">
                <a:solidFill>
                  <a:srgbClr val="000000"/>
                </a:solidFill>
                <a:latin typeface="Malgun Gothic"/>
                <a:ea typeface="Malgun Gothic"/>
                <a:cs typeface="Malgun Gothic"/>
                <a:sym typeface="Malgun Gothic"/>
              </a:rPr>
              <a:t>좌표 임의부여</a:t>
            </a:r>
            <a:endParaRPr sz="1200">
              <a:solidFill>
                <a:srgbClr val="000000"/>
              </a:solidFill>
              <a:latin typeface="Malgun Gothic"/>
              <a:ea typeface="Malgun Gothic"/>
              <a:cs typeface="Malgun Gothic"/>
              <a:sym typeface="Malgun Gothic"/>
            </a:endParaRPr>
          </a:p>
        </p:txBody>
      </p:sp>
      <p:cxnSp>
        <p:nvCxnSpPr>
          <p:cNvPr id="534" name="Google Shape;534;gd9a54310e3_0_55"/>
          <p:cNvCxnSpPr>
            <a:endCxn id="533" idx="1"/>
          </p:cNvCxnSpPr>
          <p:nvPr/>
        </p:nvCxnSpPr>
        <p:spPr>
          <a:xfrm flipV="1">
            <a:off x="5705395" y="2536965"/>
            <a:ext cx="358425" cy="12798"/>
          </a:xfrm>
          <a:prstGeom prst="straightConnector1">
            <a:avLst/>
          </a:prstGeom>
          <a:noFill/>
          <a:ln w="12700" cap="flat" cmpd="sng">
            <a:solidFill>
              <a:srgbClr val="FF0000"/>
            </a:solidFill>
            <a:prstDash val="solid"/>
            <a:round/>
            <a:headEnd type="none" w="sm" len="sm"/>
            <a:tailEnd type="none" w="sm" len="sm"/>
          </a:ln>
        </p:spPr>
      </p:cxnSp>
      <p:sp>
        <p:nvSpPr>
          <p:cNvPr id="535" name="Google Shape;535;gd9a54310e3_0_55"/>
          <p:cNvSpPr txBox="1"/>
          <p:nvPr/>
        </p:nvSpPr>
        <p:spPr>
          <a:xfrm>
            <a:off x="6063820" y="3754480"/>
            <a:ext cx="2214225" cy="897750"/>
          </a:xfrm>
          <a:prstGeom prst="rect">
            <a:avLst/>
          </a:prstGeom>
          <a:noFill/>
          <a:ln>
            <a:noFill/>
          </a:ln>
        </p:spPr>
        <p:txBody>
          <a:bodyPr spcFirstLastPara="1" wrap="square" lIns="71312" tIns="35646" rIns="71312" bIns="35646" anchor="t" anchorCtr="0">
            <a:spAutoFit/>
          </a:bodyPr>
          <a:lstStyle/>
          <a:p>
            <a:pPr>
              <a:lnSpc>
                <a:spcPct val="150000"/>
              </a:lnSpc>
            </a:pPr>
            <a:r>
              <a:rPr lang="ko-KR" altLang="en-US" sz="1200">
                <a:solidFill>
                  <a:srgbClr val="000000"/>
                </a:solidFill>
                <a:latin typeface="Malgun Gothic"/>
                <a:ea typeface="Malgun Gothic"/>
                <a:cs typeface="Malgun Gothic"/>
                <a:sym typeface="Malgun Gothic"/>
              </a:rPr>
              <a:t>겹침 방지</a:t>
            </a:r>
            <a:endParaRPr sz="1200">
              <a:solidFill>
                <a:srgbClr val="000000"/>
              </a:solidFill>
              <a:latin typeface="Malgun Gothic"/>
              <a:ea typeface="Malgun Gothic"/>
              <a:cs typeface="Malgun Gothic"/>
              <a:sym typeface="Malgun Gothic"/>
            </a:endParaRPr>
          </a:p>
          <a:p>
            <a:pPr>
              <a:lnSpc>
                <a:spcPct val="150000"/>
              </a:lnSpc>
            </a:pPr>
            <a:r>
              <a:rPr lang="en-US" altLang="ko-KR" sz="1200">
                <a:solidFill>
                  <a:srgbClr val="000000"/>
                </a:solidFill>
                <a:latin typeface="Malgun Gothic"/>
                <a:ea typeface="Malgun Gothic"/>
                <a:cs typeface="Malgun Gothic"/>
                <a:sym typeface="Malgun Gothic"/>
              </a:rPr>
              <a:t>dis1 = text 1, 2</a:t>
            </a:r>
            <a:r>
              <a:rPr lang="ko-KR" altLang="en-US" sz="1200">
                <a:solidFill>
                  <a:srgbClr val="000000"/>
                </a:solidFill>
                <a:latin typeface="Malgun Gothic"/>
                <a:ea typeface="Malgun Gothic"/>
                <a:cs typeface="Malgun Gothic"/>
                <a:sym typeface="Malgun Gothic"/>
              </a:rPr>
              <a:t>의 거리계산</a:t>
            </a:r>
            <a:endParaRPr sz="1200">
              <a:solidFill>
                <a:srgbClr val="000000"/>
              </a:solidFill>
              <a:latin typeface="Malgun Gothic"/>
              <a:ea typeface="Malgun Gothic"/>
              <a:cs typeface="Malgun Gothic"/>
              <a:sym typeface="Malgun Gothic"/>
            </a:endParaRPr>
          </a:p>
          <a:p>
            <a:pPr>
              <a:lnSpc>
                <a:spcPct val="150000"/>
              </a:lnSpc>
            </a:pPr>
            <a:r>
              <a:rPr lang="en-US" altLang="ko-KR" sz="1200">
                <a:solidFill>
                  <a:srgbClr val="000000"/>
                </a:solidFill>
                <a:latin typeface="Malgun Gothic"/>
                <a:ea typeface="Malgun Gothic"/>
                <a:cs typeface="Malgun Gothic"/>
                <a:sym typeface="Malgun Gothic"/>
              </a:rPr>
              <a:t>text </a:t>
            </a:r>
            <a:r>
              <a:rPr lang="ko-KR" altLang="en-US" sz="1200">
                <a:solidFill>
                  <a:srgbClr val="000000"/>
                </a:solidFill>
                <a:latin typeface="Malgun Gothic"/>
                <a:ea typeface="Malgun Gothic"/>
                <a:cs typeface="Malgun Gothic"/>
                <a:sym typeface="Malgun Gothic"/>
              </a:rPr>
              <a:t>간 좌표 겹침 방지</a:t>
            </a:r>
            <a:endParaRPr sz="1200">
              <a:solidFill>
                <a:srgbClr val="000000"/>
              </a:solidFill>
              <a:latin typeface="Malgun Gothic"/>
              <a:ea typeface="Malgun Gothic"/>
              <a:cs typeface="Malgun Gothic"/>
              <a:sym typeface="Malgun Gothic"/>
            </a:endParaRPr>
          </a:p>
        </p:txBody>
      </p:sp>
      <p:cxnSp>
        <p:nvCxnSpPr>
          <p:cNvPr id="536" name="Google Shape;536;gd9a54310e3_0_55"/>
          <p:cNvCxnSpPr>
            <a:stCxn id="537" idx="3"/>
            <a:endCxn id="535" idx="1"/>
          </p:cNvCxnSpPr>
          <p:nvPr/>
        </p:nvCxnSpPr>
        <p:spPr>
          <a:xfrm>
            <a:off x="4058902" y="3942595"/>
            <a:ext cx="2004975" cy="260750"/>
          </a:xfrm>
          <a:prstGeom prst="straightConnector1">
            <a:avLst/>
          </a:prstGeom>
          <a:noFill/>
          <a:ln w="12700" cap="flat" cmpd="sng">
            <a:solidFill>
              <a:srgbClr val="FF0000"/>
            </a:solidFill>
            <a:prstDash val="solid"/>
            <a:round/>
            <a:headEnd type="none" w="sm" len="sm"/>
            <a:tailEnd type="none" w="sm" len="sm"/>
          </a:ln>
        </p:spPr>
      </p:cxnSp>
      <p:sp>
        <p:nvSpPr>
          <p:cNvPr id="537" name="Google Shape;537;gd9a54310e3_0_55"/>
          <p:cNvSpPr/>
          <p:nvPr/>
        </p:nvSpPr>
        <p:spPr>
          <a:xfrm>
            <a:off x="1840177" y="3585470"/>
            <a:ext cx="2218725" cy="714250"/>
          </a:xfrm>
          <a:prstGeom prst="roundRect">
            <a:avLst>
              <a:gd name="adj" fmla="val 5549"/>
            </a:avLst>
          </a:prstGeom>
          <a:noFill/>
          <a:ln w="12700" cap="flat" cmpd="sng">
            <a:solidFill>
              <a:srgbClr val="FF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Tree>
    <p:extLst>
      <p:ext uri="{BB962C8B-B14F-4D97-AF65-F5344CB8AC3E}">
        <p14:creationId xmlns:p14="http://schemas.microsoft.com/office/powerpoint/2010/main" val="41082544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5" name="Google Shape;545;gd9a54310e3_0_75"/>
          <p:cNvSpPr txBox="1"/>
          <p:nvPr/>
        </p:nvSpPr>
        <p:spPr>
          <a:xfrm>
            <a:off x="1550642" y="697260"/>
            <a:ext cx="4599225" cy="287432"/>
          </a:xfrm>
          <a:prstGeom prst="rect">
            <a:avLst/>
          </a:prstGeom>
          <a:noFill/>
          <a:ln>
            <a:noFill/>
          </a:ln>
        </p:spPr>
        <p:txBody>
          <a:bodyPr spcFirstLastPara="1" wrap="square" lIns="71312" tIns="35646" rIns="71312" bIns="35646" anchor="t" anchorCtr="0">
            <a:spAutoFit/>
          </a:bodyPr>
          <a:lstStyle/>
          <a:p>
            <a:r>
              <a:rPr lang="ko-KR" altLang="en-US" sz="1400" b="1">
                <a:solidFill>
                  <a:schemeClr val="dk1"/>
                </a:solidFill>
                <a:latin typeface="Malgun Gothic"/>
                <a:ea typeface="Malgun Gothic"/>
                <a:cs typeface="Malgun Gothic"/>
                <a:sym typeface="Malgun Gothic"/>
              </a:rPr>
              <a:t>텍스트 폰트 추가</a:t>
            </a:r>
            <a:r>
              <a:rPr lang="en-US" altLang="ko-KR" sz="1400" b="1">
                <a:solidFill>
                  <a:schemeClr val="dk1"/>
                </a:solidFill>
                <a:latin typeface="Malgun Gothic"/>
                <a:ea typeface="Malgun Gothic"/>
                <a:cs typeface="Malgun Gothic"/>
                <a:sym typeface="Malgun Gothic"/>
              </a:rPr>
              <a:t>, </a:t>
            </a:r>
            <a:r>
              <a:rPr lang="ko-KR" altLang="en-US" sz="1400" b="1">
                <a:solidFill>
                  <a:schemeClr val="dk1"/>
                </a:solidFill>
                <a:latin typeface="Malgun Gothic"/>
                <a:ea typeface="Malgun Gothic"/>
                <a:cs typeface="Malgun Gothic"/>
                <a:sym typeface="Malgun Gothic"/>
              </a:rPr>
              <a:t>그리기</a:t>
            </a:r>
            <a:endParaRPr sz="1400" b="1">
              <a:solidFill>
                <a:srgbClr val="000000"/>
              </a:solidFill>
              <a:latin typeface="Malgun Gothic"/>
              <a:ea typeface="Malgun Gothic"/>
              <a:cs typeface="Malgun Gothic"/>
              <a:sym typeface="Malgun Gothic"/>
            </a:endParaRPr>
          </a:p>
        </p:txBody>
      </p:sp>
      <p:grpSp>
        <p:nvGrpSpPr>
          <p:cNvPr id="546" name="Google Shape;546;gd9a54310e3_0_75"/>
          <p:cNvGrpSpPr/>
          <p:nvPr/>
        </p:nvGrpSpPr>
        <p:grpSpPr>
          <a:xfrm>
            <a:off x="1648907" y="1131995"/>
            <a:ext cx="4096896" cy="4029059"/>
            <a:chOff x="1658453" y="1257200"/>
            <a:chExt cx="4475647" cy="4128839"/>
          </a:xfrm>
        </p:grpSpPr>
        <p:pic>
          <p:nvPicPr>
            <p:cNvPr id="547" name="Google Shape;547;gd9a54310e3_0_75"/>
            <p:cNvPicPr preferRelativeResize="0"/>
            <p:nvPr/>
          </p:nvPicPr>
          <p:blipFill rotWithShape="1">
            <a:blip r:embed="rId3">
              <a:alphaModFix/>
            </a:blip>
            <a:srcRect r="11418"/>
            <a:stretch/>
          </p:blipFill>
          <p:spPr>
            <a:xfrm>
              <a:off x="1658453" y="1257200"/>
              <a:ext cx="4475647" cy="4128839"/>
            </a:xfrm>
            <a:prstGeom prst="rect">
              <a:avLst/>
            </a:prstGeom>
            <a:noFill/>
            <a:ln>
              <a:noFill/>
            </a:ln>
          </p:spPr>
        </p:pic>
        <p:pic>
          <p:nvPicPr>
            <p:cNvPr id="548" name="Google Shape;548;gd9a54310e3_0_75"/>
            <p:cNvPicPr preferRelativeResize="0"/>
            <p:nvPr/>
          </p:nvPicPr>
          <p:blipFill rotWithShape="1">
            <a:blip r:embed="rId4">
              <a:alphaModFix/>
            </a:blip>
            <a:srcRect l="64952" t="29076" r="11419" b="67700"/>
            <a:stretch/>
          </p:blipFill>
          <p:spPr>
            <a:xfrm rot="5400000">
              <a:off x="1735239" y="1720111"/>
              <a:ext cx="133366" cy="74886"/>
            </a:xfrm>
            <a:prstGeom prst="rect">
              <a:avLst/>
            </a:prstGeom>
            <a:noFill/>
            <a:ln>
              <a:noFill/>
            </a:ln>
          </p:spPr>
        </p:pic>
      </p:grpSp>
      <p:sp>
        <p:nvSpPr>
          <p:cNvPr id="549" name="Google Shape;549;gd9a54310e3_0_75"/>
          <p:cNvSpPr/>
          <p:nvPr/>
        </p:nvSpPr>
        <p:spPr>
          <a:xfrm>
            <a:off x="1745975" y="2693731"/>
            <a:ext cx="2834325" cy="1054000"/>
          </a:xfrm>
          <a:prstGeom prst="roundRect">
            <a:avLst>
              <a:gd name="adj" fmla="val 5549"/>
            </a:avLst>
          </a:prstGeom>
          <a:noFill/>
          <a:ln w="12700" cap="flat" cmpd="sng">
            <a:solidFill>
              <a:srgbClr val="FF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550" name="Google Shape;550;gd9a54310e3_0_75"/>
          <p:cNvSpPr/>
          <p:nvPr/>
        </p:nvSpPr>
        <p:spPr>
          <a:xfrm>
            <a:off x="1745975" y="1661436"/>
            <a:ext cx="3756375" cy="983750"/>
          </a:xfrm>
          <a:prstGeom prst="roundRect">
            <a:avLst>
              <a:gd name="adj" fmla="val 5549"/>
            </a:avLst>
          </a:prstGeom>
          <a:noFill/>
          <a:ln w="12700" cap="flat" cmpd="sng">
            <a:solidFill>
              <a:srgbClr val="FF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551" name="Google Shape;551;gd9a54310e3_0_75"/>
          <p:cNvSpPr txBox="1"/>
          <p:nvPr/>
        </p:nvSpPr>
        <p:spPr>
          <a:xfrm>
            <a:off x="6029725" y="2003154"/>
            <a:ext cx="1470600" cy="256654"/>
          </a:xfrm>
          <a:prstGeom prst="rect">
            <a:avLst/>
          </a:prstGeom>
          <a:noFill/>
          <a:ln>
            <a:noFill/>
          </a:ln>
        </p:spPr>
        <p:txBody>
          <a:bodyPr spcFirstLastPara="1" wrap="square" lIns="71312" tIns="35646" rIns="71312" bIns="35646" anchor="t" anchorCtr="0">
            <a:spAutoFit/>
          </a:bodyPr>
          <a:lstStyle/>
          <a:p>
            <a:r>
              <a:rPr lang="ko-KR" altLang="en-US" sz="1200">
                <a:solidFill>
                  <a:srgbClr val="000000"/>
                </a:solidFill>
                <a:latin typeface="Malgun Gothic"/>
                <a:ea typeface="Malgun Gothic"/>
                <a:cs typeface="Malgun Gothic"/>
                <a:sym typeface="Malgun Gothic"/>
              </a:rPr>
              <a:t>글자 폰트</a:t>
            </a:r>
            <a:r>
              <a:rPr lang="en-US" altLang="ko-KR" sz="1200">
                <a:solidFill>
                  <a:srgbClr val="000000"/>
                </a:solidFill>
                <a:latin typeface="Malgun Gothic"/>
                <a:ea typeface="Malgun Gothic"/>
                <a:cs typeface="Malgun Gothic"/>
                <a:sym typeface="Malgun Gothic"/>
              </a:rPr>
              <a:t>, </a:t>
            </a:r>
            <a:r>
              <a:rPr lang="ko-KR" altLang="en-US" sz="1200">
                <a:solidFill>
                  <a:srgbClr val="000000"/>
                </a:solidFill>
                <a:latin typeface="Malgun Gothic"/>
                <a:ea typeface="Malgun Gothic"/>
                <a:cs typeface="Malgun Gothic"/>
                <a:sym typeface="Malgun Gothic"/>
              </a:rPr>
              <a:t>사이즈</a:t>
            </a:r>
            <a:endParaRPr sz="1200">
              <a:solidFill>
                <a:srgbClr val="000000"/>
              </a:solidFill>
              <a:latin typeface="Malgun Gothic"/>
              <a:ea typeface="Malgun Gothic"/>
              <a:cs typeface="Malgun Gothic"/>
              <a:sym typeface="Malgun Gothic"/>
            </a:endParaRPr>
          </a:p>
        </p:txBody>
      </p:sp>
      <p:sp>
        <p:nvSpPr>
          <p:cNvPr id="552" name="Google Shape;552;gd9a54310e3_0_75"/>
          <p:cNvSpPr txBox="1"/>
          <p:nvPr/>
        </p:nvSpPr>
        <p:spPr>
          <a:xfrm>
            <a:off x="6045713" y="3045084"/>
            <a:ext cx="1511775" cy="256654"/>
          </a:xfrm>
          <a:prstGeom prst="rect">
            <a:avLst/>
          </a:prstGeom>
          <a:noFill/>
          <a:ln>
            <a:noFill/>
          </a:ln>
        </p:spPr>
        <p:txBody>
          <a:bodyPr spcFirstLastPara="1" wrap="square" lIns="71312" tIns="35646" rIns="71312" bIns="35646" anchor="t" anchorCtr="0">
            <a:spAutoFit/>
          </a:bodyPr>
          <a:lstStyle/>
          <a:p>
            <a:r>
              <a:rPr lang="en-US" altLang="ko-KR" sz="1200">
                <a:solidFill>
                  <a:srgbClr val="000000"/>
                </a:solidFill>
                <a:latin typeface="Malgun Gothic"/>
                <a:ea typeface="Malgun Gothic"/>
                <a:cs typeface="Malgun Gothic"/>
                <a:sym typeface="Malgun Gothic"/>
              </a:rPr>
              <a:t>Image</a:t>
            </a:r>
            <a:r>
              <a:rPr lang="ko-KR" altLang="en-US" sz="1200">
                <a:solidFill>
                  <a:srgbClr val="000000"/>
                </a:solidFill>
                <a:latin typeface="Malgun Gothic"/>
                <a:ea typeface="Malgun Gothic"/>
                <a:cs typeface="Malgun Gothic"/>
                <a:sym typeface="Malgun Gothic"/>
              </a:rPr>
              <a:t>에 </a:t>
            </a:r>
            <a:r>
              <a:rPr lang="en-US" altLang="ko-KR" sz="1200">
                <a:solidFill>
                  <a:srgbClr val="000000"/>
                </a:solidFill>
                <a:latin typeface="Malgun Gothic"/>
                <a:ea typeface="Malgun Gothic"/>
                <a:cs typeface="Malgun Gothic"/>
                <a:sym typeface="Malgun Gothic"/>
              </a:rPr>
              <a:t>text </a:t>
            </a:r>
            <a:r>
              <a:rPr lang="ko-KR" altLang="en-US" sz="1200">
                <a:solidFill>
                  <a:srgbClr val="000000"/>
                </a:solidFill>
                <a:latin typeface="Malgun Gothic"/>
                <a:ea typeface="Malgun Gothic"/>
                <a:cs typeface="Malgun Gothic"/>
                <a:sym typeface="Malgun Gothic"/>
              </a:rPr>
              <a:t>추가</a:t>
            </a:r>
            <a:endParaRPr sz="1200">
              <a:solidFill>
                <a:srgbClr val="000000"/>
              </a:solidFill>
              <a:latin typeface="Malgun Gothic"/>
              <a:ea typeface="Malgun Gothic"/>
              <a:cs typeface="Malgun Gothic"/>
              <a:sym typeface="Malgun Gothic"/>
            </a:endParaRPr>
          </a:p>
        </p:txBody>
      </p:sp>
      <p:cxnSp>
        <p:nvCxnSpPr>
          <p:cNvPr id="553" name="Google Shape;553;gd9a54310e3_0_75"/>
          <p:cNvCxnSpPr>
            <a:stCxn id="550" idx="3"/>
          </p:cNvCxnSpPr>
          <p:nvPr/>
        </p:nvCxnSpPr>
        <p:spPr>
          <a:xfrm>
            <a:off x="5502350" y="2153311"/>
            <a:ext cx="527175" cy="0"/>
          </a:xfrm>
          <a:prstGeom prst="straightConnector1">
            <a:avLst/>
          </a:prstGeom>
          <a:noFill/>
          <a:ln w="12700" cap="flat" cmpd="sng">
            <a:solidFill>
              <a:srgbClr val="FF0000"/>
            </a:solidFill>
            <a:prstDash val="solid"/>
            <a:round/>
            <a:headEnd type="none" w="sm" len="sm"/>
            <a:tailEnd type="none" w="sm" len="sm"/>
          </a:ln>
        </p:spPr>
      </p:cxnSp>
      <p:cxnSp>
        <p:nvCxnSpPr>
          <p:cNvPr id="554" name="Google Shape;554;gd9a54310e3_0_75"/>
          <p:cNvCxnSpPr>
            <a:stCxn id="549" idx="3"/>
          </p:cNvCxnSpPr>
          <p:nvPr/>
        </p:nvCxnSpPr>
        <p:spPr>
          <a:xfrm>
            <a:off x="4580300" y="3220731"/>
            <a:ext cx="1449450" cy="0"/>
          </a:xfrm>
          <a:prstGeom prst="straightConnector1">
            <a:avLst/>
          </a:prstGeom>
          <a:noFill/>
          <a:ln w="12700" cap="flat" cmpd="sng">
            <a:solidFill>
              <a:srgbClr val="FF0000"/>
            </a:solidFill>
            <a:prstDash val="solid"/>
            <a:round/>
            <a:headEnd type="none" w="sm" len="sm"/>
            <a:tailEnd type="none" w="sm" len="sm"/>
          </a:ln>
        </p:spPr>
      </p:cxnSp>
    </p:spTree>
    <p:extLst>
      <p:ext uri="{BB962C8B-B14F-4D97-AF65-F5344CB8AC3E}">
        <p14:creationId xmlns:p14="http://schemas.microsoft.com/office/powerpoint/2010/main" val="30404775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62" name="Google Shape;562;gd9a54310e3_0_106" descr="C:\final_project\FRCNN_HEW\noise\paper_texture.png"/>
          <p:cNvPicPr preferRelativeResize="0"/>
          <p:nvPr/>
        </p:nvPicPr>
        <p:blipFill rotWithShape="1">
          <a:blip r:embed="rId3">
            <a:alphaModFix/>
          </a:blip>
          <a:srcRect/>
          <a:stretch/>
        </p:blipFill>
        <p:spPr>
          <a:xfrm rot="5400000">
            <a:off x="5386222" y="3920897"/>
            <a:ext cx="1775673" cy="1077765"/>
          </a:xfrm>
          <a:prstGeom prst="rect">
            <a:avLst/>
          </a:prstGeom>
          <a:noFill/>
          <a:ln w="9525" cap="flat" cmpd="sng">
            <a:solidFill>
              <a:srgbClr val="BFBFBF"/>
            </a:solidFill>
            <a:prstDash val="solid"/>
            <a:round/>
            <a:headEnd type="none" w="sm" len="sm"/>
            <a:tailEnd type="none" w="sm" len="sm"/>
          </a:ln>
        </p:spPr>
      </p:pic>
      <p:pic>
        <p:nvPicPr>
          <p:cNvPr id="563" name="Google Shape;563;gd9a54310e3_0_106" descr="C:\final_project\FRCNN_HEW\images_\train_hangul-images\hangul_1.png"/>
          <p:cNvPicPr preferRelativeResize="0"/>
          <p:nvPr/>
        </p:nvPicPr>
        <p:blipFill rotWithShape="1">
          <a:blip r:embed="rId4">
            <a:alphaModFix/>
          </a:blip>
          <a:srcRect l="60589" t="32276" r="4558" b="43790"/>
          <a:stretch/>
        </p:blipFill>
        <p:spPr>
          <a:xfrm>
            <a:off x="6451002" y="2380453"/>
            <a:ext cx="1769900" cy="1349843"/>
          </a:xfrm>
          <a:prstGeom prst="rect">
            <a:avLst/>
          </a:prstGeom>
          <a:noFill/>
          <a:ln w="9525" cap="flat" cmpd="sng">
            <a:solidFill>
              <a:srgbClr val="BFBFBF"/>
            </a:solidFill>
            <a:prstDash val="solid"/>
            <a:round/>
            <a:headEnd type="none" w="sm" len="sm"/>
            <a:tailEnd type="none" w="sm" len="sm"/>
          </a:ln>
        </p:spPr>
      </p:pic>
      <p:sp>
        <p:nvSpPr>
          <p:cNvPr id="564" name="Google Shape;564;gd9a54310e3_0_106"/>
          <p:cNvSpPr txBox="1"/>
          <p:nvPr/>
        </p:nvSpPr>
        <p:spPr>
          <a:xfrm>
            <a:off x="1277623" y="697260"/>
            <a:ext cx="3782025" cy="287432"/>
          </a:xfrm>
          <a:prstGeom prst="rect">
            <a:avLst/>
          </a:prstGeom>
          <a:noFill/>
          <a:ln>
            <a:noFill/>
          </a:ln>
        </p:spPr>
        <p:txBody>
          <a:bodyPr spcFirstLastPara="1" wrap="square" lIns="71312" tIns="35646" rIns="71312" bIns="35646" anchor="t" anchorCtr="0">
            <a:spAutoFit/>
          </a:bodyPr>
          <a:lstStyle/>
          <a:p>
            <a:r>
              <a:rPr lang="en-US" altLang="ko-KR" sz="1400" b="1">
                <a:solidFill>
                  <a:srgbClr val="000000"/>
                </a:solidFill>
                <a:latin typeface="Malgun Gothic"/>
                <a:ea typeface="Malgun Gothic"/>
                <a:cs typeface="Malgun Gothic"/>
                <a:sym typeface="Malgun Gothic"/>
              </a:rPr>
              <a:t>Noise </a:t>
            </a:r>
            <a:r>
              <a:rPr lang="ko-KR" altLang="en-US" sz="1400" b="1">
                <a:latin typeface="Malgun Gothic"/>
                <a:ea typeface="Malgun Gothic"/>
                <a:cs typeface="Malgun Gothic"/>
                <a:sym typeface="Malgun Gothic"/>
              </a:rPr>
              <a:t>추가</a:t>
            </a:r>
            <a:endParaRPr sz="1400" b="1">
              <a:solidFill>
                <a:srgbClr val="000000"/>
              </a:solidFill>
              <a:latin typeface="Malgun Gothic"/>
              <a:ea typeface="Malgun Gothic"/>
              <a:cs typeface="Malgun Gothic"/>
              <a:sym typeface="Malgun Gothic"/>
            </a:endParaRPr>
          </a:p>
        </p:txBody>
      </p:sp>
      <p:pic>
        <p:nvPicPr>
          <p:cNvPr id="565" name="Google Shape;565;gd9a54310e3_0_106" descr="C:\Users\tykim\Desktop\캡쳐\20210512_153827.jpg"/>
          <p:cNvPicPr preferRelativeResize="0"/>
          <p:nvPr/>
        </p:nvPicPr>
        <p:blipFill rotWithShape="1">
          <a:blip r:embed="rId5">
            <a:alphaModFix/>
          </a:blip>
          <a:srcRect b="52783"/>
          <a:stretch/>
        </p:blipFill>
        <p:spPr>
          <a:xfrm>
            <a:off x="1378222" y="1162315"/>
            <a:ext cx="5039513" cy="696068"/>
          </a:xfrm>
          <a:prstGeom prst="rect">
            <a:avLst/>
          </a:prstGeom>
          <a:noFill/>
          <a:ln>
            <a:noFill/>
          </a:ln>
        </p:spPr>
      </p:pic>
      <p:pic>
        <p:nvPicPr>
          <p:cNvPr id="566" name="Google Shape;566;gd9a54310e3_0_106" descr="C:\Users\tykim\Desktop\캡쳐\20210512_165633.jpg"/>
          <p:cNvPicPr preferRelativeResize="0"/>
          <p:nvPr/>
        </p:nvPicPr>
        <p:blipFill rotWithShape="1">
          <a:blip r:embed="rId6">
            <a:alphaModFix/>
          </a:blip>
          <a:srcRect b="63391"/>
          <a:stretch/>
        </p:blipFill>
        <p:spPr>
          <a:xfrm>
            <a:off x="1378097" y="2230290"/>
            <a:ext cx="3624674" cy="1805054"/>
          </a:xfrm>
          <a:prstGeom prst="rect">
            <a:avLst/>
          </a:prstGeom>
          <a:noFill/>
          <a:ln>
            <a:noFill/>
          </a:ln>
        </p:spPr>
      </p:pic>
      <p:pic>
        <p:nvPicPr>
          <p:cNvPr id="567" name="Google Shape;567;gd9a54310e3_0_106" descr="C:\Users\tykim\Desktop\캡쳐\20210512_153827.jpg"/>
          <p:cNvPicPr preferRelativeResize="0"/>
          <p:nvPr/>
        </p:nvPicPr>
        <p:blipFill rotWithShape="1">
          <a:blip r:embed="rId5">
            <a:alphaModFix/>
          </a:blip>
          <a:srcRect t="78017"/>
          <a:stretch/>
        </p:blipFill>
        <p:spPr>
          <a:xfrm>
            <a:off x="1378221" y="1828557"/>
            <a:ext cx="5039513" cy="324070"/>
          </a:xfrm>
          <a:prstGeom prst="rect">
            <a:avLst/>
          </a:prstGeom>
          <a:noFill/>
          <a:ln>
            <a:noFill/>
          </a:ln>
        </p:spPr>
      </p:pic>
      <p:pic>
        <p:nvPicPr>
          <p:cNvPr id="568" name="Google Shape;568;gd9a54310e3_0_106" descr="C:\final_project\FRCNN_HEW\noise\noise3.PNG"/>
          <p:cNvPicPr preferRelativeResize="0"/>
          <p:nvPr/>
        </p:nvPicPr>
        <p:blipFill rotWithShape="1">
          <a:blip r:embed="rId7">
            <a:alphaModFix/>
          </a:blip>
          <a:srcRect/>
          <a:stretch/>
        </p:blipFill>
        <p:spPr>
          <a:xfrm>
            <a:off x="7229841" y="1273879"/>
            <a:ext cx="648989" cy="670213"/>
          </a:xfrm>
          <a:prstGeom prst="rect">
            <a:avLst/>
          </a:prstGeom>
          <a:noFill/>
          <a:ln w="9525" cap="flat" cmpd="sng">
            <a:solidFill>
              <a:srgbClr val="BFBFBF"/>
            </a:solidFill>
            <a:prstDash val="solid"/>
            <a:round/>
            <a:headEnd type="none" w="sm" len="sm"/>
            <a:tailEnd type="none" w="sm" len="sm"/>
          </a:ln>
        </p:spPr>
      </p:pic>
      <p:pic>
        <p:nvPicPr>
          <p:cNvPr id="569" name="Google Shape;569;gd9a54310e3_0_106" descr="C:\final_project\FRCNN_HEW\noise\noise5.PNG"/>
          <p:cNvPicPr preferRelativeResize="0"/>
          <p:nvPr/>
        </p:nvPicPr>
        <p:blipFill rotWithShape="1">
          <a:blip r:embed="rId8">
            <a:alphaModFix/>
          </a:blip>
          <a:srcRect/>
          <a:stretch/>
        </p:blipFill>
        <p:spPr>
          <a:xfrm>
            <a:off x="6451002" y="1814476"/>
            <a:ext cx="586368" cy="259233"/>
          </a:xfrm>
          <a:prstGeom prst="rect">
            <a:avLst/>
          </a:prstGeom>
          <a:noFill/>
          <a:ln w="9525" cap="flat" cmpd="sng">
            <a:solidFill>
              <a:srgbClr val="BFBFBF"/>
            </a:solidFill>
            <a:prstDash val="solid"/>
            <a:round/>
            <a:headEnd type="none" w="sm" len="sm"/>
            <a:tailEnd type="none" w="sm" len="sm"/>
          </a:ln>
        </p:spPr>
      </p:pic>
      <p:sp>
        <p:nvSpPr>
          <p:cNvPr id="570" name="Google Shape;570;gd9a54310e3_0_106"/>
          <p:cNvSpPr/>
          <p:nvPr/>
        </p:nvSpPr>
        <p:spPr>
          <a:xfrm>
            <a:off x="1594877" y="1321173"/>
            <a:ext cx="4804875" cy="534000"/>
          </a:xfrm>
          <a:prstGeom prst="roundRect">
            <a:avLst>
              <a:gd name="adj" fmla="val 5549"/>
            </a:avLst>
          </a:prstGeom>
          <a:noFill/>
          <a:ln w="12700" cap="flat" cmpd="sng">
            <a:solidFill>
              <a:srgbClr val="FF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571" name="Google Shape;571;gd9a54310e3_0_106"/>
          <p:cNvSpPr txBox="1"/>
          <p:nvPr/>
        </p:nvSpPr>
        <p:spPr>
          <a:xfrm>
            <a:off x="5404701" y="3046967"/>
            <a:ext cx="1936125" cy="256654"/>
          </a:xfrm>
          <a:prstGeom prst="rect">
            <a:avLst/>
          </a:prstGeom>
          <a:noFill/>
          <a:ln>
            <a:noFill/>
          </a:ln>
        </p:spPr>
        <p:txBody>
          <a:bodyPr spcFirstLastPara="1" wrap="square" lIns="71312" tIns="35646" rIns="71312" bIns="35646" anchor="t" anchorCtr="0">
            <a:spAutoFit/>
          </a:bodyPr>
          <a:lstStyle/>
          <a:p>
            <a:r>
              <a:rPr lang="ko-KR" altLang="en-US" sz="1200">
                <a:solidFill>
                  <a:srgbClr val="000000"/>
                </a:solidFill>
                <a:latin typeface="Malgun Gothic"/>
                <a:ea typeface="Malgun Gothic"/>
                <a:cs typeface="Malgun Gothic"/>
                <a:sym typeface="Malgun Gothic"/>
              </a:rPr>
              <a:t>랜덤 좌표에 </a:t>
            </a:r>
            <a:r>
              <a:rPr lang="en-US" altLang="ko-KR" sz="1200">
                <a:solidFill>
                  <a:srgbClr val="000000"/>
                </a:solidFill>
                <a:latin typeface="Malgun Gothic"/>
                <a:ea typeface="Malgun Gothic"/>
                <a:cs typeface="Malgun Gothic"/>
                <a:sym typeface="Malgun Gothic"/>
              </a:rPr>
              <a:t>noise </a:t>
            </a:r>
            <a:r>
              <a:rPr lang="ko-KR" altLang="en-US" sz="1200">
                <a:solidFill>
                  <a:srgbClr val="000000"/>
                </a:solidFill>
                <a:latin typeface="Malgun Gothic"/>
                <a:ea typeface="Malgun Gothic"/>
                <a:cs typeface="Malgun Gothic"/>
                <a:sym typeface="Malgun Gothic"/>
              </a:rPr>
              <a:t>추가</a:t>
            </a:r>
            <a:endParaRPr sz="1200">
              <a:solidFill>
                <a:srgbClr val="000000"/>
              </a:solidFill>
              <a:latin typeface="Malgun Gothic"/>
              <a:ea typeface="Malgun Gothic"/>
              <a:cs typeface="Malgun Gothic"/>
              <a:sym typeface="Malgun Gothic"/>
            </a:endParaRPr>
          </a:p>
        </p:txBody>
      </p:sp>
      <p:cxnSp>
        <p:nvCxnSpPr>
          <p:cNvPr id="572" name="Google Shape;572;gd9a54310e3_0_106"/>
          <p:cNvCxnSpPr>
            <a:endCxn id="571" idx="1"/>
          </p:cNvCxnSpPr>
          <p:nvPr/>
        </p:nvCxnSpPr>
        <p:spPr>
          <a:xfrm>
            <a:off x="3997551" y="1838842"/>
            <a:ext cx="1407150" cy="1336452"/>
          </a:xfrm>
          <a:prstGeom prst="straightConnector1">
            <a:avLst/>
          </a:prstGeom>
          <a:noFill/>
          <a:ln w="12700" cap="flat" cmpd="sng">
            <a:solidFill>
              <a:srgbClr val="FF0000"/>
            </a:solidFill>
            <a:prstDash val="solid"/>
            <a:round/>
            <a:headEnd type="none" w="sm" len="sm"/>
            <a:tailEnd type="none" w="sm" len="sm"/>
          </a:ln>
        </p:spPr>
      </p:cxnSp>
      <p:sp>
        <p:nvSpPr>
          <p:cNvPr id="573" name="Google Shape;573;gd9a54310e3_0_106"/>
          <p:cNvSpPr/>
          <p:nvPr/>
        </p:nvSpPr>
        <p:spPr>
          <a:xfrm>
            <a:off x="1748132" y="2415459"/>
            <a:ext cx="1150425" cy="191750"/>
          </a:xfrm>
          <a:prstGeom prst="roundRect">
            <a:avLst>
              <a:gd name="adj" fmla="val 5549"/>
            </a:avLst>
          </a:prstGeom>
          <a:noFill/>
          <a:ln w="12700" cap="flat" cmpd="sng">
            <a:solidFill>
              <a:srgbClr val="FF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cxnSp>
        <p:nvCxnSpPr>
          <p:cNvPr id="574" name="Google Shape;574;gd9a54310e3_0_106"/>
          <p:cNvCxnSpPr>
            <a:stCxn id="573" idx="3"/>
            <a:endCxn id="571" idx="1"/>
          </p:cNvCxnSpPr>
          <p:nvPr/>
        </p:nvCxnSpPr>
        <p:spPr>
          <a:xfrm>
            <a:off x="2898557" y="2511334"/>
            <a:ext cx="2506144" cy="663960"/>
          </a:xfrm>
          <a:prstGeom prst="straightConnector1">
            <a:avLst/>
          </a:prstGeom>
          <a:noFill/>
          <a:ln w="12700" cap="flat" cmpd="sng">
            <a:solidFill>
              <a:srgbClr val="FF0000"/>
            </a:solidFill>
            <a:prstDash val="solid"/>
            <a:round/>
            <a:headEnd type="none" w="sm" len="sm"/>
            <a:tailEnd type="none" w="sm" len="sm"/>
          </a:ln>
        </p:spPr>
      </p:cxnSp>
      <p:pic>
        <p:nvPicPr>
          <p:cNvPr id="575" name="Google Shape;575;gd9a54310e3_0_106" descr="C:\Users\tykim\Desktop\캡쳐\20210512_171005.jpg"/>
          <p:cNvPicPr preferRelativeResize="0"/>
          <p:nvPr/>
        </p:nvPicPr>
        <p:blipFill rotWithShape="1">
          <a:blip r:embed="rId9">
            <a:alphaModFix/>
          </a:blip>
          <a:srcRect/>
          <a:stretch/>
        </p:blipFill>
        <p:spPr>
          <a:xfrm>
            <a:off x="1378222" y="4110507"/>
            <a:ext cx="4430436" cy="725058"/>
          </a:xfrm>
          <a:prstGeom prst="rect">
            <a:avLst/>
          </a:prstGeom>
          <a:noFill/>
          <a:ln>
            <a:noFill/>
          </a:ln>
        </p:spPr>
      </p:pic>
      <p:sp>
        <p:nvSpPr>
          <p:cNvPr id="576" name="Google Shape;576;gd9a54310e3_0_106"/>
          <p:cNvSpPr/>
          <p:nvPr/>
        </p:nvSpPr>
        <p:spPr>
          <a:xfrm>
            <a:off x="2560985" y="4459779"/>
            <a:ext cx="3044700" cy="191750"/>
          </a:xfrm>
          <a:prstGeom prst="roundRect">
            <a:avLst>
              <a:gd name="adj" fmla="val 5549"/>
            </a:avLst>
          </a:prstGeom>
          <a:noFill/>
          <a:ln w="12700" cap="flat" cmpd="sng">
            <a:solidFill>
              <a:srgbClr val="FF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Tree>
    <p:extLst>
      <p:ext uri="{BB962C8B-B14F-4D97-AF65-F5344CB8AC3E}">
        <p14:creationId xmlns:p14="http://schemas.microsoft.com/office/powerpoint/2010/main" val="10895409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4" name="Google Shape;584;gd9a54310e3_0_138"/>
          <p:cNvSpPr txBox="1"/>
          <p:nvPr/>
        </p:nvSpPr>
        <p:spPr>
          <a:xfrm>
            <a:off x="1135367" y="697260"/>
            <a:ext cx="4343625" cy="287432"/>
          </a:xfrm>
          <a:prstGeom prst="rect">
            <a:avLst/>
          </a:prstGeom>
          <a:noFill/>
          <a:ln>
            <a:noFill/>
          </a:ln>
        </p:spPr>
        <p:txBody>
          <a:bodyPr spcFirstLastPara="1" wrap="square" lIns="71312" tIns="35646" rIns="71312" bIns="35646" anchor="t" anchorCtr="0">
            <a:spAutoFit/>
          </a:bodyPr>
          <a:lstStyle/>
          <a:p>
            <a:r>
              <a:rPr lang="en-US" altLang="ko-KR" sz="1400" b="1">
                <a:latin typeface="Malgun Gothic"/>
                <a:ea typeface="Malgun Gothic"/>
                <a:cs typeface="Malgun Gothic"/>
                <a:sym typeface="Malgun Gothic"/>
              </a:rPr>
              <a:t>Annotation .xml file </a:t>
            </a:r>
            <a:r>
              <a:rPr lang="ko-KR" altLang="en-US" sz="1400" b="1">
                <a:latin typeface="Malgun Gothic"/>
                <a:ea typeface="Malgun Gothic"/>
                <a:cs typeface="Malgun Gothic"/>
                <a:sym typeface="Malgun Gothic"/>
              </a:rPr>
              <a:t>제작</a:t>
            </a:r>
            <a:endParaRPr sz="1400" b="1">
              <a:solidFill>
                <a:srgbClr val="000000"/>
              </a:solidFill>
              <a:latin typeface="Malgun Gothic"/>
              <a:ea typeface="Malgun Gothic"/>
              <a:cs typeface="Malgun Gothic"/>
              <a:sym typeface="Malgun Gothic"/>
            </a:endParaRPr>
          </a:p>
        </p:txBody>
      </p:sp>
      <p:pic>
        <p:nvPicPr>
          <p:cNvPr id="585" name="Google Shape;585;gd9a54310e3_0_138" descr="C:\Users\tykim\Desktop\캡쳐\20210512_152924.jpg"/>
          <p:cNvPicPr preferRelativeResize="0"/>
          <p:nvPr/>
        </p:nvPicPr>
        <p:blipFill rotWithShape="1">
          <a:blip r:embed="rId3">
            <a:alphaModFix/>
          </a:blip>
          <a:srcRect/>
          <a:stretch/>
        </p:blipFill>
        <p:spPr>
          <a:xfrm>
            <a:off x="1252610" y="1123909"/>
            <a:ext cx="3144830" cy="4068395"/>
          </a:xfrm>
          <a:prstGeom prst="rect">
            <a:avLst/>
          </a:prstGeom>
          <a:noFill/>
          <a:ln>
            <a:noFill/>
          </a:ln>
        </p:spPr>
      </p:pic>
      <p:pic>
        <p:nvPicPr>
          <p:cNvPr id="586" name="Google Shape;586;gd9a54310e3_0_138" descr="C:\Users\tykim\Desktop\캡쳐\20210512_155933.jpg"/>
          <p:cNvPicPr preferRelativeResize="0"/>
          <p:nvPr/>
        </p:nvPicPr>
        <p:blipFill rotWithShape="1">
          <a:blip r:embed="rId4">
            <a:alphaModFix/>
          </a:blip>
          <a:srcRect/>
          <a:stretch/>
        </p:blipFill>
        <p:spPr>
          <a:xfrm>
            <a:off x="4648879" y="1480446"/>
            <a:ext cx="2954567" cy="3624333"/>
          </a:xfrm>
          <a:prstGeom prst="rect">
            <a:avLst/>
          </a:prstGeom>
          <a:noFill/>
          <a:ln>
            <a:noFill/>
          </a:ln>
        </p:spPr>
      </p:pic>
      <p:sp>
        <p:nvSpPr>
          <p:cNvPr id="587" name="Google Shape;587;gd9a54310e3_0_138"/>
          <p:cNvSpPr/>
          <p:nvPr/>
        </p:nvSpPr>
        <p:spPr>
          <a:xfrm>
            <a:off x="1463972" y="3070113"/>
            <a:ext cx="2853000" cy="1793000"/>
          </a:xfrm>
          <a:prstGeom prst="roundRect">
            <a:avLst>
              <a:gd name="adj" fmla="val 5549"/>
            </a:avLst>
          </a:prstGeom>
          <a:noFill/>
          <a:ln w="12700" cap="flat" cmpd="sng">
            <a:solidFill>
              <a:srgbClr val="FF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588" name="Google Shape;588;gd9a54310e3_0_138"/>
          <p:cNvSpPr/>
          <p:nvPr/>
        </p:nvSpPr>
        <p:spPr>
          <a:xfrm>
            <a:off x="4836591" y="2863245"/>
            <a:ext cx="2511675" cy="1999750"/>
          </a:xfrm>
          <a:prstGeom prst="roundRect">
            <a:avLst>
              <a:gd name="adj" fmla="val 5549"/>
            </a:avLst>
          </a:prstGeom>
          <a:noFill/>
          <a:ln w="12700" cap="flat" cmpd="sng">
            <a:solidFill>
              <a:srgbClr val="FF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cxnSp>
        <p:nvCxnSpPr>
          <p:cNvPr id="589" name="Google Shape;589;gd9a54310e3_0_138"/>
          <p:cNvCxnSpPr/>
          <p:nvPr/>
        </p:nvCxnSpPr>
        <p:spPr>
          <a:xfrm rot="10800000" flipH="1">
            <a:off x="4317117" y="3863038"/>
            <a:ext cx="519525" cy="103500"/>
          </a:xfrm>
          <a:prstGeom prst="straightConnector1">
            <a:avLst/>
          </a:prstGeom>
          <a:noFill/>
          <a:ln w="9525" cap="flat" cmpd="sng">
            <a:solidFill>
              <a:srgbClr val="FF0000"/>
            </a:solidFill>
            <a:prstDash val="solid"/>
            <a:round/>
            <a:headEnd type="none" w="sm" len="sm"/>
            <a:tailEnd type="none" w="sm" len="sm"/>
          </a:ln>
        </p:spPr>
      </p:cxnSp>
      <p:sp>
        <p:nvSpPr>
          <p:cNvPr id="590" name="Google Shape;590;gd9a54310e3_0_138"/>
          <p:cNvSpPr/>
          <p:nvPr/>
        </p:nvSpPr>
        <p:spPr>
          <a:xfrm>
            <a:off x="1463972" y="1673654"/>
            <a:ext cx="2853000" cy="1189750"/>
          </a:xfrm>
          <a:prstGeom prst="roundRect">
            <a:avLst>
              <a:gd name="adj" fmla="val 5549"/>
            </a:avLst>
          </a:prstGeom>
          <a:noFill/>
          <a:ln w="12700" cap="flat" cmpd="sng">
            <a:solidFill>
              <a:srgbClr val="FF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591" name="Google Shape;591;gd9a54310e3_0_138"/>
          <p:cNvSpPr/>
          <p:nvPr/>
        </p:nvSpPr>
        <p:spPr>
          <a:xfrm>
            <a:off x="4836591" y="1673654"/>
            <a:ext cx="2511675" cy="1075500"/>
          </a:xfrm>
          <a:prstGeom prst="roundRect">
            <a:avLst>
              <a:gd name="adj" fmla="val 5549"/>
            </a:avLst>
          </a:prstGeom>
          <a:noFill/>
          <a:ln w="12700" cap="flat" cmpd="sng">
            <a:solidFill>
              <a:srgbClr val="FF0000"/>
            </a:solidFill>
            <a:prstDash val="solid"/>
            <a:round/>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cxnSp>
        <p:nvCxnSpPr>
          <p:cNvPr id="592" name="Google Shape;592;gd9a54310e3_0_138"/>
          <p:cNvCxnSpPr/>
          <p:nvPr/>
        </p:nvCxnSpPr>
        <p:spPr>
          <a:xfrm rot="10800000" flipH="1">
            <a:off x="4317117" y="2211450"/>
            <a:ext cx="519525" cy="57000"/>
          </a:xfrm>
          <a:prstGeom prst="straightConnector1">
            <a:avLst/>
          </a:prstGeom>
          <a:noFill/>
          <a:ln w="9525" cap="flat" cmpd="sng">
            <a:solidFill>
              <a:srgbClr val="FF0000"/>
            </a:solidFill>
            <a:prstDash val="solid"/>
            <a:round/>
            <a:headEnd type="none" w="sm" len="sm"/>
            <a:tailEnd type="none" w="sm" len="sm"/>
          </a:ln>
        </p:spPr>
      </p:cxnSp>
    </p:spTree>
    <p:extLst>
      <p:ext uri="{BB962C8B-B14F-4D97-AF65-F5344CB8AC3E}">
        <p14:creationId xmlns:p14="http://schemas.microsoft.com/office/powerpoint/2010/main" val="4087575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600" name="Google Shape;600;gd9a54310e3_0_169"/>
          <p:cNvSpPr/>
          <p:nvPr/>
        </p:nvSpPr>
        <p:spPr>
          <a:xfrm>
            <a:off x="473863" y="1345618"/>
            <a:ext cx="3249450" cy="355000"/>
          </a:xfrm>
          <a:prstGeom prst="rect">
            <a:avLst/>
          </a:prstGeom>
          <a:noFill/>
          <a:ln>
            <a:noFill/>
          </a:ln>
        </p:spPr>
        <p:txBody>
          <a:bodyPr spcFirstLastPara="1" wrap="square" lIns="71312" tIns="35646" rIns="71312" bIns="35646" anchor="t" anchorCtr="0">
            <a:noAutofit/>
          </a:bodyPr>
          <a:lstStyle/>
          <a:p>
            <a:r>
              <a:rPr lang="en-US" altLang="ko-KR" sz="1300">
                <a:solidFill>
                  <a:srgbClr val="000000"/>
                </a:solidFill>
                <a:latin typeface="Malgun Gothic"/>
                <a:ea typeface="Malgun Gothic"/>
                <a:cs typeface="Malgun Gothic"/>
                <a:sym typeface="Malgun Gothic"/>
              </a:rPr>
              <a:t>idx = random.sample(range(75776), 7500)</a:t>
            </a:r>
            <a:endParaRPr sz="1600"/>
          </a:p>
        </p:txBody>
      </p:sp>
      <p:sp>
        <p:nvSpPr>
          <p:cNvPr id="601" name="Google Shape;601;gd9a54310e3_0_169"/>
          <p:cNvSpPr/>
          <p:nvPr/>
        </p:nvSpPr>
        <p:spPr>
          <a:xfrm>
            <a:off x="473863" y="989606"/>
            <a:ext cx="2628675" cy="355000"/>
          </a:xfrm>
          <a:prstGeom prst="rect">
            <a:avLst/>
          </a:prstGeom>
          <a:noFill/>
          <a:ln>
            <a:noFill/>
          </a:ln>
        </p:spPr>
        <p:txBody>
          <a:bodyPr spcFirstLastPara="1" wrap="square" lIns="71312" tIns="35646" rIns="71312" bIns="35646" anchor="t" anchorCtr="0">
            <a:noAutofit/>
          </a:bodyPr>
          <a:lstStyle/>
          <a:p>
            <a:r>
              <a:rPr lang="ko-KR" altLang="en-US" sz="1300">
                <a:solidFill>
                  <a:srgbClr val="000000"/>
                </a:solidFill>
                <a:latin typeface="Malgun Gothic"/>
                <a:ea typeface="Malgun Gothic"/>
                <a:cs typeface="Malgun Gothic"/>
                <a:sym typeface="Malgun Gothic"/>
              </a:rPr>
              <a:t>총 </a:t>
            </a:r>
            <a:r>
              <a:rPr lang="en-US" altLang="ko-KR" sz="1300">
                <a:solidFill>
                  <a:srgbClr val="000000"/>
                </a:solidFill>
                <a:latin typeface="Malgun Gothic"/>
                <a:ea typeface="Malgun Gothic"/>
                <a:cs typeface="Malgun Gothic"/>
                <a:sym typeface="Malgun Gothic"/>
              </a:rPr>
              <a:t>data 75,776 </a:t>
            </a:r>
            <a:r>
              <a:rPr lang="ko-KR" altLang="en-US" sz="1300">
                <a:solidFill>
                  <a:srgbClr val="000000"/>
                </a:solidFill>
                <a:latin typeface="Malgun Gothic"/>
                <a:ea typeface="Malgun Gothic"/>
                <a:cs typeface="Malgun Gothic"/>
                <a:sym typeface="Malgun Gothic"/>
              </a:rPr>
              <a:t>개 중 </a:t>
            </a:r>
            <a:r>
              <a:rPr lang="en-US" altLang="ko-KR" sz="1300">
                <a:solidFill>
                  <a:srgbClr val="000000"/>
                </a:solidFill>
                <a:latin typeface="Malgun Gothic"/>
                <a:ea typeface="Malgun Gothic"/>
                <a:cs typeface="Malgun Gothic"/>
                <a:sym typeface="Malgun Gothic"/>
              </a:rPr>
              <a:t>test 7,500</a:t>
            </a:r>
            <a:r>
              <a:rPr lang="ko-KR" altLang="en-US" sz="1300">
                <a:solidFill>
                  <a:srgbClr val="000000"/>
                </a:solidFill>
                <a:latin typeface="Malgun Gothic"/>
                <a:ea typeface="Malgun Gothic"/>
                <a:cs typeface="Malgun Gothic"/>
                <a:sym typeface="Malgun Gothic"/>
              </a:rPr>
              <a:t>개</a:t>
            </a:r>
            <a:endParaRPr sz="1300">
              <a:solidFill>
                <a:srgbClr val="000000"/>
              </a:solidFill>
              <a:latin typeface="Malgun Gothic"/>
              <a:ea typeface="Malgun Gothic"/>
              <a:cs typeface="Malgun Gothic"/>
              <a:sym typeface="Malgun Gothic"/>
            </a:endParaRPr>
          </a:p>
        </p:txBody>
      </p:sp>
      <p:pic>
        <p:nvPicPr>
          <p:cNvPr id="602" name="Google Shape;602;gd9a54310e3_0_169" descr="C:\Users\tykim\Desktop\캡쳐\20210513_002541.jpg"/>
          <p:cNvPicPr preferRelativeResize="0"/>
          <p:nvPr/>
        </p:nvPicPr>
        <p:blipFill rotWithShape="1">
          <a:blip r:embed="rId3">
            <a:alphaModFix/>
          </a:blip>
          <a:srcRect/>
          <a:stretch/>
        </p:blipFill>
        <p:spPr>
          <a:xfrm>
            <a:off x="473863" y="2226352"/>
            <a:ext cx="5179826" cy="1465506"/>
          </a:xfrm>
          <a:prstGeom prst="rect">
            <a:avLst/>
          </a:prstGeom>
          <a:noFill/>
          <a:ln>
            <a:noFill/>
          </a:ln>
        </p:spPr>
      </p:pic>
      <p:sp>
        <p:nvSpPr>
          <p:cNvPr id="603" name="Google Shape;603;gd9a54310e3_0_169"/>
          <p:cNvSpPr/>
          <p:nvPr/>
        </p:nvSpPr>
        <p:spPr>
          <a:xfrm>
            <a:off x="481805" y="1732254"/>
            <a:ext cx="5400225" cy="355000"/>
          </a:xfrm>
          <a:prstGeom prst="rect">
            <a:avLst/>
          </a:prstGeom>
          <a:noFill/>
          <a:ln>
            <a:noFill/>
          </a:ln>
        </p:spPr>
        <p:txBody>
          <a:bodyPr spcFirstLastPara="1" wrap="square" lIns="71312" tIns="35646" rIns="71312" bIns="35646" anchor="t" anchorCtr="0">
            <a:noAutofit/>
          </a:bodyPr>
          <a:lstStyle/>
          <a:p>
            <a:r>
              <a:rPr lang="en-US" altLang="ko-KR" sz="1300">
                <a:solidFill>
                  <a:srgbClr val="000000"/>
                </a:solidFill>
                <a:latin typeface="Malgun Gothic"/>
                <a:ea typeface="Malgun Gothic"/>
                <a:cs typeface="Malgun Gothic"/>
                <a:sym typeface="Malgun Gothic"/>
              </a:rPr>
              <a:t>COCO </a:t>
            </a:r>
            <a:r>
              <a:rPr lang="ko-KR" altLang="en-US" sz="1300">
                <a:solidFill>
                  <a:srgbClr val="000000"/>
                </a:solidFill>
                <a:latin typeface="Malgun Gothic"/>
                <a:ea typeface="Malgun Gothic"/>
                <a:cs typeface="Malgun Gothic"/>
                <a:sym typeface="Malgun Gothic"/>
              </a:rPr>
              <a:t>데이터셋</a:t>
            </a:r>
            <a:r>
              <a:rPr lang="en-US" altLang="ko-KR" sz="1300">
                <a:solidFill>
                  <a:srgbClr val="000000"/>
                </a:solidFill>
                <a:latin typeface="Malgun Gothic"/>
                <a:ea typeface="Malgun Gothic"/>
                <a:cs typeface="Malgun Gothic"/>
                <a:sym typeface="Malgun Gothic"/>
              </a:rPr>
              <a:t>, ResNet50</a:t>
            </a:r>
            <a:r>
              <a:rPr lang="ko-KR" altLang="en-US" sz="1300">
                <a:solidFill>
                  <a:srgbClr val="000000"/>
                </a:solidFill>
                <a:latin typeface="Malgun Gothic"/>
                <a:ea typeface="Malgun Gothic"/>
                <a:cs typeface="Malgun Gothic"/>
                <a:sym typeface="Malgun Gothic"/>
              </a:rPr>
              <a:t>으로 </a:t>
            </a:r>
            <a:r>
              <a:rPr lang="en-US" altLang="ko-KR" sz="1300">
                <a:solidFill>
                  <a:srgbClr val="000000"/>
                </a:solidFill>
                <a:latin typeface="Malgun Gothic"/>
                <a:ea typeface="Malgun Gothic"/>
                <a:cs typeface="Malgun Gothic"/>
                <a:sym typeface="Malgun Gothic"/>
              </a:rPr>
              <a:t>pre-trained</a:t>
            </a:r>
            <a:r>
              <a:rPr lang="ko-KR" altLang="en-US" sz="1300">
                <a:solidFill>
                  <a:srgbClr val="000000"/>
                </a:solidFill>
                <a:latin typeface="Malgun Gothic"/>
                <a:ea typeface="Malgun Gothic"/>
                <a:cs typeface="Malgun Gothic"/>
                <a:sym typeface="Malgun Gothic"/>
              </a:rPr>
              <a:t>한 모델을 제공</a:t>
            </a:r>
            <a:endParaRPr sz="1300">
              <a:solidFill>
                <a:srgbClr val="000000"/>
              </a:solidFill>
              <a:latin typeface="Malgun Gothic"/>
              <a:ea typeface="Malgun Gothic"/>
              <a:cs typeface="Malgun Gothic"/>
              <a:sym typeface="Malgun Gothic"/>
            </a:endParaRPr>
          </a:p>
        </p:txBody>
      </p:sp>
      <p:pic>
        <p:nvPicPr>
          <p:cNvPr id="604" name="Google Shape;604;gd9a54310e3_0_169" descr="C:\Users\tykim\Desktop\캡쳐\20210513_003524.jpg"/>
          <p:cNvPicPr preferRelativeResize="0"/>
          <p:nvPr/>
        </p:nvPicPr>
        <p:blipFill rotWithShape="1">
          <a:blip r:embed="rId4">
            <a:alphaModFix/>
          </a:blip>
          <a:srcRect/>
          <a:stretch/>
        </p:blipFill>
        <p:spPr>
          <a:xfrm>
            <a:off x="468226" y="3938255"/>
            <a:ext cx="4683579" cy="1001643"/>
          </a:xfrm>
          <a:prstGeom prst="rect">
            <a:avLst/>
          </a:prstGeom>
          <a:noFill/>
          <a:ln>
            <a:noFill/>
          </a:ln>
        </p:spPr>
      </p:pic>
    </p:spTree>
    <p:extLst>
      <p:ext uri="{BB962C8B-B14F-4D97-AF65-F5344CB8AC3E}">
        <p14:creationId xmlns:p14="http://schemas.microsoft.com/office/powerpoint/2010/main" val="31533061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12" name="Google Shape;612;gd9a54310e3_0_585"/>
          <p:cNvPicPr preferRelativeResize="0"/>
          <p:nvPr/>
        </p:nvPicPr>
        <p:blipFill rotWithShape="1">
          <a:blip r:embed="rId3">
            <a:alphaModFix/>
          </a:blip>
          <a:srcRect r="13577" b="5794"/>
          <a:stretch/>
        </p:blipFill>
        <p:spPr>
          <a:xfrm>
            <a:off x="5003719" y="1160088"/>
            <a:ext cx="4016962" cy="3787271"/>
          </a:xfrm>
          <a:prstGeom prst="rect">
            <a:avLst/>
          </a:prstGeom>
          <a:noFill/>
          <a:ln>
            <a:noFill/>
          </a:ln>
        </p:spPr>
      </p:pic>
      <p:sp>
        <p:nvSpPr>
          <p:cNvPr id="613" name="Google Shape;613;gd9a54310e3_0_585"/>
          <p:cNvSpPr txBox="1"/>
          <p:nvPr/>
        </p:nvSpPr>
        <p:spPr>
          <a:xfrm>
            <a:off x="5937075" y="841276"/>
            <a:ext cx="2635650" cy="574904"/>
          </a:xfrm>
          <a:prstGeom prst="rect">
            <a:avLst/>
          </a:prstGeom>
          <a:noFill/>
          <a:ln>
            <a:noFill/>
          </a:ln>
        </p:spPr>
        <p:txBody>
          <a:bodyPr spcFirstLastPara="1" wrap="square" lIns="71312" tIns="71312" rIns="71312" bIns="71312" anchor="t" anchorCtr="0">
            <a:spAutoFit/>
          </a:bodyPr>
          <a:lstStyle/>
          <a:p>
            <a:r>
              <a:rPr lang="ko-KR" altLang="en-US" sz="1400">
                <a:latin typeface="Malgun Gothic"/>
                <a:ea typeface="Malgun Gothic"/>
                <a:cs typeface="Malgun Gothic"/>
                <a:sym typeface="Malgun Gothic"/>
              </a:rPr>
              <a:t>훈련 데이터와 비슷한 형식의</a:t>
            </a:r>
            <a:endParaRPr sz="1400">
              <a:latin typeface="Malgun Gothic"/>
              <a:ea typeface="Malgun Gothic"/>
              <a:cs typeface="Malgun Gothic"/>
              <a:sym typeface="Malgun Gothic"/>
            </a:endParaRPr>
          </a:p>
          <a:p>
            <a:r>
              <a:rPr lang="ko-KR" altLang="en-US" sz="1400">
                <a:latin typeface="Malgun Gothic"/>
                <a:ea typeface="Malgun Gothic"/>
                <a:cs typeface="Malgun Gothic"/>
                <a:sym typeface="Malgun Gothic"/>
              </a:rPr>
              <a:t>테스트 데이터 결과</a:t>
            </a:r>
            <a:endParaRPr sz="1400">
              <a:latin typeface="Malgun Gothic"/>
              <a:ea typeface="Malgun Gothic"/>
              <a:cs typeface="Malgun Gothic"/>
              <a:sym typeface="Malgun Gothic"/>
            </a:endParaRPr>
          </a:p>
        </p:txBody>
      </p:sp>
      <p:pic>
        <p:nvPicPr>
          <p:cNvPr id="614" name="Google Shape;614;gd9a54310e3_0_585" descr="C:\Users\tykim\Desktop\캡쳐\20210513_005840.jpg"/>
          <p:cNvPicPr preferRelativeResize="0"/>
          <p:nvPr/>
        </p:nvPicPr>
        <p:blipFill rotWithShape="1">
          <a:blip r:embed="rId4">
            <a:alphaModFix/>
          </a:blip>
          <a:srcRect/>
          <a:stretch/>
        </p:blipFill>
        <p:spPr>
          <a:xfrm>
            <a:off x="123319" y="1160089"/>
            <a:ext cx="5483456" cy="3478354"/>
          </a:xfrm>
          <a:prstGeom prst="rect">
            <a:avLst/>
          </a:prstGeom>
          <a:noFill/>
          <a:ln>
            <a:noFill/>
          </a:ln>
        </p:spPr>
      </p:pic>
    </p:spTree>
    <p:extLst>
      <p:ext uri="{BB962C8B-B14F-4D97-AF65-F5344CB8AC3E}">
        <p14:creationId xmlns:p14="http://schemas.microsoft.com/office/powerpoint/2010/main" val="23798569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622" name="Google Shape;622;gd9a54310e3_0_202"/>
          <p:cNvPicPr preferRelativeResize="0"/>
          <p:nvPr/>
        </p:nvPicPr>
        <p:blipFill>
          <a:blip r:embed="rId3">
            <a:alphaModFix/>
          </a:blip>
          <a:stretch>
            <a:fillRect/>
          </a:stretch>
        </p:blipFill>
        <p:spPr>
          <a:xfrm>
            <a:off x="5841133" y="1320466"/>
            <a:ext cx="2565000" cy="3405000"/>
          </a:xfrm>
          <a:prstGeom prst="rect">
            <a:avLst/>
          </a:prstGeom>
          <a:noFill/>
          <a:ln>
            <a:noFill/>
          </a:ln>
        </p:spPr>
      </p:pic>
      <p:pic>
        <p:nvPicPr>
          <p:cNvPr id="623" name="Google Shape;623;gd9a54310e3_0_202"/>
          <p:cNvPicPr preferRelativeResize="0"/>
          <p:nvPr/>
        </p:nvPicPr>
        <p:blipFill>
          <a:blip r:embed="rId4">
            <a:alphaModFix/>
          </a:blip>
          <a:stretch>
            <a:fillRect/>
          </a:stretch>
        </p:blipFill>
        <p:spPr>
          <a:xfrm>
            <a:off x="244373" y="1320467"/>
            <a:ext cx="2565000" cy="3405001"/>
          </a:xfrm>
          <a:prstGeom prst="rect">
            <a:avLst/>
          </a:prstGeom>
          <a:noFill/>
          <a:ln>
            <a:noFill/>
          </a:ln>
        </p:spPr>
      </p:pic>
      <p:pic>
        <p:nvPicPr>
          <p:cNvPr id="624" name="Google Shape;624;gd9a54310e3_0_202"/>
          <p:cNvPicPr preferRelativeResize="0"/>
          <p:nvPr/>
        </p:nvPicPr>
        <p:blipFill>
          <a:blip r:embed="rId5">
            <a:alphaModFix/>
          </a:blip>
          <a:stretch>
            <a:fillRect/>
          </a:stretch>
        </p:blipFill>
        <p:spPr>
          <a:xfrm>
            <a:off x="3042755" y="1320467"/>
            <a:ext cx="2565000" cy="3405000"/>
          </a:xfrm>
          <a:prstGeom prst="rect">
            <a:avLst/>
          </a:prstGeom>
          <a:noFill/>
          <a:ln>
            <a:noFill/>
          </a:ln>
        </p:spPr>
      </p:pic>
      <p:sp>
        <p:nvSpPr>
          <p:cNvPr id="625" name="Google Shape;625;gd9a54310e3_0_202"/>
          <p:cNvSpPr txBox="1"/>
          <p:nvPr/>
        </p:nvSpPr>
        <p:spPr>
          <a:xfrm>
            <a:off x="587025" y="769268"/>
            <a:ext cx="7335000" cy="359460"/>
          </a:xfrm>
          <a:prstGeom prst="rect">
            <a:avLst/>
          </a:prstGeom>
          <a:noFill/>
          <a:ln>
            <a:noFill/>
          </a:ln>
        </p:spPr>
        <p:txBody>
          <a:bodyPr spcFirstLastPara="1" wrap="square" lIns="71312" tIns="71312" rIns="71312" bIns="71312" anchor="t" anchorCtr="0">
            <a:spAutoFit/>
          </a:bodyPr>
          <a:lstStyle/>
          <a:p>
            <a:r>
              <a:rPr lang="ko-KR" altLang="en-US" sz="1400">
                <a:latin typeface="Malgun Gothic"/>
                <a:ea typeface="Malgun Gothic"/>
                <a:cs typeface="Malgun Gothic"/>
                <a:sym typeface="Malgun Gothic"/>
              </a:rPr>
              <a:t>실제 텍스트 데이터 예측 결과</a:t>
            </a:r>
            <a:endParaRPr sz="1400">
              <a:latin typeface="Malgun Gothic"/>
              <a:ea typeface="Malgun Gothic"/>
              <a:cs typeface="Malgun Gothic"/>
              <a:sym typeface="Malgun Gothic"/>
            </a:endParaRPr>
          </a:p>
        </p:txBody>
      </p:sp>
    </p:spTree>
    <p:extLst>
      <p:ext uri="{BB962C8B-B14F-4D97-AF65-F5344CB8AC3E}">
        <p14:creationId xmlns:p14="http://schemas.microsoft.com/office/powerpoint/2010/main" val="3060151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3" name="Google Shape;633;gd9a54310e3_0_190"/>
          <p:cNvPicPr preferRelativeResize="0"/>
          <p:nvPr/>
        </p:nvPicPr>
        <p:blipFill>
          <a:blip r:embed="rId3">
            <a:alphaModFix/>
          </a:blip>
          <a:stretch>
            <a:fillRect/>
          </a:stretch>
        </p:blipFill>
        <p:spPr>
          <a:xfrm>
            <a:off x="226126" y="1183436"/>
            <a:ext cx="2564606" cy="3405188"/>
          </a:xfrm>
          <a:prstGeom prst="rect">
            <a:avLst/>
          </a:prstGeom>
          <a:noFill/>
          <a:ln>
            <a:noFill/>
          </a:ln>
        </p:spPr>
      </p:pic>
      <p:pic>
        <p:nvPicPr>
          <p:cNvPr id="634" name="Google Shape;634;gd9a54310e3_0_190"/>
          <p:cNvPicPr preferRelativeResize="0"/>
          <p:nvPr/>
        </p:nvPicPr>
        <p:blipFill>
          <a:blip r:embed="rId4">
            <a:alphaModFix/>
          </a:blip>
          <a:stretch>
            <a:fillRect/>
          </a:stretch>
        </p:blipFill>
        <p:spPr>
          <a:xfrm>
            <a:off x="3069863" y="1199415"/>
            <a:ext cx="2565001" cy="3405000"/>
          </a:xfrm>
          <a:prstGeom prst="rect">
            <a:avLst/>
          </a:prstGeom>
          <a:noFill/>
          <a:ln>
            <a:noFill/>
          </a:ln>
        </p:spPr>
      </p:pic>
      <p:pic>
        <p:nvPicPr>
          <p:cNvPr id="635" name="Google Shape;635;gd9a54310e3_0_190"/>
          <p:cNvPicPr preferRelativeResize="0"/>
          <p:nvPr/>
        </p:nvPicPr>
        <p:blipFill>
          <a:blip r:embed="rId5">
            <a:alphaModFix/>
          </a:blip>
          <a:stretch>
            <a:fillRect/>
          </a:stretch>
        </p:blipFill>
        <p:spPr>
          <a:xfrm>
            <a:off x="6087994" y="1215186"/>
            <a:ext cx="2557463" cy="3373438"/>
          </a:xfrm>
          <a:prstGeom prst="rect">
            <a:avLst/>
          </a:prstGeom>
          <a:noFill/>
          <a:ln>
            <a:noFill/>
          </a:ln>
        </p:spPr>
      </p:pic>
      <p:sp>
        <p:nvSpPr>
          <p:cNvPr id="636" name="Google Shape;636;gd9a54310e3_0_190"/>
          <p:cNvSpPr txBox="1"/>
          <p:nvPr/>
        </p:nvSpPr>
        <p:spPr>
          <a:xfrm>
            <a:off x="587025" y="640331"/>
            <a:ext cx="7335000" cy="359460"/>
          </a:xfrm>
          <a:prstGeom prst="rect">
            <a:avLst/>
          </a:prstGeom>
          <a:noFill/>
          <a:ln>
            <a:noFill/>
          </a:ln>
        </p:spPr>
        <p:txBody>
          <a:bodyPr spcFirstLastPara="1" wrap="square" lIns="71312" tIns="71312" rIns="71312" bIns="71312" anchor="t" anchorCtr="0">
            <a:spAutoFit/>
          </a:bodyPr>
          <a:lstStyle/>
          <a:p>
            <a:r>
              <a:rPr lang="ko-KR" altLang="en-US" sz="1400">
                <a:latin typeface="Malgun Gothic"/>
                <a:ea typeface="Malgun Gothic"/>
                <a:cs typeface="Malgun Gothic"/>
                <a:sym typeface="Malgun Gothic"/>
              </a:rPr>
              <a:t>실제 텍스트 데이터 예측 결과</a:t>
            </a:r>
            <a:endParaRPr sz="1400">
              <a:latin typeface="Malgun Gothic"/>
              <a:ea typeface="Malgun Gothic"/>
              <a:cs typeface="Malgun Gothic"/>
              <a:sym typeface="Malgun Gothic"/>
            </a:endParaRPr>
          </a:p>
        </p:txBody>
      </p:sp>
      <p:sp>
        <p:nvSpPr>
          <p:cNvPr id="637" name="Google Shape;637;gd9a54310e3_0_190"/>
          <p:cNvSpPr/>
          <p:nvPr/>
        </p:nvSpPr>
        <p:spPr>
          <a:xfrm>
            <a:off x="1956769" y="4684998"/>
            <a:ext cx="5339250" cy="40475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71312" tIns="71312" rIns="71312" bIns="71312" anchor="ctr" anchorCtr="0">
            <a:noAutofit/>
          </a:bodyPr>
          <a:lstStyle/>
          <a:p>
            <a:pPr algn="ctr"/>
            <a:r>
              <a:rPr lang="en-US" altLang="ko-KR" sz="1400"/>
              <a:t>Sparse</a:t>
            </a:r>
            <a:r>
              <a:rPr lang="ko-KR" altLang="en-US" sz="1400"/>
              <a:t>하게 </a:t>
            </a:r>
            <a:r>
              <a:rPr lang="en-US" altLang="ko-KR" sz="1400"/>
              <a:t>text localization</a:t>
            </a:r>
            <a:r>
              <a:rPr lang="ko-KR" altLang="en-US" sz="1400"/>
              <a:t>하고 있음</a:t>
            </a:r>
            <a:endParaRPr sz="1400"/>
          </a:p>
        </p:txBody>
      </p:sp>
    </p:spTree>
    <p:extLst>
      <p:ext uri="{BB962C8B-B14F-4D97-AF65-F5344CB8AC3E}">
        <p14:creationId xmlns:p14="http://schemas.microsoft.com/office/powerpoint/2010/main" val="3604216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91" name="Google Shape;691;gd9a54310e3_0_239"/>
          <p:cNvSpPr/>
          <p:nvPr/>
        </p:nvSpPr>
        <p:spPr>
          <a:xfrm>
            <a:off x="2926733" y="1088949"/>
            <a:ext cx="1421669" cy="1764148"/>
          </a:xfrm>
          <a:prstGeom prst="rect">
            <a:avLst/>
          </a:prstGeom>
          <a:noFill/>
          <a:ln w="38100" cap="flat" cmpd="sng">
            <a:solidFill>
              <a:srgbClr val="000000"/>
            </a:solidFill>
            <a:prstDash val="lgDash"/>
            <a:miter lim="800000"/>
            <a:headEnd type="none" w="sm" len="sm"/>
            <a:tailEnd type="none" w="sm" len="sm"/>
          </a:ln>
        </p:spPr>
        <p:txBody>
          <a:bodyPr spcFirstLastPara="1" wrap="square" lIns="71312" tIns="35646" rIns="71312" bIns="35646"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696" name="Google Shape;696;gd9a54310e3_0_239"/>
          <p:cNvSpPr txBox="1"/>
          <p:nvPr/>
        </p:nvSpPr>
        <p:spPr>
          <a:xfrm>
            <a:off x="2892890" y="2081148"/>
            <a:ext cx="383400" cy="287432"/>
          </a:xfrm>
          <a:prstGeom prst="rect">
            <a:avLst/>
          </a:prstGeom>
          <a:noFill/>
          <a:ln>
            <a:noFill/>
          </a:ln>
        </p:spPr>
        <p:txBody>
          <a:bodyPr spcFirstLastPara="1" wrap="square" lIns="71312" tIns="35646" rIns="71312" bIns="35646" anchor="t" anchorCtr="0">
            <a:spAutoFit/>
          </a:bodyPr>
          <a:lstStyle/>
          <a:p>
            <a:r>
              <a:rPr lang="en-US" altLang="ko-KR" sz="1400">
                <a:solidFill>
                  <a:srgbClr val="000000"/>
                </a:solidFill>
                <a:latin typeface="Malgun Gothic"/>
                <a:ea typeface="Malgun Gothic"/>
                <a:cs typeface="Malgun Gothic"/>
                <a:sym typeface="Malgun Gothic"/>
              </a:rPr>
              <a:t>A1</a:t>
            </a:r>
            <a:endParaRPr sz="1400">
              <a:solidFill>
                <a:srgbClr val="000000"/>
              </a:solidFill>
              <a:latin typeface="Malgun Gothic"/>
              <a:ea typeface="Malgun Gothic"/>
              <a:cs typeface="Malgun Gothic"/>
              <a:sym typeface="Malgun Gothic"/>
            </a:endParaRPr>
          </a:p>
        </p:txBody>
      </p:sp>
      <p:sp>
        <p:nvSpPr>
          <p:cNvPr id="697" name="Google Shape;697;gd9a54310e3_0_239"/>
          <p:cNvSpPr txBox="1"/>
          <p:nvPr/>
        </p:nvSpPr>
        <p:spPr>
          <a:xfrm>
            <a:off x="3144392" y="1608667"/>
            <a:ext cx="383400" cy="287432"/>
          </a:xfrm>
          <a:prstGeom prst="rect">
            <a:avLst/>
          </a:prstGeom>
          <a:noFill/>
          <a:ln>
            <a:noFill/>
          </a:ln>
        </p:spPr>
        <p:txBody>
          <a:bodyPr spcFirstLastPara="1" wrap="square" lIns="71312" tIns="35646" rIns="71312" bIns="35646" anchor="t" anchorCtr="0">
            <a:spAutoFit/>
          </a:bodyPr>
          <a:lstStyle/>
          <a:p>
            <a:r>
              <a:rPr lang="en-US" altLang="ko-KR" sz="1400" dirty="0">
                <a:solidFill>
                  <a:srgbClr val="000000"/>
                </a:solidFill>
                <a:latin typeface="Malgun Gothic"/>
                <a:ea typeface="Malgun Gothic"/>
                <a:cs typeface="Malgun Gothic"/>
                <a:sym typeface="Malgun Gothic"/>
              </a:rPr>
              <a:t>A2</a:t>
            </a:r>
            <a:endParaRPr sz="1400" dirty="0">
              <a:solidFill>
                <a:srgbClr val="000000"/>
              </a:solidFill>
              <a:latin typeface="Malgun Gothic"/>
              <a:ea typeface="Malgun Gothic"/>
              <a:cs typeface="Malgun Gothic"/>
              <a:sym typeface="Malgun Gothic"/>
            </a:endParaRPr>
          </a:p>
        </p:txBody>
      </p:sp>
      <p:sp>
        <p:nvSpPr>
          <p:cNvPr id="698" name="Google Shape;698;gd9a54310e3_0_239"/>
          <p:cNvSpPr txBox="1"/>
          <p:nvPr/>
        </p:nvSpPr>
        <p:spPr>
          <a:xfrm>
            <a:off x="3434221" y="1199103"/>
            <a:ext cx="383400" cy="287432"/>
          </a:xfrm>
          <a:prstGeom prst="rect">
            <a:avLst/>
          </a:prstGeom>
          <a:noFill/>
          <a:ln>
            <a:noFill/>
          </a:ln>
        </p:spPr>
        <p:txBody>
          <a:bodyPr spcFirstLastPara="1" wrap="square" lIns="71312" tIns="35646" rIns="71312" bIns="35646" anchor="t" anchorCtr="0">
            <a:spAutoFit/>
          </a:bodyPr>
          <a:lstStyle/>
          <a:p>
            <a:r>
              <a:rPr lang="en-US" altLang="ko-KR" sz="1400" dirty="0">
                <a:solidFill>
                  <a:srgbClr val="000000"/>
                </a:solidFill>
                <a:latin typeface="Malgun Gothic"/>
                <a:ea typeface="Malgun Gothic"/>
                <a:cs typeface="Malgun Gothic"/>
                <a:sym typeface="Malgun Gothic"/>
              </a:rPr>
              <a:t>A3</a:t>
            </a:r>
            <a:endParaRPr sz="1400" dirty="0">
              <a:solidFill>
                <a:srgbClr val="000000"/>
              </a:solidFill>
              <a:latin typeface="Malgun Gothic"/>
              <a:ea typeface="Malgun Gothic"/>
              <a:cs typeface="Malgun Gothic"/>
              <a:sym typeface="Malgun Gothic"/>
            </a:endParaRPr>
          </a:p>
        </p:txBody>
      </p:sp>
      <p:grpSp>
        <p:nvGrpSpPr>
          <p:cNvPr id="69" name="Google Shape;789;gd9a54310e3_0_424">
            <a:extLst>
              <a:ext uri="{FF2B5EF4-FFF2-40B4-BE49-F238E27FC236}">
                <a16:creationId xmlns:a16="http://schemas.microsoft.com/office/drawing/2014/main" xmlns="" id="{F7E28134-CC4F-424F-8DFC-3C96A2E6E5F1}"/>
              </a:ext>
            </a:extLst>
          </p:cNvPr>
          <p:cNvGrpSpPr/>
          <p:nvPr/>
        </p:nvGrpSpPr>
        <p:grpSpPr>
          <a:xfrm>
            <a:off x="358887" y="841276"/>
            <a:ext cx="1913778" cy="2164745"/>
            <a:chOff x="1551513" y="866339"/>
            <a:chExt cx="4007702" cy="4325164"/>
          </a:xfrm>
        </p:grpSpPr>
        <p:sp>
          <p:nvSpPr>
            <p:cNvPr id="70" name="Google Shape;790;gd9a54310e3_0_424">
              <a:extLst>
                <a:ext uri="{FF2B5EF4-FFF2-40B4-BE49-F238E27FC236}">
                  <a16:creationId xmlns:a16="http://schemas.microsoft.com/office/drawing/2014/main" xmlns="" id="{1B2146D9-7A1F-4433-8C98-DB23B48A1758}"/>
                </a:ext>
              </a:extLst>
            </p:cNvPr>
            <p:cNvSpPr/>
            <p:nvPr/>
          </p:nvSpPr>
          <p:spPr>
            <a:xfrm>
              <a:off x="2346815" y="871171"/>
              <a:ext cx="3212400" cy="3087000"/>
            </a:xfrm>
            <a:prstGeom prst="rect">
              <a:avLst/>
            </a:prstGeom>
            <a:solidFill>
              <a:srgbClr val="4472C4">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71" name="Google Shape;791;gd9a54310e3_0_424">
              <a:extLst>
                <a:ext uri="{FF2B5EF4-FFF2-40B4-BE49-F238E27FC236}">
                  <a16:creationId xmlns:a16="http://schemas.microsoft.com/office/drawing/2014/main" xmlns="" id="{AB7678E2-88AE-4E08-B129-09B7A8199DC5}"/>
                </a:ext>
              </a:extLst>
            </p:cNvPr>
            <p:cNvSpPr/>
            <p:nvPr/>
          </p:nvSpPr>
          <p:spPr>
            <a:xfrm>
              <a:off x="1553427" y="2104354"/>
              <a:ext cx="3208800" cy="3087000"/>
            </a:xfrm>
            <a:prstGeom prst="rect">
              <a:avLst/>
            </a:prstGeom>
            <a:solidFill>
              <a:srgbClr val="4472C4">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72" name="Google Shape;792;gd9a54310e3_0_424">
              <a:extLst>
                <a:ext uri="{FF2B5EF4-FFF2-40B4-BE49-F238E27FC236}">
                  <a16:creationId xmlns:a16="http://schemas.microsoft.com/office/drawing/2014/main" xmlns="" id="{FB767D01-67DC-4DAE-AC92-90ABFCB4F8CD}"/>
                </a:ext>
              </a:extLst>
            </p:cNvPr>
            <p:cNvSpPr/>
            <p:nvPr/>
          </p:nvSpPr>
          <p:spPr>
            <a:xfrm>
              <a:off x="1553427" y="866339"/>
              <a:ext cx="4005743" cy="1233183"/>
            </a:xfrm>
            <a:prstGeom prst="flowChartInputOutput">
              <a:avLst/>
            </a:prstGeom>
            <a:solidFill>
              <a:srgbClr val="4472C4">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73" name="Google Shape;793;gd9a54310e3_0_424">
              <a:extLst>
                <a:ext uri="{FF2B5EF4-FFF2-40B4-BE49-F238E27FC236}">
                  <a16:creationId xmlns:a16="http://schemas.microsoft.com/office/drawing/2014/main" xmlns="" id="{0E922F4C-2116-479A-AE1E-1557F76B4405}"/>
                </a:ext>
              </a:extLst>
            </p:cNvPr>
            <p:cNvSpPr/>
            <p:nvPr/>
          </p:nvSpPr>
          <p:spPr>
            <a:xfrm rot="5400000" flipH="1">
              <a:off x="2998970" y="2631303"/>
              <a:ext cx="4325100" cy="795300"/>
            </a:xfrm>
            <a:prstGeom prst="parallelogram">
              <a:avLst>
                <a:gd name="adj" fmla="val 153836"/>
              </a:avLst>
            </a:prstGeom>
            <a:solidFill>
              <a:srgbClr val="4472C4">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74" name="Google Shape;794;gd9a54310e3_0_424">
              <a:extLst>
                <a:ext uri="{FF2B5EF4-FFF2-40B4-BE49-F238E27FC236}">
                  <a16:creationId xmlns:a16="http://schemas.microsoft.com/office/drawing/2014/main" xmlns="" id="{CACFCF2A-BA5E-4D3A-B687-1CEC5365B248}"/>
                </a:ext>
              </a:extLst>
            </p:cNvPr>
            <p:cNvSpPr/>
            <p:nvPr/>
          </p:nvSpPr>
          <p:spPr>
            <a:xfrm rot="5400000" flipH="1">
              <a:off x="-213387" y="2631302"/>
              <a:ext cx="4325100" cy="795300"/>
            </a:xfrm>
            <a:prstGeom prst="parallelogram">
              <a:avLst>
                <a:gd name="adj" fmla="val 153836"/>
              </a:avLst>
            </a:prstGeom>
            <a:solidFill>
              <a:srgbClr val="4472C4">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75" name="Google Shape;795;gd9a54310e3_0_424">
              <a:extLst>
                <a:ext uri="{FF2B5EF4-FFF2-40B4-BE49-F238E27FC236}">
                  <a16:creationId xmlns:a16="http://schemas.microsoft.com/office/drawing/2014/main" xmlns="" id="{7E4228E6-9E31-4945-894F-9ACC1ADA7AFB}"/>
                </a:ext>
              </a:extLst>
            </p:cNvPr>
            <p:cNvSpPr/>
            <p:nvPr/>
          </p:nvSpPr>
          <p:spPr>
            <a:xfrm>
              <a:off x="1553427" y="3958320"/>
              <a:ext cx="4005743" cy="1233183"/>
            </a:xfrm>
            <a:prstGeom prst="flowChartInputOutput">
              <a:avLst/>
            </a:prstGeom>
            <a:solidFill>
              <a:srgbClr val="4472C4">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grpSp>
      <p:cxnSp>
        <p:nvCxnSpPr>
          <p:cNvPr id="26" name="직선 연결선 25">
            <a:extLst>
              <a:ext uri="{FF2B5EF4-FFF2-40B4-BE49-F238E27FC236}">
                <a16:creationId xmlns:a16="http://schemas.microsoft.com/office/drawing/2014/main" xmlns="" id="{E551736D-04DC-4D8B-BBD2-F955EFE72F33}"/>
              </a:ext>
            </a:extLst>
          </p:cNvPr>
          <p:cNvCxnSpPr>
            <a:cxnSpLocks/>
          </p:cNvCxnSpPr>
          <p:nvPr/>
        </p:nvCxnSpPr>
        <p:spPr>
          <a:xfrm>
            <a:off x="565380" y="1466291"/>
            <a:ext cx="0" cy="1539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xmlns="" id="{0CF4B690-DDC5-460F-95AC-884F598EA711}"/>
              </a:ext>
            </a:extLst>
          </p:cNvPr>
          <p:cNvCxnSpPr>
            <a:cxnSpLocks/>
          </p:cNvCxnSpPr>
          <p:nvPr/>
        </p:nvCxnSpPr>
        <p:spPr>
          <a:xfrm>
            <a:off x="787011" y="1466291"/>
            <a:ext cx="0" cy="1539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xmlns="" id="{C3217B18-B53F-4EBC-BFE9-15D662D0BF8C}"/>
              </a:ext>
            </a:extLst>
          </p:cNvPr>
          <p:cNvCxnSpPr>
            <a:cxnSpLocks/>
          </p:cNvCxnSpPr>
          <p:nvPr/>
        </p:nvCxnSpPr>
        <p:spPr>
          <a:xfrm>
            <a:off x="1000601" y="1466291"/>
            <a:ext cx="0" cy="1539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xmlns="" id="{1D28B7B0-E4E0-4B35-A88B-DA519757243A}"/>
              </a:ext>
            </a:extLst>
          </p:cNvPr>
          <p:cNvCxnSpPr>
            <a:cxnSpLocks/>
          </p:cNvCxnSpPr>
          <p:nvPr/>
        </p:nvCxnSpPr>
        <p:spPr>
          <a:xfrm>
            <a:off x="1217888" y="1466291"/>
            <a:ext cx="0" cy="1539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xmlns="" id="{FF1C7800-39DC-4FE9-8F93-D7E8F62A2BB5}"/>
              </a:ext>
            </a:extLst>
          </p:cNvPr>
          <p:cNvCxnSpPr>
            <a:cxnSpLocks/>
          </p:cNvCxnSpPr>
          <p:nvPr/>
        </p:nvCxnSpPr>
        <p:spPr>
          <a:xfrm>
            <a:off x="1439519" y="1466291"/>
            <a:ext cx="0" cy="1539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xmlns="" id="{2A40C104-F967-4B92-880F-6E89C56C0C9B}"/>
              </a:ext>
            </a:extLst>
          </p:cNvPr>
          <p:cNvCxnSpPr>
            <a:cxnSpLocks/>
          </p:cNvCxnSpPr>
          <p:nvPr/>
        </p:nvCxnSpPr>
        <p:spPr>
          <a:xfrm>
            <a:off x="1653107" y="1466291"/>
            <a:ext cx="0" cy="1539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xmlns="" id="{F525E794-E3B6-4679-AA71-DE4F88CAF6C4}"/>
              </a:ext>
            </a:extLst>
          </p:cNvPr>
          <p:cNvCxnSpPr>
            <a:cxnSpLocks/>
          </p:cNvCxnSpPr>
          <p:nvPr/>
        </p:nvCxnSpPr>
        <p:spPr>
          <a:xfrm flipH="1" flipV="1">
            <a:off x="377583" y="2761078"/>
            <a:ext cx="1531459" cy="28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xmlns="" id="{52D0AA70-11FE-4EF2-8D3F-A8097038E4A5}"/>
              </a:ext>
            </a:extLst>
          </p:cNvPr>
          <p:cNvCxnSpPr>
            <a:cxnSpLocks/>
          </p:cNvCxnSpPr>
          <p:nvPr/>
        </p:nvCxnSpPr>
        <p:spPr>
          <a:xfrm flipH="1" flipV="1">
            <a:off x="376799" y="2542596"/>
            <a:ext cx="1515285" cy="5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xmlns="" id="{F6A694B8-8169-4AF4-BBB7-D51CF25A80E8}"/>
              </a:ext>
            </a:extLst>
          </p:cNvPr>
          <p:cNvCxnSpPr>
            <a:cxnSpLocks/>
          </p:cNvCxnSpPr>
          <p:nvPr/>
        </p:nvCxnSpPr>
        <p:spPr>
          <a:xfrm flipH="1" flipV="1">
            <a:off x="377583" y="2101276"/>
            <a:ext cx="1514501" cy="22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xmlns="" id="{18A24F38-C90A-47A8-B0B0-A7D231B12B16}"/>
              </a:ext>
            </a:extLst>
          </p:cNvPr>
          <p:cNvCxnSpPr>
            <a:cxnSpLocks/>
          </p:cNvCxnSpPr>
          <p:nvPr/>
        </p:nvCxnSpPr>
        <p:spPr>
          <a:xfrm flipH="1" flipV="1">
            <a:off x="377583" y="1887416"/>
            <a:ext cx="1514501" cy="22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xmlns="" id="{1D4E416A-C592-4CB0-A3F9-0079C4112048}"/>
              </a:ext>
            </a:extLst>
          </p:cNvPr>
          <p:cNvCxnSpPr>
            <a:cxnSpLocks/>
          </p:cNvCxnSpPr>
          <p:nvPr/>
        </p:nvCxnSpPr>
        <p:spPr>
          <a:xfrm flipH="1" flipV="1">
            <a:off x="377583" y="1673545"/>
            <a:ext cx="1514501" cy="22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xmlns="" id="{CDEB38E9-EDBB-48AA-814C-CE06085B6374}"/>
              </a:ext>
            </a:extLst>
          </p:cNvPr>
          <p:cNvCxnSpPr>
            <a:cxnSpLocks/>
          </p:cNvCxnSpPr>
          <p:nvPr/>
        </p:nvCxnSpPr>
        <p:spPr>
          <a:xfrm flipH="1" flipV="1">
            <a:off x="376799" y="2305221"/>
            <a:ext cx="1515285" cy="5185"/>
          </a:xfrm>
          <a:prstGeom prst="line">
            <a:avLst/>
          </a:prstGeom>
        </p:spPr>
        <p:style>
          <a:lnRef idx="1">
            <a:schemeClr val="accent1"/>
          </a:lnRef>
          <a:fillRef idx="0">
            <a:schemeClr val="accent1"/>
          </a:fillRef>
          <a:effectRef idx="0">
            <a:schemeClr val="accent1"/>
          </a:effectRef>
          <a:fontRef idx="minor">
            <a:schemeClr val="tx1"/>
          </a:fontRef>
        </p:style>
      </p:cxnSp>
      <p:grpSp>
        <p:nvGrpSpPr>
          <p:cNvPr id="139" name="Google Shape;866;gd9a54310e3_0_424">
            <a:extLst>
              <a:ext uri="{FF2B5EF4-FFF2-40B4-BE49-F238E27FC236}">
                <a16:creationId xmlns:a16="http://schemas.microsoft.com/office/drawing/2014/main" xmlns="" id="{4DD3B0AC-78F6-4550-9509-A33E646B5FF5}"/>
              </a:ext>
            </a:extLst>
          </p:cNvPr>
          <p:cNvGrpSpPr/>
          <p:nvPr/>
        </p:nvGrpSpPr>
        <p:grpSpPr>
          <a:xfrm>
            <a:off x="550764" y="1881029"/>
            <a:ext cx="549165" cy="670264"/>
            <a:chOff x="1553427" y="3279868"/>
            <a:chExt cx="1525659" cy="1933958"/>
          </a:xfrm>
        </p:grpSpPr>
        <p:sp>
          <p:nvSpPr>
            <p:cNvPr id="150" name="Google Shape;871;gd9a54310e3_0_424">
              <a:extLst>
                <a:ext uri="{FF2B5EF4-FFF2-40B4-BE49-F238E27FC236}">
                  <a16:creationId xmlns:a16="http://schemas.microsoft.com/office/drawing/2014/main" xmlns="" id="{E22BDC3B-D42C-434A-9D39-BBCD62BC3AF9}"/>
                </a:ext>
              </a:extLst>
            </p:cNvPr>
            <p:cNvSpPr/>
            <p:nvPr/>
          </p:nvSpPr>
          <p:spPr>
            <a:xfrm>
              <a:off x="1563430" y="3291010"/>
              <a:ext cx="1491983" cy="117599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1" name="Google Shape;871;gd9a54310e3_0_424">
              <a:extLst>
                <a:ext uri="{FF2B5EF4-FFF2-40B4-BE49-F238E27FC236}">
                  <a16:creationId xmlns:a16="http://schemas.microsoft.com/office/drawing/2014/main" xmlns="" id="{1631D651-C7CE-49F5-B3DF-D75703E20D5D}"/>
                </a:ext>
              </a:extLst>
            </p:cNvPr>
            <p:cNvSpPr/>
            <p:nvPr/>
          </p:nvSpPr>
          <p:spPr>
            <a:xfrm rot="5400000" flipH="1">
              <a:off x="1035093" y="3817856"/>
              <a:ext cx="1905794" cy="869125"/>
            </a:xfrm>
            <a:prstGeom prst="parallelogram">
              <a:avLst>
                <a:gd name="adj" fmla="val 126320"/>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47" name="Google Shape;871;gd9a54310e3_0_424">
              <a:extLst>
                <a:ext uri="{FF2B5EF4-FFF2-40B4-BE49-F238E27FC236}">
                  <a16:creationId xmlns:a16="http://schemas.microsoft.com/office/drawing/2014/main" xmlns="" id="{DDE8405F-C422-407E-8FF5-CD89532ADC7E}"/>
                </a:ext>
              </a:extLst>
            </p:cNvPr>
            <p:cNvSpPr/>
            <p:nvPr/>
          </p:nvSpPr>
          <p:spPr>
            <a:xfrm rot="5400000" flipH="1">
              <a:off x="1673091" y="3850513"/>
              <a:ext cx="1914306" cy="79529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46" name="Google Shape;871;gd9a54310e3_0_424">
              <a:extLst>
                <a:ext uri="{FF2B5EF4-FFF2-40B4-BE49-F238E27FC236}">
                  <a16:creationId xmlns:a16="http://schemas.microsoft.com/office/drawing/2014/main" xmlns="" id="{B9E71636-1227-45E7-AC42-4116008BB39A}"/>
                </a:ext>
              </a:extLst>
            </p:cNvPr>
            <p:cNvSpPr/>
            <p:nvPr/>
          </p:nvSpPr>
          <p:spPr>
            <a:xfrm>
              <a:off x="1563430" y="4005367"/>
              <a:ext cx="1491982" cy="120845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41" name="Google Shape;868;gd9a54310e3_0_424">
              <a:extLst>
                <a:ext uri="{FF2B5EF4-FFF2-40B4-BE49-F238E27FC236}">
                  <a16:creationId xmlns:a16="http://schemas.microsoft.com/office/drawing/2014/main" xmlns="" id="{C70E4227-52A5-4CD7-84CF-75377F649DFB}"/>
                </a:ext>
              </a:extLst>
            </p:cNvPr>
            <p:cNvSpPr/>
            <p:nvPr/>
          </p:nvSpPr>
          <p:spPr>
            <a:xfrm>
              <a:off x="1553429" y="4440115"/>
              <a:ext cx="692615"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2" name="Google Shape;868;gd9a54310e3_0_424">
              <a:extLst>
                <a:ext uri="{FF2B5EF4-FFF2-40B4-BE49-F238E27FC236}">
                  <a16:creationId xmlns:a16="http://schemas.microsoft.com/office/drawing/2014/main" xmlns="" id="{E2C73EAC-4C6C-40F4-85ED-413EFEE0BA13}"/>
                </a:ext>
              </a:extLst>
            </p:cNvPr>
            <p:cNvSpPr/>
            <p:nvPr/>
          </p:nvSpPr>
          <p:spPr>
            <a:xfrm>
              <a:off x="2386470" y="3279868"/>
              <a:ext cx="692616"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171" name="Google Shape;866;gd9a54310e3_0_424">
            <a:extLst>
              <a:ext uri="{FF2B5EF4-FFF2-40B4-BE49-F238E27FC236}">
                <a16:creationId xmlns:a16="http://schemas.microsoft.com/office/drawing/2014/main" xmlns="" id="{6063E44F-D643-4A30-96C9-882E34C1150B}"/>
              </a:ext>
            </a:extLst>
          </p:cNvPr>
          <p:cNvGrpSpPr/>
          <p:nvPr/>
        </p:nvGrpSpPr>
        <p:grpSpPr>
          <a:xfrm>
            <a:off x="3045995" y="2069645"/>
            <a:ext cx="549165" cy="670264"/>
            <a:chOff x="1553427" y="3279868"/>
            <a:chExt cx="1525659" cy="1933958"/>
          </a:xfrm>
        </p:grpSpPr>
        <p:sp>
          <p:nvSpPr>
            <p:cNvPr id="172" name="Google Shape;871;gd9a54310e3_0_424">
              <a:extLst>
                <a:ext uri="{FF2B5EF4-FFF2-40B4-BE49-F238E27FC236}">
                  <a16:creationId xmlns:a16="http://schemas.microsoft.com/office/drawing/2014/main" xmlns="" id="{9332526E-7FEF-49F2-9BEE-6EB55B4F254C}"/>
                </a:ext>
              </a:extLst>
            </p:cNvPr>
            <p:cNvSpPr/>
            <p:nvPr/>
          </p:nvSpPr>
          <p:spPr>
            <a:xfrm>
              <a:off x="1563430" y="3291010"/>
              <a:ext cx="1491983" cy="117599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3" name="Google Shape;871;gd9a54310e3_0_424">
              <a:extLst>
                <a:ext uri="{FF2B5EF4-FFF2-40B4-BE49-F238E27FC236}">
                  <a16:creationId xmlns:a16="http://schemas.microsoft.com/office/drawing/2014/main" xmlns="" id="{1556097F-3699-4485-A540-D2EFF9C9178E}"/>
                </a:ext>
              </a:extLst>
            </p:cNvPr>
            <p:cNvSpPr/>
            <p:nvPr/>
          </p:nvSpPr>
          <p:spPr>
            <a:xfrm rot="5400000" flipH="1">
              <a:off x="1035093" y="3817856"/>
              <a:ext cx="1905794" cy="869125"/>
            </a:xfrm>
            <a:prstGeom prst="parallelogram">
              <a:avLst>
                <a:gd name="adj" fmla="val 126320"/>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4" name="Google Shape;871;gd9a54310e3_0_424">
              <a:extLst>
                <a:ext uri="{FF2B5EF4-FFF2-40B4-BE49-F238E27FC236}">
                  <a16:creationId xmlns:a16="http://schemas.microsoft.com/office/drawing/2014/main" xmlns="" id="{14728926-4A7B-403A-92D9-BC5DFD9D7C40}"/>
                </a:ext>
              </a:extLst>
            </p:cNvPr>
            <p:cNvSpPr/>
            <p:nvPr/>
          </p:nvSpPr>
          <p:spPr>
            <a:xfrm rot="5400000" flipH="1">
              <a:off x="1673091" y="3850513"/>
              <a:ext cx="1914306" cy="79529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5" name="Google Shape;871;gd9a54310e3_0_424">
              <a:extLst>
                <a:ext uri="{FF2B5EF4-FFF2-40B4-BE49-F238E27FC236}">
                  <a16:creationId xmlns:a16="http://schemas.microsoft.com/office/drawing/2014/main" xmlns="" id="{716ECDB7-2FDE-4FE1-96BA-4BE4A5EB667F}"/>
                </a:ext>
              </a:extLst>
            </p:cNvPr>
            <p:cNvSpPr/>
            <p:nvPr/>
          </p:nvSpPr>
          <p:spPr>
            <a:xfrm>
              <a:off x="1563430" y="4005367"/>
              <a:ext cx="1491982" cy="120845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6" name="Google Shape;868;gd9a54310e3_0_424">
              <a:extLst>
                <a:ext uri="{FF2B5EF4-FFF2-40B4-BE49-F238E27FC236}">
                  <a16:creationId xmlns:a16="http://schemas.microsoft.com/office/drawing/2014/main" xmlns="" id="{066EFDC7-38F4-4BA9-9EDA-F299B3682F55}"/>
                </a:ext>
              </a:extLst>
            </p:cNvPr>
            <p:cNvSpPr/>
            <p:nvPr/>
          </p:nvSpPr>
          <p:spPr>
            <a:xfrm>
              <a:off x="1553429" y="4440115"/>
              <a:ext cx="692615"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7" name="Google Shape;868;gd9a54310e3_0_424">
              <a:extLst>
                <a:ext uri="{FF2B5EF4-FFF2-40B4-BE49-F238E27FC236}">
                  <a16:creationId xmlns:a16="http://schemas.microsoft.com/office/drawing/2014/main" xmlns="" id="{9A1388CB-DF43-4FDF-BE74-99B87501DD6D}"/>
                </a:ext>
              </a:extLst>
            </p:cNvPr>
            <p:cNvSpPr/>
            <p:nvPr/>
          </p:nvSpPr>
          <p:spPr>
            <a:xfrm>
              <a:off x="2386470" y="3279868"/>
              <a:ext cx="692616"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179" name="Google Shape;866;gd9a54310e3_0_424">
            <a:extLst>
              <a:ext uri="{FF2B5EF4-FFF2-40B4-BE49-F238E27FC236}">
                <a16:creationId xmlns:a16="http://schemas.microsoft.com/office/drawing/2014/main" xmlns="" id="{75845A06-1800-435F-9E31-DB2312627B01}"/>
              </a:ext>
            </a:extLst>
          </p:cNvPr>
          <p:cNvGrpSpPr/>
          <p:nvPr/>
        </p:nvGrpSpPr>
        <p:grpSpPr>
          <a:xfrm>
            <a:off x="3365651" y="1635890"/>
            <a:ext cx="549165" cy="670264"/>
            <a:chOff x="1553427" y="3279868"/>
            <a:chExt cx="1525659" cy="1933958"/>
          </a:xfrm>
        </p:grpSpPr>
        <p:sp>
          <p:nvSpPr>
            <p:cNvPr id="180" name="Google Shape;871;gd9a54310e3_0_424">
              <a:extLst>
                <a:ext uri="{FF2B5EF4-FFF2-40B4-BE49-F238E27FC236}">
                  <a16:creationId xmlns:a16="http://schemas.microsoft.com/office/drawing/2014/main" xmlns="" id="{D246AC33-C407-4D5F-971F-EB3D2C9A9B8E}"/>
                </a:ext>
              </a:extLst>
            </p:cNvPr>
            <p:cNvSpPr/>
            <p:nvPr/>
          </p:nvSpPr>
          <p:spPr>
            <a:xfrm>
              <a:off x="1563430" y="3291010"/>
              <a:ext cx="1491983" cy="117599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1" name="Google Shape;871;gd9a54310e3_0_424">
              <a:extLst>
                <a:ext uri="{FF2B5EF4-FFF2-40B4-BE49-F238E27FC236}">
                  <a16:creationId xmlns:a16="http://schemas.microsoft.com/office/drawing/2014/main" xmlns="" id="{0CBC0636-6B89-40C2-B386-53114AF10385}"/>
                </a:ext>
              </a:extLst>
            </p:cNvPr>
            <p:cNvSpPr/>
            <p:nvPr/>
          </p:nvSpPr>
          <p:spPr>
            <a:xfrm rot="5400000" flipH="1">
              <a:off x="1035093" y="3817856"/>
              <a:ext cx="1905794" cy="869125"/>
            </a:xfrm>
            <a:prstGeom prst="parallelogram">
              <a:avLst>
                <a:gd name="adj" fmla="val 126320"/>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2" name="Google Shape;871;gd9a54310e3_0_424">
              <a:extLst>
                <a:ext uri="{FF2B5EF4-FFF2-40B4-BE49-F238E27FC236}">
                  <a16:creationId xmlns:a16="http://schemas.microsoft.com/office/drawing/2014/main" xmlns="" id="{8DE22886-A601-49B2-818D-2A04C992485F}"/>
                </a:ext>
              </a:extLst>
            </p:cNvPr>
            <p:cNvSpPr/>
            <p:nvPr/>
          </p:nvSpPr>
          <p:spPr>
            <a:xfrm rot="5400000" flipH="1">
              <a:off x="1673091" y="3850513"/>
              <a:ext cx="1914306" cy="79529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3" name="Google Shape;871;gd9a54310e3_0_424">
              <a:extLst>
                <a:ext uri="{FF2B5EF4-FFF2-40B4-BE49-F238E27FC236}">
                  <a16:creationId xmlns:a16="http://schemas.microsoft.com/office/drawing/2014/main" xmlns="" id="{97DAFEA3-2AD7-4417-977C-0A1199DB9B7A}"/>
                </a:ext>
              </a:extLst>
            </p:cNvPr>
            <p:cNvSpPr/>
            <p:nvPr/>
          </p:nvSpPr>
          <p:spPr>
            <a:xfrm>
              <a:off x="1563430" y="4005367"/>
              <a:ext cx="1491982" cy="120845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4" name="Google Shape;868;gd9a54310e3_0_424">
              <a:extLst>
                <a:ext uri="{FF2B5EF4-FFF2-40B4-BE49-F238E27FC236}">
                  <a16:creationId xmlns:a16="http://schemas.microsoft.com/office/drawing/2014/main" xmlns="" id="{8305A811-83A5-40CA-BF9B-AB4AF8A93A70}"/>
                </a:ext>
              </a:extLst>
            </p:cNvPr>
            <p:cNvSpPr/>
            <p:nvPr/>
          </p:nvSpPr>
          <p:spPr>
            <a:xfrm>
              <a:off x="1553429" y="4440115"/>
              <a:ext cx="692615"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5" name="Google Shape;868;gd9a54310e3_0_424">
              <a:extLst>
                <a:ext uri="{FF2B5EF4-FFF2-40B4-BE49-F238E27FC236}">
                  <a16:creationId xmlns:a16="http://schemas.microsoft.com/office/drawing/2014/main" xmlns="" id="{45461DC6-ED69-44E7-A536-D61AE27A76C9}"/>
                </a:ext>
              </a:extLst>
            </p:cNvPr>
            <p:cNvSpPr/>
            <p:nvPr/>
          </p:nvSpPr>
          <p:spPr>
            <a:xfrm>
              <a:off x="2386470" y="3279868"/>
              <a:ext cx="692616"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186" name="Google Shape;866;gd9a54310e3_0_424">
            <a:extLst>
              <a:ext uri="{FF2B5EF4-FFF2-40B4-BE49-F238E27FC236}">
                <a16:creationId xmlns:a16="http://schemas.microsoft.com/office/drawing/2014/main" xmlns="" id="{E13177EA-2E26-4EF4-82B3-0DC91D4B9B0F}"/>
              </a:ext>
            </a:extLst>
          </p:cNvPr>
          <p:cNvGrpSpPr/>
          <p:nvPr/>
        </p:nvGrpSpPr>
        <p:grpSpPr>
          <a:xfrm>
            <a:off x="3684270" y="1221506"/>
            <a:ext cx="549165" cy="670264"/>
            <a:chOff x="1553427" y="3279868"/>
            <a:chExt cx="1525659" cy="1933958"/>
          </a:xfrm>
        </p:grpSpPr>
        <p:sp>
          <p:nvSpPr>
            <p:cNvPr id="187" name="Google Shape;871;gd9a54310e3_0_424">
              <a:extLst>
                <a:ext uri="{FF2B5EF4-FFF2-40B4-BE49-F238E27FC236}">
                  <a16:creationId xmlns:a16="http://schemas.microsoft.com/office/drawing/2014/main" xmlns="" id="{7A6C427D-7872-4268-8A49-787F8E546B58}"/>
                </a:ext>
              </a:extLst>
            </p:cNvPr>
            <p:cNvSpPr/>
            <p:nvPr/>
          </p:nvSpPr>
          <p:spPr>
            <a:xfrm>
              <a:off x="1563430" y="3291010"/>
              <a:ext cx="1491983" cy="117599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8" name="Google Shape;871;gd9a54310e3_0_424">
              <a:extLst>
                <a:ext uri="{FF2B5EF4-FFF2-40B4-BE49-F238E27FC236}">
                  <a16:creationId xmlns:a16="http://schemas.microsoft.com/office/drawing/2014/main" xmlns="" id="{9E67185B-83FB-431B-B1F2-3FF409D39BAD}"/>
                </a:ext>
              </a:extLst>
            </p:cNvPr>
            <p:cNvSpPr/>
            <p:nvPr/>
          </p:nvSpPr>
          <p:spPr>
            <a:xfrm rot="5400000" flipH="1">
              <a:off x="1035093" y="3817856"/>
              <a:ext cx="1905794" cy="869125"/>
            </a:xfrm>
            <a:prstGeom prst="parallelogram">
              <a:avLst>
                <a:gd name="adj" fmla="val 126320"/>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9" name="Google Shape;871;gd9a54310e3_0_424">
              <a:extLst>
                <a:ext uri="{FF2B5EF4-FFF2-40B4-BE49-F238E27FC236}">
                  <a16:creationId xmlns:a16="http://schemas.microsoft.com/office/drawing/2014/main" xmlns="" id="{9150AD09-58E4-4622-8C25-43422AE73F9A}"/>
                </a:ext>
              </a:extLst>
            </p:cNvPr>
            <p:cNvSpPr/>
            <p:nvPr/>
          </p:nvSpPr>
          <p:spPr>
            <a:xfrm rot="5400000" flipH="1">
              <a:off x="1673091" y="3850513"/>
              <a:ext cx="1914306" cy="79529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90" name="Google Shape;871;gd9a54310e3_0_424">
              <a:extLst>
                <a:ext uri="{FF2B5EF4-FFF2-40B4-BE49-F238E27FC236}">
                  <a16:creationId xmlns:a16="http://schemas.microsoft.com/office/drawing/2014/main" xmlns="" id="{094CF041-6F65-485D-BA0E-BE2C57E79300}"/>
                </a:ext>
              </a:extLst>
            </p:cNvPr>
            <p:cNvSpPr/>
            <p:nvPr/>
          </p:nvSpPr>
          <p:spPr>
            <a:xfrm>
              <a:off x="1563430" y="4005367"/>
              <a:ext cx="1491982" cy="120845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91" name="Google Shape;868;gd9a54310e3_0_424">
              <a:extLst>
                <a:ext uri="{FF2B5EF4-FFF2-40B4-BE49-F238E27FC236}">
                  <a16:creationId xmlns:a16="http://schemas.microsoft.com/office/drawing/2014/main" xmlns="" id="{1D63F307-F740-45DA-9E19-27BC3797E69C}"/>
                </a:ext>
              </a:extLst>
            </p:cNvPr>
            <p:cNvSpPr/>
            <p:nvPr/>
          </p:nvSpPr>
          <p:spPr>
            <a:xfrm>
              <a:off x="1553429" y="4440115"/>
              <a:ext cx="692615"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92" name="Google Shape;868;gd9a54310e3_0_424">
              <a:extLst>
                <a:ext uri="{FF2B5EF4-FFF2-40B4-BE49-F238E27FC236}">
                  <a16:creationId xmlns:a16="http://schemas.microsoft.com/office/drawing/2014/main" xmlns="" id="{1448C15D-E248-44C8-A909-D31B8970A7C2}"/>
                </a:ext>
              </a:extLst>
            </p:cNvPr>
            <p:cNvSpPr/>
            <p:nvPr/>
          </p:nvSpPr>
          <p:spPr>
            <a:xfrm>
              <a:off x="2386470" y="3279868"/>
              <a:ext cx="692616"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cxnSp>
        <p:nvCxnSpPr>
          <p:cNvPr id="198" name="Google Shape;699;gd9a54310e3_0_239">
            <a:extLst>
              <a:ext uri="{FF2B5EF4-FFF2-40B4-BE49-F238E27FC236}">
                <a16:creationId xmlns:a16="http://schemas.microsoft.com/office/drawing/2014/main" xmlns="" id="{8D51B5DE-438D-422D-9EB9-0BD8B0EB1C3B}"/>
              </a:ext>
            </a:extLst>
          </p:cNvPr>
          <p:cNvCxnSpPr>
            <a:cxnSpLocks/>
          </p:cNvCxnSpPr>
          <p:nvPr/>
        </p:nvCxnSpPr>
        <p:spPr>
          <a:xfrm flipV="1">
            <a:off x="1096462" y="1094282"/>
            <a:ext cx="1766735" cy="790608"/>
          </a:xfrm>
          <a:prstGeom prst="straightConnector1">
            <a:avLst/>
          </a:prstGeom>
          <a:noFill/>
          <a:ln w="28575" cap="flat" cmpd="sng">
            <a:solidFill>
              <a:schemeClr val="tx1"/>
            </a:solidFill>
            <a:prstDash val="lgDash"/>
            <a:miter lim="800000"/>
            <a:headEnd type="none" w="sm" len="sm"/>
            <a:tailEnd type="none" w="sm" len="sm"/>
          </a:ln>
        </p:spPr>
      </p:cxnSp>
      <p:cxnSp>
        <p:nvCxnSpPr>
          <p:cNvPr id="200" name="Google Shape;699;gd9a54310e3_0_239">
            <a:extLst>
              <a:ext uri="{FF2B5EF4-FFF2-40B4-BE49-F238E27FC236}">
                <a16:creationId xmlns:a16="http://schemas.microsoft.com/office/drawing/2014/main" xmlns="" id="{A3E4EAA5-1B80-4648-B2E6-E049C11D5B9A}"/>
              </a:ext>
            </a:extLst>
          </p:cNvPr>
          <p:cNvCxnSpPr>
            <a:cxnSpLocks/>
          </p:cNvCxnSpPr>
          <p:nvPr/>
        </p:nvCxnSpPr>
        <p:spPr>
          <a:xfrm>
            <a:off x="819263" y="2579835"/>
            <a:ext cx="2135830" cy="264864"/>
          </a:xfrm>
          <a:prstGeom prst="straightConnector1">
            <a:avLst/>
          </a:prstGeom>
          <a:noFill/>
          <a:ln w="28575" cap="flat" cmpd="sng">
            <a:solidFill>
              <a:schemeClr val="tx1"/>
            </a:solidFill>
            <a:prstDash val="lgDash"/>
            <a:miter lim="800000"/>
            <a:headEnd type="none" w="sm" len="sm"/>
            <a:tailEnd type="none" w="sm" len="sm"/>
          </a:ln>
        </p:spPr>
      </p:cxnSp>
      <p:cxnSp>
        <p:nvCxnSpPr>
          <p:cNvPr id="216" name="Google Shape;699;gd9a54310e3_0_239">
            <a:extLst>
              <a:ext uri="{FF2B5EF4-FFF2-40B4-BE49-F238E27FC236}">
                <a16:creationId xmlns:a16="http://schemas.microsoft.com/office/drawing/2014/main" xmlns="" id="{8EB83671-5245-4FEC-8ED6-71FA1704D1E0}"/>
              </a:ext>
            </a:extLst>
          </p:cNvPr>
          <p:cNvCxnSpPr>
            <a:cxnSpLocks/>
          </p:cNvCxnSpPr>
          <p:nvPr/>
        </p:nvCxnSpPr>
        <p:spPr>
          <a:xfrm flipH="1" flipV="1">
            <a:off x="3919573" y="1877571"/>
            <a:ext cx="1738889" cy="2844060"/>
          </a:xfrm>
          <a:prstGeom prst="straightConnector1">
            <a:avLst/>
          </a:prstGeom>
          <a:noFill/>
          <a:ln w="28575" cap="flat" cmpd="sng">
            <a:solidFill>
              <a:schemeClr val="tx1"/>
            </a:solidFill>
            <a:prstDash val="lgDash"/>
            <a:miter lim="800000"/>
            <a:headEnd type="none" w="sm" len="sm"/>
            <a:tailEnd type="none" w="sm" len="sm"/>
          </a:ln>
        </p:spPr>
      </p:cxnSp>
      <p:cxnSp>
        <p:nvCxnSpPr>
          <p:cNvPr id="219" name="Google Shape;699;gd9a54310e3_0_239">
            <a:extLst>
              <a:ext uri="{FF2B5EF4-FFF2-40B4-BE49-F238E27FC236}">
                <a16:creationId xmlns:a16="http://schemas.microsoft.com/office/drawing/2014/main" xmlns="" id="{964AE88D-4E3F-46F1-B321-90364B23CDFE}"/>
              </a:ext>
            </a:extLst>
          </p:cNvPr>
          <p:cNvCxnSpPr>
            <a:cxnSpLocks/>
          </p:cNvCxnSpPr>
          <p:nvPr/>
        </p:nvCxnSpPr>
        <p:spPr>
          <a:xfrm flipH="1">
            <a:off x="4224915" y="1011206"/>
            <a:ext cx="1348043" cy="231094"/>
          </a:xfrm>
          <a:prstGeom prst="straightConnector1">
            <a:avLst/>
          </a:prstGeom>
          <a:noFill/>
          <a:ln w="28575" cap="flat" cmpd="sng">
            <a:solidFill>
              <a:schemeClr val="tx1"/>
            </a:solidFill>
            <a:prstDash val="lgDash"/>
            <a:miter lim="800000"/>
            <a:headEnd type="none" w="sm" len="sm"/>
            <a:tailEnd type="none" w="sm" len="sm"/>
          </a:ln>
        </p:spPr>
      </p:cxnSp>
      <p:sp>
        <p:nvSpPr>
          <p:cNvPr id="228" name="Google Shape;712;gd9a54310e3_0_306">
            <a:extLst>
              <a:ext uri="{FF2B5EF4-FFF2-40B4-BE49-F238E27FC236}">
                <a16:creationId xmlns:a16="http://schemas.microsoft.com/office/drawing/2014/main" xmlns="" id="{8E28F66B-EDBA-4F84-B1E2-4DA5FAD891EE}"/>
              </a:ext>
            </a:extLst>
          </p:cNvPr>
          <p:cNvSpPr/>
          <p:nvPr/>
        </p:nvSpPr>
        <p:spPr>
          <a:xfrm>
            <a:off x="5658483" y="978131"/>
            <a:ext cx="226125" cy="37435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229" name="Google Shape;713;gd9a54310e3_0_306">
            <a:extLst>
              <a:ext uri="{FF2B5EF4-FFF2-40B4-BE49-F238E27FC236}">
                <a16:creationId xmlns:a16="http://schemas.microsoft.com/office/drawing/2014/main" xmlns="" id="{300668A2-CE4B-4407-A134-840CA179ED9E}"/>
              </a:ext>
            </a:extLst>
          </p:cNvPr>
          <p:cNvSpPr/>
          <p:nvPr/>
        </p:nvSpPr>
        <p:spPr>
          <a:xfrm>
            <a:off x="5960528" y="981962"/>
            <a:ext cx="393975" cy="1403500"/>
          </a:xfrm>
          <a:prstGeom prst="rightBrace">
            <a:avLst>
              <a:gd name="adj1" fmla="val 8333"/>
              <a:gd name="adj2" fmla="val 50000"/>
            </a:avLst>
          </a:prstGeom>
          <a:noFill/>
          <a:ln w="9525" cap="flat" cmpd="sng">
            <a:solidFill>
              <a:srgbClr val="4472C4"/>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230" name="Google Shape;714;gd9a54310e3_0_306">
            <a:extLst>
              <a:ext uri="{FF2B5EF4-FFF2-40B4-BE49-F238E27FC236}">
                <a16:creationId xmlns:a16="http://schemas.microsoft.com/office/drawing/2014/main" xmlns="" id="{85505951-B0F1-49F4-AF07-00E45E3E154D}"/>
              </a:ext>
            </a:extLst>
          </p:cNvPr>
          <p:cNvSpPr/>
          <p:nvPr/>
        </p:nvSpPr>
        <p:spPr>
          <a:xfrm>
            <a:off x="6655319" y="1162280"/>
            <a:ext cx="1787400" cy="1403500"/>
          </a:xfrm>
          <a:prstGeom prst="rect">
            <a:avLst/>
          </a:prstGeom>
          <a:no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r>
              <a:rPr lang="en-US" altLang="ko-KR" sz="1400" dirty="0">
                <a:solidFill>
                  <a:srgbClr val="000000"/>
                </a:solidFill>
                <a:latin typeface="Malgun Gothic"/>
                <a:ea typeface="Malgun Gothic"/>
                <a:cs typeface="Malgun Gothic"/>
                <a:sym typeface="Malgun Gothic"/>
              </a:rPr>
              <a:t>1. x_center</a:t>
            </a:r>
            <a:endParaRPr sz="1400" dirty="0">
              <a:solidFill>
                <a:srgbClr val="000000"/>
              </a:solidFill>
              <a:latin typeface="Malgun Gothic"/>
              <a:ea typeface="Malgun Gothic"/>
              <a:cs typeface="Malgun Gothic"/>
              <a:sym typeface="Malgun Gothic"/>
            </a:endParaRPr>
          </a:p>
          <a:p>
            <a:r>
              <a:rPr lang="en-US" altLang="ko-KR" sz="1400" dirty="0">
                <a:solidFill>
                  <a:srgbClr val="000000"/>
                </a:solidFill>
                <a:latin typeface="Malgun Gothic"/>
                <a:ea typeface="Malgun Gothic"/>
                <a:cs typeface="Malgun Gothic"/>
                <a:sym typeface="Malgun Gothic"/>
              </a:rPr>
              <a:t>2. y_center</a:t>
            </a:r>
            <a:endParaRPr sz="1400" dirty="0">
              <a:solidFill>
                <a:srgbClr val="000000"/>
              </a:solidFill>
              <a:latin typeface="Malgun Gothic"/>
              <a:ea typeface="Malgun Gothic"/>
              <a:cs typeface="Malgun Gothic"/>
              <a:sym typeface="Malgun Gothic"/>
            </a:endParaRPr>
          </a:p>
          <a:p>
            <a:r>
              <a:rPr lang="en-US" altLang="ko-KR" sz="1400" dirty="0">
                <a:solidFill>
                  <a:srgbClr val="000000"/>
                </a:solidFill>
                <a:latin typeface="Malgun Gothic"/>
                <a:ea typeface="Malgun Gothic"/>
                <a:cs typeface="Malgun Gothic"/>
                <a:sym typeface="Malgun Gothic"/>
              </a:rPr>
              <a:t>3. bbox_w</a:t>
            </a:r>
            <a:endParaRPr sz="1400" dirty="0">
              <a:solidFill>
                <a:srgbClr val="000000"/>
              </a:solidFill>
              <a:latin typeface="Malgun Gothic"/>
              <a:ea typeface="Malgun Gothic"/>
              <a:cs typeface="Malgun Gothic"/>
              <a:sym typeface="Malgun Gothic"/>
            </a:endParaRPr>
          </a:p>
          <a:p>
            <a:r>
              <a:rPr lang="en-US" altLang="ko-KR" sz="1400" dirty="0">
                <a:solidFill>
                  <a:srgbClr val="000000"/>
                </a:solidFill>
                <a:latin typeface="Malgun Gothic"/>
                <a:ea typeface="Malgun Gothic"/>
                <a:cs typeface="Malgun Gothic"/>
                <a:sym typeface="Malgun Gothic"/>
              </a:rPr>
              <a:t>4. bbox_h</a:t>
            </a:r>
            <a:endParaRPr sz="1400" dirty="0">
              <a:solidFill>
                <a:srgbClr val="000000"/>
              </a:solidFill>
              <a:latin typeface="Malgun Gothic"/>
              <a:ea typeface="Malgun Gothic"/>
              <a:cs typeface="Malgun Gothic"/>
              <a:sym typeface="Malgun Gothic"/>
            </a:endParaRPr>
          </a:p>
          <a:p>
            <a:r>
              <a:rPr lang="en-US" altLang="ko-KR" sz="1400" dirty="0">
                <a:solidFill>
                  <a:srgbClr val="000000"/>
                </a:solidFill>
                <a:latin typeface="Malgun Gothic"/>
                <a:ea typeface="Malgun Gothic"/>
                <a:cs typeface="Malgun Gothic"/>
                <a:sym typeface="Malgun Gothic"/>
              </a:rPr>
              <a:t>5. Bbox_confidence</a:t>
            </a:r>
            <a:endParaRPr sz="1400" dirty="0">
              <a:solidFill>
                <a:srgbClr val="000000"/>
              </a:solidFill>
              <a:latin typeface="Malgun Gothic"/>
              <a:ea typeface="Malgun Gothic"/>
              <a:cs typeface="Malgun Gothic"/>
              <a:sym typeface="Malgun Gothic"/>
            </a:endParaRPr>
          </a:p>
        </p:txBody>
      </p:sp>
      <p:sp>
        <p:nvSpPr>
          <p:cNvPr id="231" name="Google Shape;715;gd9a54310e3_0_306">
            <a:extLst>
              <a:ext uri="{FF2B5EF4-FFF2-40B4-BE49-F238E27FC236}">
                <a16:creationId xmlns:a16="http://schemas.microsoft.com/office/drawing/2014/main" xmlns="" id="{3E3D729E-8AF9-4E72-B8FC-961B2B9350E9}"/>
              </a:ext>
            </a:extLst>
          </p:cNvPr>
          <p:cNvSpPr/>
          <p:nvPr/>
        </p:nvSpPr>
        <p:spPr>
          <a:xfrm>
            <a:off x="5960528" y="2433010"/>
            <a:ext cx="393975" cy="2279000"/>
          </a:xfrm>
          <a:prstGeom prst="rightBrace">
            <a:avLst>
              <a:gd name="adj1" fmla="val 8333"/>
              <a:gd name="adj2" fmla="val 50000"/>
            </a:avLst>
          </a:prstGeom>
          <a:noFill/>
          <a:ln w="9525" cap="flat" cmpd="sng">
            <a:solidFill>
              <a:srgbClr val="4472C4"/>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232" name="Google Shape;716;gd9a54310e3_0_306">
            <a:extLst>
              <a:ext uri="{FF2B5EF4-FFF2-40B4-BE49-F238E27FC236}">
                <a16:creationId xmlns:a16="http://schemas.microsoft.com/office/drawing/2014/main" xmlns="" id="{3956337E-C1BF-408D-888C-32B691E29AA5}"/>
              </a:ext>
            </a:extLst>
          </p:cNvPr>
          <p:cNvSpPr/>
          <p:nvPr/>
        </p:nvSpPr>
        <p:spPr>
          <a:xfrm>
            <a:off x="6655319" y="3003576"/>
            <a:ext cx="1787400" cy="1403500"/>
          </a:xfrm>
          <a:prstGeom prst="rect">
            <a:avLst/>
          </a:prstGeom>
          <a:no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r>
              <a:rPr lang="en-US" altLang="ko-KR" sz="1400">
                <a:solidFill>
                  <a:srgbClr val="000000"/>
                </a:solidFill>
                <a:latin typeface="Malgun Gothic"/>
                <a:ea typeface="Malgun Gothic"/>
                <a:cs typeface="Malgun Gothic"/>
                <a:sym typeface="Malgun Gothic"/>
              </a:rPr>
              <a:t>1. Class_1….. Class_z</a:t>
            </a:r>
            <a:endParaRPr sz="1400">
              <a:solidFill>
                <a:srgbClr val="000000"/>
              </a:solidFill>
              <a:latin typeface="Malgun Gothic"/>
              <a:ea typeface="Malgun Gothic"/>
              <a:cs typeface="Malgun Gothic"/>
              <a:sym typeface="Malgun Gothic"/>
            </a:endParaRPr>
          </a:p>
        </p:txBody>
      </p:sp>
      <p:cxnSp>
        <p:nvCxnSpPr>
          <p:cNvPr id="233" name="Google Shape;723;gd9a54310e3_0_306">
            <a:extLst>
              <a:ext uri="{FF2B5EF4-FFF2-40B4-BE49-F238E27FC236}">
                <a16:creationId xmlns:a16="http://schemas.microsoft.com/office/drawing/2014/main" xmlns="" id="{314DE994-3FC2-45A3-9C22-A890FFAD4599}"/>
              </a:ext>
            </a:extLst>
          </p:cNvPr>
          <p:cNvCxnSpPr/>
          <p:nvPr/>
        </p:nvCxnSpPr>
        <p:spPr>
          <a:xfrm>
            <a:off x="5658483" y="2542091"/>
            <a:ext cx="226125" cy="0"/>
          </a:xfrm>
          <a:prstGeom prst="straightConnector1">
            <a:avLst/>
          </a:prstGeom>
          <a:noFill/>
          <a:ln w="12700" cap="flat" cmpd="sng">
            <a:solidFill>
              <a:srgbClr val="FFFFFF"/>
            </a:solidFill>
            <a:prstDash val="lgDash"/>
            <a:miter lim="800000"/>
            <a:headEnd type="none" w="sm" len="sm"/>
            <a:tailEnd type="none" w="sm" len="sm"/>
          </a:ln>
        </p:spPr>
      </p:cxnSp>
      <p:pic>
        <p:nvPicPr>
          <p:cNvPr id="67" name="Google Shape;677;gd9a54310e3_0_239"/>
          <p:cNvPicPr preferRelativeResize="0"/>
          <p:nvPr/>
        </p:nvPicPr>
        <p:blipFill rotWithShape="1">
          <a:blip r:embed="rId3">
            <a:alphaModFix/>
          </a:blip>
          <a:srcRect l="38899" t="11134" r="7746"/>
          <a:stretch/>
        </p:blipFill>
        <p:spPr>
          <a:xfrm>
            <a:off x="226680" y="3117132"/>
            <a:ext cx="1816307" cy="1932779"/>
          </a:xfrm>
          <a:prstGeom prst="rect">
            <a:avLst/>
          </a:prstGeom>
          <a:noFill/>
          <a:ln>
            <a:noFill/>
          </a:ln>
        </p:spPr>
      </p:pic>
    </p:spTree>
    <p:extLst>
      <p:ext uri="{BB962C8B-B14F-4D97-AF65-F5344CB8AC3E}">
        <p14:creationId xmlns:p14="http://schemas.microsoft.com/office/powerpoint/2010/main" val="83165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a:extLst>
              <a:ext uri="{FF2B5EF4-FFF2-40B4-BE49-F238E27FC236}">
                <a16:creationId xmlns="" xmlns:a16="http://schemas.microsoft.com/office/drawing/2014/main" id="{28B525BB-4E9C-46CE-B9FE-597A503FDCD6}"/>
              </a:ext>
            </a:extLst>
          </p:cNvPr>
          <p:cNvPicPr>
            <a:picLocks noChangeAspect="1" noChangeArrowheads="1"/>
          </p:cNvPicPr>
          <p:nvPr/>
        </p:nvPicPr>
        <p:blipFill>
          <a:blip r:embed="rId2" cstate="print"/>
          <a:srcRect/>
          <a:stretch>
            <a:fillRect/>
          </a:stretch>
        </p:blipFill>
        <p:spPr bwMode="auto">
          <a:xfrm>
            <a:off x="4698800" y="3455809"/>
            <a:ext cx="1241352" cy="1346255"/>
          </a:xfrm>
          <a:prstGeom prst="rect">
            <a:avLst/>
          </a:prstGeom>
          <a:noFill/>
          <a:ln w="9525">
            <a:noFill/>
            <a:miter lim="800000"/>
            <a:headEnd/>
            <a:tailEnd/>
          </a:ln>
        </p:spPr>
      </p:pic>
      <p:grpSp>
        <p:nvGrpSpPr>
          <p:cNvPr id="24" name="그룹 23">
            <a:extLst>
              <a:ext uri="{FF2B5EF4-FFF2-40B4-BE49-F238E27FC236}">
                <a16:creationId xmlns="" xmlns:a16="http://schemas.microsoft.com/office/drawing/2014/main" id="{5A6E5F4F-4DBF-4E2C-9D16-8D168F5A2893}"/>
              </a:ext>
            </a:extLst>
          </p:cNvPr>
          <p:cNvGrpSpPr/>
          <p:nvPr/>
        </p:nvGrpSpPr>
        <p:grpSpPr>
          <a:xfrm>
            <a:off x="2621221" y="3470614"/>
            <a:ext cx="1978405" cy="1301272"/>
            <a:chOff x="395536" y="1556792"/>
            <a:chExt cx="4608512" cy="3178190"/>
          </a:xfrm>
        </p:grpSpPr>
        <p:grpSp>
          <p:nvGrpSpPr>
            <p:cNvPr id="25" name="그룹 24">
              <a:extLst>
                <a:ext uri="{FF2B5EF4-FFF2-40B4-BE49-F238E27FC236}">
                  <a16:creationId xmlns="" xmlns:a16="http://schemas.microsoft.com/office/drawing/2014/main" id="{B4D71F86-82F9-474D-8DF1-23F5D3CB14DC}"/>
                </a:ext>
              </a:extLst>
            </p:cNvPr>
            <p:cNvGrpSpPr/>
            <p:nvPr/>
          </p:nvGrpSpPr>
          <p:grpSpPr>
            <a:xfrm>
              <a:off x="395536" y="1556792"/>
              <a:ext cx="2952328" cy="3168352"/>
              <a:chOff x="899592" y="1556792"/>
              <a:chExt cx="1296144" cy="1382554"/>
            </a:xfrm>
          </p:grpSpPr>
          <p:pic>
            <p:nvPicPr>
              <p:cNvPr id="34" name="Picture 2">
                <a:extLst>
                  <a:ext uri="{FF2B5EF4-FFF2-40B4-BE49-F238E27FC236}">
                    <a16:creationId xmlns="" xmlns:a16="http://schemas.microsoft.com/office/drawing/2014/main" id="{74CE2119-169D-41BE-9F6C-0E9AFBD72871}"/>
                  </a:ext>
                </a:extLst>
              </p:cNvPr>
              <p:cNvPicPr>
                <a:picLocks noChangeAspect="1" noChangeArrowheads="1"/>
              </p:cNvPicPr>
              <p:nvPr/>
            </p:nvPicPr>
            <p:blipFill>
              <a:blip r:embed="rId3" cstate="print"/>
              <a:srcRect/>
              <a:stretch>
                <a:fillRect/>
              </a:stretch>
            </p:blipFill>
            <p:spPr bwMode="auto">
              <a:xfrm>
                <a:off x="899592" y="1556792"/>
                <a:ext cx="1296144" cy="1382554"/>
              </a:xfrm>
              <a:prstGeom prst="rect">
                <a:avLst/>
              </a:prstGeom>
              <a:noFill/>
              <a:ln w="9525">
                <a:noFill/>
                <a:miter lim="800000"/>
                <a:headEnd/>
                <a:tailEnd/>
              </a:ln>
            </p:spPr>
          </p:pic>
          <p:sp>
            <p:nvSpPr>
              <p:cNvPr id="35" name="직사각형 34">
                <a:extLst>
                  <a:ext uri="{FF2B5EF4-FFF2-40B4-BE49-F238E27FC236}">
                    <a16:creationId xmlns="" xmlns:a16="http://schemas.microsoft.com/office/drawing/2014/main" id="{1E3C2E18-5D4A-4BB1-B4E9-CA18C055211A}"/>
                  </a:ext>
                </a:extLst>
              </p:cNvPr>
              <p:cNvSpPr/>
              <p:nvPr/>
            </p:nvSpPr>
            <p:spPr>
              <a:xfrm>
                <a:off x="1115616" y="1844824"/>
                <a:ext cx="864096" cy="86409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 xmlns:a16="http://schemas.microsoft.com/office/drawing/2014/main" id="{AF4DACE8-AEEE-49AD-B66A-231DDF0BEFAC}"/>
                  </a:ext>
                </a:extLst>
              </p:cNvPr>
              <p:cNvCxnSpPr/>
              <p:nvPr/>
            </p:nvCxnSpPr>
            <p:spPr>
              <a:xfrm>
                <a:off x="1115616" y="1844824"/>
                <a:ext cx="864096" cy="86409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 xmlns:a16="http://schemas.microsoft.com/office/drawing/2014/main" id="{EEBC0BB0-A9E9-495C-970E-609E0385794F}"/>
                  </a:ext>
                </a:extLst>
              </p:cNvPr>
              <p:cNvCxnSpPr/>
              <p:nvPr/>
            </p:nvCxnSpPr>
            <p:spPr>
              <a:xfrm flipH="1">
                <a:off x="1115616" y="1844824"/>
                <a:ext cx="864096" cy="86409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 xmlns:a16="http://schemas.microsoft.com/office/drawing/2014/main" id="{C7066E9A-56BA-4CCD-843B-6AF509BFA9A7}"/>
                </a:ext>
              </a:extLst>
            </p:cNvPr>
            <p:cNvGrpSpPr/>
            <p:nvPr/>
          </p:nvGrpSpPr>
          <p:grpSpPr>
            <a:xfrm>
              <a:off x="3419872" y="1650008"/>
              <a:ext cx="1584176" cy="3084974"/>
              <a:chOff x="2195736" y="1700808"/>
              <a:chExt cx="648071" cy="1262033"/>
            </a:xfrm>
          </p:grpSpPr>
          <p:pic>
            <p:nvPicPr>
              <p:cNvPr id="30" name="Picture 3">
                <a:extLst>
                  <a:ext uri="{FF2B5EF4-FFF2-40B4-BE49-F238E27FC236}">
                    <a16:creationId xmlns="" xmlns:a16="http://schemas.microsoft.com/office/drawing/2014/main" id="{658F9FF3-D6A3-4B82-A7EB-897AA7FFAB5E}"/>
                  </a:ext>
                </a:extLst>
              </p:cNvPr>
              <p:cNvPicPr>
                <a:picLocks noChangeAspect="1" noChangeArrowheads="1"/>
              </p:cNvPicPr>
              <p:nvPr/>
            </p:nvPicPr>
            <p:blipFill>
              <a:blip r:embed="rId4" cstate="print"/>
              <a:srcRect/>
              <a:stretch>
                <a:fillRect/>
              </a:stretch>
            </p:blipFill>
            <p:spPr bwMode="auto">
              <a:xfrm>
                <a:off x="2195736" y="1700808"/>
                <a:ext cx="648071" cy="1262033"/>
              </a:xfrm>
              <a:prstGeom prst="rect">
                <a:avLst/>
              </a:prstGeom>
              <a:noFill/>
              <a:ln w="9525">
                <a:noFill/>
                <a:miter lim="800000"/>
                <a:headEnd/>
                <a:tailEnd/>
              </a:ln>
            </p:spPr>
          </p:pic>
          <p:sp>
            <p:nvSpPr>
              <p:cNvPr id="31" name="직사각형 30">
                <a:extLst>
                  <a:ext uri="{FF2B5EF4-FFF2-40B4-BE49-F238E27FC236}">
                    <a16:creationId xmlns="" xmlns:a16="http://schemas.microsoft.com/office/drawing/2014/main" id="{A0D2336A-47C3-41EB-8EF5-C28AE51B275D}"/>
                  </a:ext>
                </a:extLst>
              </p:cNvPr>
              <p:cNvSpPr/>
              <p:nvPr/>
            </p:nvSpPr>
            <p:spPr>
              <a:xfrm>
                <a:off x="2267744" y="1772816"/>
                <a:ext cx="504056" cy="11521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 xmlns:a16="http://schemas.microsoft.com/office/drawing/2014/main" id="{0D327AA1-227A-4C0B-A392-FB1D07279E00}"/>
                  </a:ext>
                </a:extLst>
              </p:cNvPr>
              <p:cNvCxnSpPr/>
              <p:nvPr/>
            </p:nvCxnSpPr>
            <p:spPr>
              <a:xfrm>
                <a:off x="2267744" y="1772816"/>
                <a:ext cx="504056" cy="11521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0D38126A-FED5-4891-89A6-55C8ACB2B3E0}"/>
                  </a:ext>
                </a:extLst>
              </p:cNvPr>
              <p:cNvCxnSpPr/>
              <p:nvPr/>
            </p:nvCxnSpPr>
            <p:spPr>
              <a:xfrm flipH="1">
                <a:off x="2267744" y="1772816"/>
                <a:ext cx="504056" cy="11521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7" name="직선 연결선 26">
              <a:extLst>
                <a:ext uri="{FF2B5EF4-FFF2-40B4-BE49-F238E27FC236}">
                  <a16:creationId xmlns="" xmlns:a16="http://schemas.microsoft.com/office/drawing/2014/main" id="{4B49A601-FF8B-4CBF-9D88-084EA072EF7D}"/>
                </a:ext>
              </a:extLst>
            </p:cNvPr>
            <p:cNvCxnSpPr/>
            <p:nvPr/>
          </p:nvCxnSpPr>
          <p:spPr>
            <a:xfrm>
              <a:off x="1907704" y="3212976"/>
              <a:ext cx="2304256" cy="0"/>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 xmlns:a16="http://schemas.microsoft.com/office/drawing/2014/main" id="{06530F0E-DF20-4100-B59A-625F2D42123B}"/>
                </a:ext>
              </a:extLst>
            </p:cNvPr>
            <p:cNvSpPr/>
            <p:nvPr/>
          </p:nvSpPr>
          <p:spPr>
            <a:xfrm>
              <a:off x="1712000" y="3058800"/>
              <a:ext cx="288032" cy="2880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 xmlns:a16="http://schemas.microsoft.com/office/drawing/2014/main" id="{22B1F5D5-387E-4197-9A86-37DCD66DE6C0}"/>
                </a:ext>
              </a:extLst>
            </p:cNvPr>
            <p:cNvSpPr/>
            <p:nvPr/>
          </p:nvSpPr>
          <p:spPr>
            <a:xfrm>
              <a:off x="4067944" y="3058800"/>
              <a:ext cx="288032" cy="2880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6" name="Picture 4" descr="C:\Users\tykim\Desktop\캡쳐\20210414_1924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985292"/>
            <a:ext cx="8041698" cy="2304256"/>
          </a:xfrm>
          <a:prstGeom prst="rect">
            <a:avLst/>
          </a:prstGeom>
          <a:noFill/>
          <a:extLst>
            <a:ext uri="{909E8E84-426E-40DD-AFC4-6F175D3DCCD1}">
              <a14:hiddenFill xmlns:a14="http://schemas.microsoft.com/office/drawing/2010/main">
                <a:solidFill>
                  <a:srgbClr val="FFFFFF"/>
                </a:solidFill>
              </a14:hiddenFill>
            </a:ext>
          </a:extLst>
        </p:spPr>
      </p:pic>
      <p:sp>
        <p:nvSpPr>
          <p:cNvPr id="59" name="직사각형 58"/>
          <p:cNvSpPr/>
          <p:nvPr/>
        </p:nvSpPr>
        <p:spPr>
          <a:xfrm rot="5400000">
            <a:off x="-36934" y="493660"/>
            <a:ext cx="480053" cy="471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고딕" pitchFamily="50" charset="-127"/>
              <a:ea typeface="나눔고딕" pitchFamily="50" charset="-127"/>
            </a:endParaRPr>
          </a:p>
        </p:txBody>
      </p:sp>
      <p:sp>
        <p:nvSpPr>
          <p:cNvPr id="61" name="TextBox 60"/>
          <p:cNvSpPr txBox="1"/>
          <p:nvPr/>
        </p:nvSpPr>
        <p:spPr>
          <a:xfrm>
            <a:off x="220855" y="350003"/>
            <a:ext cx="824265" cy="461665"/>
          </a:xfrm>
          <a:prstGeom prst="rect">
            <a:avLst/>
          </a:prstGeom>
          <a:noFill/>
        </p:spPr>
        <p:txBody>
          <a:bodyPr wrap="none" rtlCol="0">
            <a:spAutoFit/>
          </a:bodyPr>
          <a:lstStyle/>
          <a:p>
            <a:r>
              <a:rPr lang="en-US" altLang="ko-KR" sz="2400" b="1" dirty="0" smtClean="0">
                <a:latin typeface="나눔고딕" pitchFamily="50" charset="-127"/>
                <a:ea typeface="나눔고딕" pitchFamily="50" charset="-127"/>
              </a:rPr>
              <a:t>OCR</a:t>
            </a:r>
            <a:endParaRPr lang="ko-KR" altLang="en-US" sz="2400" b="1" dirty="0">
              <a:latin typeface="나눔고딕" pitchFamily="50" charset="-127"/>
              <a:ea typeface="나눔고딕" pitchFamily="50" charset="-127"/>
            </a:endParaRPr>
          </a:p>
        </p:txBody>
      </p:sp>
      <p:sp>
        <p:nvSpPr>
          <p:cNvPr id="62" name="TextBox 61"/>
          <p:cNvSpPr txBox="1"/>
          <p:nvPr/>
        </p:nvSpPr>
        <p:spPr>
          <a:xfrm>
            <a:off x="1115616" y="409228"/>
            <a:ext cx="2260555" cy="369332"/>
          </a:xfrm>
          <a:prstGeom prst="rect">
            <a:avLst/>
          </a:prstGeom>
          <a:noFill/>
        </p:spPr>
        <p:txBody>
          <a:bodyPr wrap="none" rtlCol="0">
            <a:spAutoFit/>
          </a:bodyPr>
          <a:lstStyle/>
          <a:p>
            <a:r>
              <a:rPr lang="ko-KR" altLang="en-US" b="1" dirty="0" smtClean="0">
                <a:latin typeface="나눔고딕" pitchFamily="50" charset="-127"/>
                <a:ea typeface="나눔고딕" pitchFamily="50" charset="-127"/>
              </a:rPr>
              <a:t>텍스트 이미지 전처리</a:t>
            </a:r>
            <a:endParaRPr lang="ko-KR" altLang="en-US" b="1" dirty="0">
              <a:latin typeface="나눔고딕" pitchFamily="50" charset="-127"/>
              <a:ea typeface="나눔고딕" pitchFamily="50" charset="-127"/>
            </a:endParaRPr>
          </a:p>
        </p:txBody>
      </p:sp>
    </p:spTree>
    <p:extLst>
      <p:ext uri="{BB962C8B-B14F-4D97-AF65-F5344CB8AC3E}">
        <p14:creationId xmlns:p14="http://schemas.microsoft.com/office/powerpoint/2010/main" val="10469785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73" name="직사각형 72">
            <a:extLst>
              <a:ext uri="{FF2B5EF4-FFF2-40B4-BE49-F238E27FC236}">
                <a16:creationId xmlns:a16="http://schemas.microsoft.com/office/drawing/2014/main" xmlns="" id="{B932A5BF-27D0-4BD0-BBBF-05DFB02B16CA}"/>
              </a:ext>
            </a:extLst>
          </p:cNvPr>
          <p:cNvSpPr/>
          <p:nvPr/>
        </p:nvSpPr>
        <p:spPr>
          <a:xfrm>
            <a:off x="3561564" y="1480972"/>
            <a:ext cx="2265400" cy="3685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highlight>
                  <a:srgbClr val="000000"/>
                </a:highlight>
              </a:rPr>
              <a:t>Yolo</a:t>
            </a: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r>
              <a:rPr lang="en-US" altLang="ko-KR" dirty="0">
                <a:highlight>
                  <a:srgbClr val="000000"/>
                </a:highlight>
              </a:rPr>
              <a:t>Up Sampling</a:t>
            </a:r>
          </a:p>
          <a:p>
            <a:pPr algn="ctr"/>
            <a:endParaRPr lang="en-US" altLang="ko-KR" dirty="0">
              <a:highlight>
                <a:srgbClr val="000000"/>
              </a:highlight>
            </a:endParaRPr>
          </a:p>
        </p:txBody>
      </p:sp>
      <p:sp>
        <p:nvSpPr>
          <p:cNvPr id="63" name="순서도: 데이터 62">
            <a:extLst>
              <a:ext uri="{FF2B5EF4-FFF2-40B4-BE49-F238E27FC236}">
                <a16:creationId xmlns:a16="http://schemas.microsoft.com/office/drawing/2014/main" xmlns="" id="{6477A942-6890-48F4-A40D-6BB670387303}"/>
              </a:ext>
            </a:extLst>
          </p:cNvPr>
          <p:cNvSpPr/>
          <p:nvPr/>
        </p:nvSpPr>
        <p:spPr>
          <a:xfrm>
            <a:off x="3850799" y="2271197"/>
            <a:ext cx="1894519" cy="45440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64" name="순서도: 데이터 63">
            <a:extLst>
              <a:ext uri="{FF2B5EF4-FFF2-40B4-BE49-F238E27FC236}">
                <a16:creationId xmlns:a16="http://schemas.microsoft.com/office/drawing/2014/main" xmlns="" id="{D5DAD0ED-519A-4591-9DAC-4CEFCE136C62}"/>
              </a:ext>
            </a:extLst>
          </p:cNvPr>
          <p:cNvSpPr/>
          <p:nvPr/>
        </p:nvSpPr>
        <p:spPr>
          <a:xfrm>
            <a:off x="4165954" y="2931594"/>
            <a:ext cx="1107564" cy="265652"/>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65" name="순서도: 데이터 64">
            <a:extLst>
              <a:ext uri="{FF2B5EF4-FFF2-40B4-BE49-F238E27FC236}">
                <a16:creationId xmlns:a16="http://schemas.microsoft.com/office/drawing/2014/main" xmlns="" id="{8B18A260-249F-4103-99C2-62F59FB616ED}"/>
              </a:ext>
            </a:extLst>
          </p:cNvPr>
          <p:cNvSpPr/>
          <p:nvPr/>
        </p:nvSpPr>
        <p:spPr>
          <a:xfrm>
            <a:off x="4357211" y="3600171"/>
            <a:ext cx="726374" cy="17422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66" name="직사각형 65">
            <a:extLst>
              <a:ext uri="{FF2B5EF4-FFF2-40B4-BE49-F238E27FC236}">
                <a16:creationId xmlns:a16="http://schemas.microsoft.com/office/drawing/2014/main" xmlns="" id="{DF1C9A39-F5A0-4760-BCAB-E26C8BE5997C}"/>
              </a:ext>
            </a:extLst>
          </p:cNvPr>
          <p:cNvSpPr/>
          <p:nvPr/>
        </p:nvSpPr>
        <p:spPr>
          <a:xfrm>
            <a:off x="789529" y="1480972"/>
            <a:ext cx="2265400" cy="3685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highlight>
                  <a:srgbClr val="000000"/>
                </a:highlight>
              </a:rPr>
              <a:t>Back_bone</a:t>
            </a: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r>
              <a:rPr lang="en-US" altLang="ko-KR" dirty="0" smtClean="0">
                <a:highlight>
                  <a:srgbClr val="000000"/>
                </a:highlight>
              </a:rPr>
              <a:t>Down Sampling</a:t>
            </a:r>
            <a:endParaRPr lang="en-US" altLang="ko-KR" dirty="0">
              <a:highlight>
                <a:srgbClr val="000000"/>
              </a:highlight>
            </a:endParaRPr>
          </a:p>
          <a:p>
            <a:pPr algn="ctr"/>
            <a:endParaRPr lang="en-US" altLang="ko-KR" dirty="0">
              <a:highlight>
                <a:srgbClr val="000000"/>
              </a:highlight>
            </a:endParaRPr>
          </a:p>
        </p:txBody>
      </p:sp>
      <p:sp>
        <p:nvSpPr>
          <p:cNvPr id="67" name="순서도: 데이터 66">
            <a:extLst>
              <a:ext uri="{FF2B5EF4-FFF2-40B4-BE49-F238E27FC236}">
                <a16:creationId xmlns:a16="http://schemas.microsoft.com/office/drawing/2014/main" xmlns="" id="{E56E2E60-C259-4773-A1AC-31C70AE9560F}"/>
              </a:ext>
            </a:extLst>
          </p:cNvPr>
          <p:cNvSpPr/>
          <p:nvPr/>
        </p:nvSpPr>
        <p:spPr>
          <a:xfrm>
            <a:off x="950634" y="3466365"/>
            <a:ext cx="1894519" cy="45440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68" name="순서도: 데이터 67">
            <a:extLst>
              <a:ext uri="{FF2B5EF4-FFF2-40B4-BE49-F238E27FC236}">
                <a16:creationId xmlns:a16="http://schemas.microsoft.com/office/drawing/2014/main" xmlns="" id="{A9E263DE-70DE-42D3-9E42-A905A54ED6A0}"/>
              </a:ext>
            </a:extLst>
          </p:cNvPr>
          <p:cNvSpPr/>
          <p:nvPr/>
        </p:nvSpPr>
        <p:spPr>
          <a:xfrm>
            <a:off x="1344111" y="2931594"/>
            <a:ext cx="1107564" cy="265652"/>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69" name="순서도: 데이터 68">
            <a:extLst>
              <a:ext uri="{FF2B5EF4-FFF2-40B4-BE49-F238E27FC236}">
                <a16:creationId xmlns:a16="http://schemas.microsoft.com/office/drawing/2014/main" xmlns="" id="{AEAF9C1A-BA74-42D0-90B7-E5E108992209}"/>
              </a:ext>
            </a:extLst>
          </p:cNvPr>
          <p:cNvSpPr/>
          <p:nvPr/>
        </p:nvSpPr>
        <p:spPr>
          <a:xfrm>
            <a:off x="1534706" y="2488253"/>
            <a:ext cx="726374" cy="17422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70" name="화살표: 오른쪽 69">
            <a:extLst>
              <a:ext uri="{FF2B5EF4-FFF2-40B4-BE49-F238E27FC236}">
                <a16:creationId xmlns:a16="http://schemas.microsoft.com/office/drawing/2014/main" xmlns="" id="{FAFB1B9C-702D-4982-9FB9-479576437C71}"/>
              </a:ext>
            </a:extLst>
          </p:cNvPr>
          <p:cNvSpPr/>
          <p:nvPr/>
        </p:nvSpPr>
        <p:spPr>
          <a:xfrm>
            <a:off x="2633977" y="2285519"/>
            <a:ext cx="1367750" cy="202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71" name="화살표: 오른쪽 70">
            <a:extLst>
              <a:ext uri="{FF2B5EF4-FFF2-40B4-BE49-F238E27FC236}">
                <a16:creationId xmlns:a16="http://schemas.microsoft.com/office/drawing/2014/main" xmlns="" id="{6CE68F4B-5102-4380-B27C-7113B8EF6C2F}"/>
              </a:ext>
            </a:extLst>
          </p:cNvPr>
          <p:cNvSpPr/>
          <p:nvPr/>
        </p:nvSpPr>
        <p:spPr>
          <a:xfrm>
            <a:off x="2633977" y="2736101"/>
            <a:ext cx="1367750" cy="202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72" name="화살표: 오른쪽 71">
            <a:extLst>
              <a:ext uri="{FF2B5EF4-FFF2-40B4-BE49-F238E27FC236}">
                <a16:creationId xmlns:a16="http://schemas.microsoft.com/office/drawing/2014/main" xmlns="" id="{5238614F-FC11-4DC1-AE88-ABF418902F34}"/>
              </a:ext>
            </a:extLst>
          </p:cNvPr>
          <p:cNvSpPr/>
          <p:nvPr/>
        </p:nvSpPr>
        <p:spPr>
          <a:xfrm>
            <a:off x="2633977" y="3292800"/>
            <a:ext cx="1367750" cy="202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cxnSp>
        <p:nvCxnSpPr>
          <p:cNvPr id="74" name="직선 화살표 연결선 73">
            <a:extLst>
              <a:ext uri="{FF2B5EF4-FFF2-40B4-BE49-F238E27FC236}">
                <a16:creationId xmlns:a16="http://schemas.microsoft.com/office/drawing/2014/main" xmlns="" id="{144C99E4-B447-43A4-BB1B-5C4FB6634C52}"/>
              </a:ext>
            </a:extLst>
          </p:cNvPr>
          <p:cNvCxnSpPr>
            <a:cxnSpLocks/>
            <a:stCxn id="67" idx="1"/>
          </p:cNvCxnSpPr>
          <p:nvPr/>
        </p:nvCxnSpPr>
        <p:spPr>
          <a:xfrm flipV="1">
            <a:off x="1897894" y="3292800"/>
            <a:ext cx="0" cy="17356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xmlns="" id="{EB39EDB1-1371-4021-8417-60C4824B3589}"/>
              </a:ext>
            </a:extLst>
          </p:cNvPr>
          <p:cNvCxnSpPr>
            <a:cxnSpLocks/>
          </p:cNvCxnSpPr>
          <p:nvPr/>
        </p:nvCxnSpPr>
        <p:spPr>
          <a:xfrm flipV="1">
            <a:off x="1897894" y="2793355"/>
            <a:ext cx="0" cy="17356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xmlns="" id="{F475EA1D-413E-4AD8-8A31-77A3724E89CB}"/>
              </a:ext>
            </a:extLst>
          </p:cNvPr>
          <p:cNvCxnSpPr>
            <a:cxnSpLocks/>
          </p:cNvCxnSpPr>
          <p:nvPr/>
        </p:nvCxnSpPr>
        <p:spPr>
          <a:xfrm>
            <a:off x="4719736" y="2612525"/>
            <a:ext cx="0" cy="26761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xmlns="" id="{D2D81D69-E8B5-4F74-B90E-B56820E6D5AB}"/>
              </a:ext>
            </a:extLst>
          </p:cNvPr>
          <p:cNvCxnSpPr>
            <a:cxnSpLocks/>
          </p:cNvCxnSpPr>
          <p:nvPr/>
        </p:nvCxnSpPr>
        <p:spPr>
          <a:xfrm>
            <a:off x="4719736" y="3137386"/>
            <a:ext cx="0" cy="26761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8" name="화살표: 오른쪽 77">
            <a:extLst>
              <a:ext uri="{FF2B5EF4-FFF2-40B4-BE49-F238E27FC236}">
                <a16:creationId xmlns:a16="http://schemas.microsoft.com/office/drawing/2014/main" xmlns="" id="{54EA6891-39E7-42E9-A582-FE7234C0B804}"/>
              </a:ext>
            </a:extLst>
          </p:cNvPr>
          <p:cNvSpPr/>
          <p:nvPr/>
        </p:nvSpPr>
        <p:spPr>
          <a:xfrm>
            <a:off x="5273518" y="2728861"/>
            <a:ext cx="1367750" cy="202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79" name="화살표: 오른쪽 78">
            <a:extLst>
              <a:ext uri="{FF2B5EF4-FFF2-40B4-BE49-F238E27FC236}">
                <a16:creationId xmlns:a16="http://schemas.microsoft.com/office/drawing/2014/main" xmlns="" id="{FAC654EE-C93C-4EA7-AE30-73E69F2DF9FA}"/>
              </a:ext>
            </a:extLst>
          </p:cNvPr>
          <p:cNvSpPr/>
          <p:nvPr/>
        </p:nvSpPr>
        <p:spPr>
          <a:xfrm>
            <a:off x="5273518" y="3271192"/>
            <a:ext cx="1367750" cy="202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80" name="화살표: 오른쪽 79">
            <a:extLst>
              <a:ext uri="{FF2B5EF4-FFF2-40B4-BE49-F238E27FC236}">
                <a16:creationId xmlns:a16="http://schemas.microsoft.com/office/drawing/2014/main" xmlns="" id="{24A7BEE4-56CB-4EB3-8F4B-49AFF174DBA3}"/>
              </a:ext>
            </a:extLst>
          </p:cNvPr>
          <p:cNvSpPr/>
          <p:nvPr/>
        </p:nvSpPr>
        <p:spPr>
          <a:xfrm>
            <a:off x="5273518" y="3880770"/>
            <a:ext cx="1367750" cy="202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81" name="직사각형 80">
            <a:extLst>
              <a:ext uri="{FF2B5EF4-FFF2-40B4-BE49-F238E27FC236}">
                <a16:creationId xmlns:a16="http://schemas.microsoft.com/office/drawing/2014/main" xmlns="" id="{FEBBC72C-1501-43C4-8B92-792768A07ACB}"/>
              </a:ext>
            </a:extLst>
          </p:cNvPr>
          <p:cNvSpPr/>
          <p:nvPr/>
        </p:nvSpPr>
        <p:spPr>
          <a:xfrm>
            <a:off x="6441504" y="1480972"/>
            <a:ext cx="2265400" cy="3685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highlight>
                  <a:srgbClr val="000000"/>
                </a:highlight>
              </a:rPr>
              <a:t>Out put</a:t>
            </a:r>
          </a:p>
          <a:p>
            <a:pPr algn="ctr"/>
            <a:r>
              <a:rPr lang="en-US" altLang="ko-KR" dirty="0">
                <a:highlight>
                  <a:srgbClr val="000000"/>
                </a:highlight>
              </a:rPr>
              <a:t>Sample</a:t>
            </a: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p:txBody>
      </p:sp>
      <p:grpSp>
        <p:nvGrpSpPr>
          <p:cNvPr id="82" name="그룹 81">
            <a:extLst>
              <a:ext uri="{FF2B5EF4-FFF2-40B4-BE49-F238E27FC236}">
                <a16:creationId xmlns:a16="http://schemas.microsoft.com/office/drawing/2014/main" xmlns="" id="{59D018B3-8BAD-4441-A92D-B9EEF6EAA22A}"/>
              </a:ext>
            </a:extLst>
          </p:cNvPr>
          <p:cNvGrpSpPr/>
          <p:nvPr/>
        </p:nvGrpSpPr>
        <p:grpSpPr>
          <a:xfrm>
            <a:off x="7246106" y="2281938"/>
            <a:ext cx="638052" cy="756237"/>
            <a:chOff x="2090257" y="725011"/>
            <a:chExt cx="4005743" cy="4325162"/>
          </a:xfrm>
        </p:grpSpPr>
        <p:sp>
          <p:nvSpPr>
            <p:cNvPr id="83" name="직사각형 82">
              <a:extLst>
                <a:ext uri="{FF2B5EF4-FFF2-40B4-BE49-F238E27FC236}">
                  <a16:creationId xmlns:a16="http://schemas.microsoft.com/office/drawing/2014/main" xmlns="" id="{65E7F821-8985-4DF8-8AE3-9D18A280DAA2}"/>
                </a:ext>
              </a:extLst>
            </p:cNvPr>
            <p:cNvSpPr/>
            <p:nvPr/>
          </p:nvSpPr>
          <p:spPr>
            <a:xfrm>
              <a:off x="3008851" y="729841"/>
              <a:ext cx="3087149" cy="3087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p:txBody>
        </p:sp>
        <p:sp>
          <p:nvSpPr>
            <p:cNvPr id="84" name="직사각형 83">
              <a:extLst>
                <a:ext uri="{FF2B5EF4-FFF2-40B4-BE49-F238E27FC236}">
                  <a16:creationId xmlns:a16="http://schemas.microsoft.com/office/drawing/2014/main" xmlns="" id="{0536FFC5-D54F-4900-BCBD-FBAC64CE2F42}"/>
                </a:ext>
              </a:extLst>
            </p:cNvPr>
            <p:cNvSpPr/>
            <p:nvPr/>
          </p:nvSpPr>
          <p:spPr>
            <a:xfrm>
              <a:off x="2090257" y="1963024"/>
              <a:ext cx="3208789" cy="3087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highlight>
                    <a:srgbClr val="000000"/>
                  </a:highlight>
                </a:rPr>
                <a:t>S</a:t>
              </a:r>
            </a:p>
          </p:txBody>
        </p:sp>
        <p:sp>
          <p:nvSpPr>
            <p:cNvPr id="85" name="순서도: 데이터 84">
              <a:extLst>
                <a:ext uri="{FF2B5EF4-FFF2-40B4-BE49-F238E27FC236}">
                  <a16:creationId xmlns:a16="http://schemas.microsoft.com/office/drawing/2014/main" xmlns="" id="{89C6C790-8BF0-44DF-A41A-D3BC39CA7C44}"/>
                </a:ext>
              </a:extLst>
            </p:cNvPr>
            <p:cNvSpPr/>
            <p:nvPr/>
          </p:nvSpPr>
          <p:spPr>
            <a:xfrm>
              <a:off x="2090257" y="729841"/>
              <a:ext cx="4005743" cy="123318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평행 사변형 85">
              <a:extLst>
                <a:ext uri="{FF2B5EF4-FFF2-40B4-BE49-F238E27FC236}">
                  <a16:creationId xmlns:a16="http://schemas.microsoft.com/office/drawing/2014/main" xmlns="" id="{EDB59907-FC35-4369-B9FF-DE2F7007BA3A}"/>
                </a:ext>
              </a:extLst>
            </p:cNvPr>
            <p:cNvSpPr/>
            <p:nvPr/>
          </p:nvSpPr>
          <p:spPr>
            <a:xfrm rot="16200000" flipV="1">
              <a:off x="3535834" y="2490007"/>
              <a:ext cx="4325162" cy="795170"/>
            </a:xfrm>
            <a:prstGeom prst="parallelogram">
              <a:avLst>
                <a:gd name="adj" fmla="val 1568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7" name="그룹 86">
            <a:extLst>
              <a:ext uri="{FF2B5EF4-FFF2-40B4-BE49-F238E27FC236}">
                <a16:creationId xmlns:a16="http://schemas.microsoft.com/office/drawing/2014/main" xmlns="" id="{59CAE2F6-1FC0-4C77-A97E-AFE6AB2E7748}"/>
              </a:ext>
            </a:extLst>
          </p:cNvPr>
          <p:cNvGrpSpPr/>
          <p:nvPr/>
        </p:nvGrpSpPr>
        <p:grpSpPr>
          <a:xfrm>
            <a:off x="7246106" y="3259522"/>
            <a:ext cx="638052" cy="756237"/>
            <a:chOff x="2090257" y="725011"/>
            <a:chExt cx="4005743" cy="4325162"/>
          </a:xfrm>
        </p:grpSpPr>
        <p:sp>
          <p:nvSpPr>
            <p:cNvPr id="88" name="직사각형 87">
              <a:extLst>
                <a:ext uri="{FF2B5EF4-FFF2-40B4-BE49-F238E27FC236}">
                  <a16:creationId xmlns:a16="http://schemas.microsoft.com/office/drawing/2014/main" xmlns="" id="{83B5203F-711B-4C70-BDB2-2BFDBDE46712}"/>
                </a:ext>
              </a:extLst>
            </p:cNvPr>
            <p:cNvSpPr/>
            <p:nvPr/>
          </p:nvSpPr>
          <p:spPr>
            <a:xfrm>
              <a:off x="3008851" y="729841"/>
              <a:ext cx="3087149" cy="3087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p:txBody>
        </p:sp>
        <p:sp>
          <p:nvSpPr>
            <p:cNvPr id="89" name="직사각형 88">
              <a:extLst>
                <a:ext uri="{FF2B5EF4-FFF2-40B4-BE49-F238E27FC236}">
                  <a16:creationId xmlns:a16="http://schemas.microsoft.com/office/drawing/2014/main" xmlns="" id="{6AF1792E-AB71-4752-8136-263FE364AB90}"/>
                </a:ext>
              </a:extLst>
            </p:cNvPr>
            <p:cNvSpPr/>
            <p:nvPr/>
          </p:nvSpPr>
          <p:spPr>
            <a:xfrm>
              <a:off x="2090257" y="1963024"/>
              <a:ext cx="3208789" cy="3087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highlight>
                    <a:srgbClr val="000000"/>
                  </a:highlight>
                </a:rPr>
                <a:t>M</a:t>
              </a:r>
            </a:p>
          </p:txBody>
        </p:sp>
        <p:sp>
          <p:nvSpPr>
            <p:cNvPr id="90" name="순서도: 데이터 89">
              <a:extLst>
                <a:ext uri="{FF2B5EF4-FFF2-40B4-BE49-F238E27FC236}">
                  <a16:creationId xmlns:a16="http://schemas.microsoft.com/office/drawing/2014/main" xmlns="" id="{6EB6B0BE-A6DE-4BC8-B814-F694A23B7487}"/>
                </a:ext>
              </a:extLst>
            </p:cNvPr>
            <p:cNvSpPr/>
            <p:nvPr/>
          </p:nvSpPr>
          <p:spPr>
            <a:xfrm>
              <a:off x="2090257" y="729841"/>
              <a:ext cx="4005743" cy="123318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평행 사변형 90">
              <a:extLst>
                <a:ext uri="{FF2B5EF4-FFF2-40B4-BE49-F238E27FC236}">
                  <a16:creationId xmlns:a16="http://schemas.microsoft.com/office/drawing/2014/main" xmlns="" id="{55F83C7A-024D-4C63-A352-5B3AB540B0B8}"/>
                </a:ext>
              </a:extLst>
            </p:cNvPr>
            <p:cNvSpPr/>
            <p:nvPr/>
          </p:nvSpPr>
          <p:spPr>
            <a:xfrm rot="16200000" flipV="1">
              <a:off x="3535834" y="2490007"/>
              <a:ext cx="4325162" cy="795170"/>
            </a:xfrm>
            <a:prstGeom prst="parallelogram">
              <a:avLst>
                <a:gd name="adj" fmla="val 1568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2" name="그룹 91">
            <a:extLst>
              <a:ext uri="{FF2B5EF4-FFF2-40B4-BE49-F238E27FC236}">
                <a16:creationId xmlns:a16="http://schemas.microsoft.com/office/drawing/2014/main" xmlns="" id="{6B4D656B-3FE3-4E3A-9E51-E83308FA68BB}"/>
              </a:ext>
            </a:extLst>
          </p:cNvPr>
          <p:cNvGrpSpPr/>
          <p:nvPr/>
        </p:nvGrpSpPr>
        <p:grpSpPr>
          <a:xfrm>
            <a:off x="7246106" y="4181982"/>
            <a:ext cx="638052" cy="756237"/>
            <a:chOff x="2090257" y="725011"/>
            <a:chExt cx="4005743" cy="4325162"/>
          </a:xfrm>
        </p:grpSpPr>
        <p:sp>
          <p:nvSpPr>
            <p:cNvPr id="93" name="직사각형 92">
              <a:extLst>
                <a:ext uri="{FF2B5EF4-FFF2-40B4-BE49-F238E27FC236}">
                  <a16:creationId xmlns:a16="http://schemas.microsoft.com/office/drawing/2014/main" xmlns="" id="{0C11508B-9561-4EA8-9A58-B3AF9D82EE7F}"/>
                </a:ext>
              </a:extLst>
            </p:cNvPr>
            <p:cNvSpPr/>
            <p:nvPr/>
          </p:nvSpPr>
          <p:spPr>
            <a:xfrm>
              <a:off x="3008851" y="729841"/>
              <a:ext cx="3087149" cy="3087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p:txBody>
        </p:sp>
        <p:sp>
          <p:nvSpPr>
            <p:cNvPr id="94" name="직사각형 93">
              <a:extLst>
                <a:ext uri="{FF2B5EF4-FFF2-40B4-BE49-F238E27FC236}">
                  <a16:creationId xmlns:a16="http://schemas.microsoft.com/office/drawing/2014/main" xmlns="" id="{5DD80ABB-2F77-4715-A46E-401AACCD67C1}"/>
                </a:ext>
              </a:extLst>
            </p:cNvPr>
            <p:cNvSpPr/>
            <p:nvPr/>
          </p:nvSpPr>
          <p:spPr>
            <a:xfrm>
              <a:off x="2090257" y="1963024"/>
              <a:ext cx="3208789" cy="3087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highlight>
                    <a:srgbClr val="000000"/>
                  </a:highlight>
                </a:rPr>
                <a:t>L</a:t>
              </a:r>
            </a:p>
          </p:txBody>
        </p:sp>
        <p:sp>
          <p:nvSpPr>
            <p:cNvPr id="95" name="순서도: 데이터 94">
              <a:extLst>
                <a:ext uri="{FF2B5EF4-FFF2-40B4-BE49-F238E27FC236}">
                  <a16:creationId xmlns:a16="http://schemas.microsoft.com/office/drawing/2014/main" xmlns="" id="{0ABF560D-E136-42D8-A8B9-5148DAC46A8F}"/>
                </a:ext>
              </a:extLst>
            </p:cNvPr>
            <p:cNvSpPr/>
            <p:nvPr/>
          </p:nvSpPr>
          <p:spPr>
            <a:xfrm>
              <a:off x="2090257" y="729841"/>
              <a:ext cx="4005743" cy="123318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평행 사변형 95">
              <a:extLst>
                <a:ext uri="{FF2B5EF4-FFF2-40B4-BE49-F238E27FC236}">
                  <a16:creationId xmlns:a16="http://schemas.microsoft.com/office/drawing/2014/main" xmlns="" id="{B4ADA046-207C-4DB4-A314-3EF8C83ABFD5}"/>
                </a:ext>
              </a:extLst>
            </p:cNvPr>
            <p:cNvSpPr/>
            <p:nvPr/>
          </p:nvSpPr>
          <p:spPr>
            <a:xfrm rot="16200000" flipV="1">
              <a:off x="3535834" y="2490007"/>
              <a:ext cx="4325162" cy="795170"/>
            </a:xfrm>
            <a:prstGeom prst="parallelogram">
              <a:avLst>
                <a:gd name="adj" fmla="val 1568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63166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6" name="직사각형 65">
            <a:extLst>
              <a:ext uri="{FF2B5EF4-FFF2-40B4-BE49-F238E27FC236}">
                <a16:creationId xmlns:a16="http://schemas.microsoft.com/office/drawing/2014/main" xmlns="" id="{DF1C9A39-F5A0-4760-BCAB-E26C8BE5997C}"/>
              </a:ext>
            </a:extLst>
          </p:cNvPr>
          <p:cNvSpPr/>
          <p:nvPr/>
        </p:nvSpPr>
        <p:spPr>
          <a:xfrm>
            <a:off x="755062" y="1161044"/>
            <a:ext cx="2265400" cy="3685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highlight>
                  <a:srgbClr val="000000"/>
                </a:highlight>
              </a:rPr>
              <a:t>Back_bone</a:t>
            </a: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r>
              <a:rPr lang="en-US" altLang="ko-KR" dirty="0">
                <a:highlight>
                  <a:srgbClr val="000000"/>
                </a:highlight>
              </a:rPr>
              <a:t>Down Sampling</a:t>
            </a:r>
          </a:p>
          <a:p>
            <a:pPr algn="ctr"/>
            <a:endParaRPr lang="en-US" altLang="ko-KR" dirty="0">
              <a:highlight>
                <a:srgbClr val="000000"/>
              </a:highlight>
            </a:endParaRPr>
          </a:p>
        </p:txBody>
      </p:sp>
      <p:sp>
        <p:nvSpPr>
          <p:cNvPr id="67" name="순서도: 데이터 66">
            <a:extLst>
              <a:ext uri="{FF2B5EF4-FFF2-40B4-BE49-F238E27FC236}">
                <a16:creationId xmlns:a16="http://schemas.microsoft.com/office/drawing/2014/main" xmlns="" id="{E56E2E60-C259-4773-A1AC-31C70AE9560F}"/>
              </a:ext>
            </a:extLst>
          </p:cNvPr>
          <p:cNvSpPr/>
          <p:nvPr/>
        </p:nvSpPr>
        <p:spPr>
          <a:xfrm>
            <a:off x="950634" y="3146437"/>
            <a:ext cx="1894519" cy="45440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68" name="순서도: 데이터 67">
            <a:extLst>
              <a:ext uri="{FF2B5EF4-FFF2-40B4-BE49-F238E27FC236}">
                <a16:creationId xmlns:a16="http://schemas.microsoft.com/office/drawing/2014/main" xmlns="" id="{A9E263DE-70DE-42D3-9E42-A905A54ED6A0}"/>
              </a:ext>
            </a:extLst>
          </p:cNvPr>
          <p:cNvSpPr/>
          <p:nvPr/>
        </p:nvSpPr>
        <p:spPr>
          <a:xfrm>
            <a:off x="1344111" y="2611666"/>
            <a:ext cx="1107564" cy="265652"/>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69" name="순서도: 데이터 68">
            <a:extLst>
              <a:ext uri="{FF2B5EF4-FFF2-40B4-BE49-F238E27FC236}">
                <a16:creationId xmlns:a16="http://schemas.microsoft.com/office/drawing/2014/main" xmlns="" id="{AEAF9C1A-BA74-42D0-90B7-E5E108992209}"/>
              </a:ext>
            </a:extLst>
          </p:cNvPr>
          <p:cNvSpPr/>
          <p:nvPr/>
        </p:nvSpPr>
        <p:spPr>
          <a:xfrm>
            <a:off x="1534706" y="2168325"/>
            <a:ext cx="726374" cy="17422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cxnSp>
        <p:nvCxnSpPr>
          <p:cNvPr id="74" name="직선 화살표 연결선 73">
            <a:extLst>
              <a:ext uri="{FF2B5EF4-FFF2-40B4-BE49-F238E27FC236}">
                <a16:creationId xmlns:a16="http://schemas.microsoft.com/office/drawing/2014/main" xmlns="" id="{144C99E4-B447-43A4-BB1B-5C4FB6634C52}"/>
              </a:ext>
            </a:extLst>
          </p:cNvPr>
          <p:cNvCxnSpPr>
            <a:cxnSpLocks/>
            <a:stCxn id="67" idx="1"/>
          </p:cNvCxnSpPr>
          <p:nvPr/>
        </p:nvCxnSpPr>
        <p:spPr>
          <a:xfrm flipV="1">
            <a:off x="1897894" y="2935218"/>
            <a:ext cx="0" cy="21121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xmlns="" id="{EB39EDB1-1371-4021-8417-60C4824B3589}"/>
              </a:ext>
            </a:extLst>
          </p:cNvPr>
          <p:cNvCxnSpPr>
            <a:cxnSpLocks/>
          </p:cNvCxnSpPr>
          <p:nvPr/>
        </p:nvCxnSpPr>
        <p:spPr>
          <a:xfrm flipV="1">
            <a:off x="1897894" y="2439548"/>
            <a:ext cx="0" cy="20744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xmlns="" id="{453870C1-66F2-40A1-86BE-09E999CD854F}"/>
              </a:ext>
            </a:extLst>
          </p:cNvPr>
          <p:cNvPicPr>
            <a:picLocks noChangeAspect="1"/>
          </p:cNvPicPr>
          <p:nvPr/>
        </p:nvPicPr>
        <p:blipFill>
          <a:blip r:embed="rId3"/>
          <a:stretch>
            <a:fillRect/>
          </a:stretch>
        </p:blipFill>
        <p:spPr>
          <a:xfrm>
            <a:off x="5057260" y="769268"/>
            <a:ext cx="3136106" cy="4468813"/>
          </a:xfrm>
          <a:prstGeom prst="rect">
            <a:avLst/>
          </a:prstGeom>
        </p:spPr>
      </p:pic>
      <p:sp>
        <p:nvSpPr>
          <p:cNvPr id="43" name="직사각형 42">
            <a:extLst>
              <a:ext uri="{FF2B5EF4-FFF2-40B4-BE49-F238E27FC236}">
                <a16:creationId xmlns:a16="http://schemas.microsoft.com/office/drawing/2014/main" xmlns="" id="{D03BB6DD-4513-43A4-AC23-4CD6505AE7D6}"/>
              </a:ext>
            </a:extLst>
          </p:cNvPr>
          <p:cNvSpPr/>
          <p:nvPr/>
        </p:nvSpPr>
        <p:spPr>
          <a:xfrm>
            <a:off x="6864659" y="875481"/>
            <a:ext cx="845597" cy="188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46" name="직사각형 45">
            <a:extLst>
              <a:ext uri="{FF2B5EF4-FFF2-40B4-BE49-F238E27FC236}">
                <a16:creationId xmlns:a16="http://schemas.microsoft.com/office/drawing/2014/main" xmlns="" id="{A9224D74-7BD3-4AA0-9CFB-DB3399504DDB}"/>
              </a:ext>
            </a:extLst>
          </p:cNvPr>
          <p:cNvSpPr/>
          <p:nvPr/>
        </p:nvSpPr>
        <p:spPr>
          <a:xfrm>
            <a:off x="7051090" y="1489521"/>
            <a:ext cx="845597" cy="188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47" name="직사각형 46">
            <a:extLst>
              <a:ext uri="{FF2B5EF4-FFF2-40B4-BE49-F238E27FC236}">
                <a16:creationId xmlns:a16="http://schemas.microsoft.com/office/drawing/2014/main" xmlns="" id="{17E7AAB3-4231-4337-8F1C-22E5325EE1D0}"/>
              </a:ext>
            </a:extLst>
          </p:cNvPr>
          <p:cNvSpPr/>
          <p:nvPr/>
        </p:nvSpPr>
        <p:spPr>
          <a:xfrm>
            <a:off x="7051090" y="2137498"/>
            <a:ext cx="845597" cy="188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48" name="직사각형 47">
            <a:extLst>
              <a:ext uri="{FF2B5EF4-FFF2-40B4-BE49-F238E27FC236}">
                <a16:creationId xmlns:a16="http://schemas.microsoft.com/office/drawing/2014/main" xmlns="" id="{DE174966-F3F2-4499-B555-551463460E4C}"/>
              </a:ext>
            </a:extLst>
          </p:cNvPr>
          <p:cNvSpPr/>
          <p:nvPr/>
        </p:nvSpPr>
        <p:spPr>
          <a:xfrm>
            <a:off x="7051090" y="3146437"/>
            <a:ext cx="845597" cy="188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49" name="직사각형 48">
            <a:extLst>
              <a:ext uri="{FF2B5EF4-FFF2-40B4-BE49-F238E27FC236}">
                <a16:creationId xmlns:a16="http://schemas.microsoft.com/office/drawing/2014/main" xmlns="" id="{D1EFD4A4-0B21-4E6A-A143-27A1B907BD6A}"/>
              </a:ext>
            </a:extLst>
          </p:cNvPr>
          <p:cNvSpPr/>
          <p:nvPr/>
        </p:nvSpPr>
        <p:spPr>
          <a:xfrm>
            <a:off x="7077722" y="4139795"/>
            <a:ext cx="845597" cy="188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50" name="직사각형 49">
            <a:extLst>
              <a:ext uri="{FF2B5EF4-FFF2-40B4-BE49-F238E27FC236}">
                <a16:creationId xmlns:a16="http://schemas.microsoft.com/office/drawing/2014/main" xmlns="" id="{AF6260A2-CF34-46EE-BD4E-E9B6C4B5B901}"/>
              </a:ext>
            </a:extLst>
          </p:cNvPr>
          <p:cNvSpPr/>
          <p:nvPr/>
        </p:nvSpPr>
        <p:spPr>
          <a:xfrm>
            <a:off x="5732756" y="1279297"/>
            <a:ext cx="542961" cy="188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51" name="직사각형 50">
            <a:extLst>
              <a:ext uri="{FF2B5EF4-FFF2-40B4-BE49-F238E27FC236}">
                <a16:creationId xmlns:a16="http://schemas.microsoft.com/office/drawing/2014/main" xmlns="" id="{35A5E44F-F2C4-4A7B-9C74-AAFE20D2D005}"/>
              </a:ext>
            </a:extLst>
          </p:cNvPr>
          <p:cNvSpPr/>
          <p:nvPr/>
        </p:nvSpPr>
        <p:spPr>
          <a:xfrm>
            <a:off x="5732756" y="1883340"/>
            <a:ext cx="542961" cy="188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52" name="직사각형 51">
            <a:extLst>
              <a:ext uri="{FF2B5EF4-FFF2-40B4-BE49-F238E27FC236}">
                <a16:creationId xmlns:a16="http://schemas.microsoft.com/office/drawing/2014/main" xmlns="" id="{56965C28-58CF-4463-8365-7353429EB728}"/>
              </a:ext>
            </a:extLst>
          </p:cNvPr>
          <p:cNvSpPr/>
          <p:nvPr/>
        </p:nvSpPr>
        <p:spPr>
          <a:xfrm>
            <a:off x="5732756" y="2487382"/>
            <a:ext cx="542961" cy="188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53" name="직사각형 52">
            <a:extLst>
              <a:ext uri="{FF2B5EF4-FFF2-40B4-BE49-F238E27FC236}">
                <a16:creationId xmlns:a16="http://schemas.microsoft.com/office/drawing/2014/main" xmlns="" id="{1F51B837-5123-4F1C-859A-7E99C55C5BA3}"/>
              </a:ext>
            </a:extLst>
          </p:cNvPr>
          <p:cNvSpPr/>
          <p:nvPr/>
        </p:nvSpPr>
        <p:spPr>
          <a:xfrm>
            <a:off x="5732756" y="3506827"/>
            <a:ext cx="542961" cy="188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54" name="직사각형 53">
            <a:extLst>
              <a:ext uri="{FF2B5EF4-FFF2-40B4-BE49-F238E27FC236}">
                <a16:creationId xmlns:a16="http://schemas.microsoft.com/office/drawing/2014/main" xmlns="" id="{E0B55144-1363-42BE-BA4E-E252DE7A7DC6}"/>
              </a:ext>
            </a:extLst>
          </p:cNvPr>
          <p:cNvSpPr/>
          <p:nvPr/>
        </p:nvSpPr>
        <p:spPr>
          <a:xfrm>
            <a:off x="5732756" y="4526272"/>
            <a:ext cx="542961" cy="188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42502995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20986C7B-7254-458F-BE34-2F7DA83966F6}"/>
              </a:ext>
            </a:extLst>
          </p:cNvPr>
          <p:cNvSpPr/>
          <p:nvPr/>
        </p:nvSpPr>
        <p:spPr>
          <a:xfrm>
            <a:off x="812460" y="1044121"/>
            <a:ext cx="2265400" cy="3685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highlight>
                  <a:srgbClr val="000000"/>
                </a:highlight>
              </a:rPr>
              <a:t>Yolo</a:t>
            </a: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r>
              <a:rPr lang="en-US" altLang="ko-KR" dirty="0">
                <a:highlight>
                  <a:srgbClr val="000000"/>
                </a:highlight>
              </a:rPr>
              <a:t>Up Sampling</a:t>
            </a:r>
          </a:p>
          <a:p>
            <a:pPr algn="ctr"/>
            <a:endParaRPr lang="en-US" altLang="ko-KR" dirty="0">
              <a:highlight>
                <a:srgbClr val="000000"/>
              </a:highlight>
            </a:endParaRPr>
          </a:p>
        </p:txBody>
      </p:sp>
      <p:pic>
        <p:nvPicPr>
          <p:cNvPr id="4" name="그림 3">
            <a:extLst>
              <a:ext uri="{FF2B5EF4-FFF2-40B4-BE49-F238E27FC236}">
                <a16:creationId xmlns:a16="http://schemas.microsoft.com/office/drawing/2014/main" xmlns="" id="{336AA3B5-16C3-459C-8ADB-F2E4AF20818F}"/>
              </a:ext>
            </a:extLst>
          </p:cNvPr>
          <p:cNvPicPr>
            <a:picLocks noChangeAspect="1"/>
          </p:cNvPicPr>
          <p:nvPr/>
        </p:nvPicPr>
        <p:blipFill rotWithShape="1">
          <a:blip r:embed="rId3"/>
          <a:srcRect b="47451"/>
          <a:stretch/>
        </p:blipFill>
        <p:spPr>
          <a:xfrm>
            <a:off x="4434928" y="841276"/>
            <a:ext cx="4549994" cy="4158212"/>
          </a:xfrm>
          <a:prstGeom prst="rect">
            <a:avLst/>
          </a:prstGeom>
        </p:spPr>
      </p:pic>
      <p:sp>
        <p:nvSpPr>
          <p:cNvPr id="21" name="화살표: 오른쪽 20">
            <a:extLst>
              <a:ext uri="{FF2B5EF4-FFF2-40B4-BE49-F238E27FC236}">
                <a16:creationId xmlns:a16="http://schemas.microsoft.com/office/drawing/2014/main" xmlns="" id="{FCED295D-D642-4376-8F0B-C8E55C3BF3C0}"/>
              </a:ext>
            </a:extLst>
          </p:cNvPr>
          <p:cNvSpPr/>
          <p:nvPr/>
        </p:nvSpPr>
        <p:spPr>
          <a:xfrm>
            <a:off x="2962413" y="1981572"/>
            <a:ext cx="1480817" cy="313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5" name="직사각형 4">
            <a:extLst>
              <a:ext uri="{FF2B5EF4-FFF2-40B4-BE49-F238E27FC236}">
                <a16:creationId xmlns:a16="http://schemas.microsoft.com/office/drawing/2014/main" xmlns="" id="{39E7F494-A424-4892-9F68-16C6409D5587}"/>
              </a:ext>
            </a:extLst>
          </p:cNvPr>
          <p:cNvSpPr/>
          <p:nvPr/>
        </p:nvSpPr>
        <p:spPr>
          <a:xfrm>
            <a:off x="4496445" y="4729383"/>
            <a:ext cx="3493458" cy="160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4" name="직사각형 23">
            <a:extLst>
              <a:ext uri="{FF2B5EF4-FFF2-40B4-BE49-F238E27FC236}">
                <a16:creationId xmlns:a16="http://schemas.microsoft.com/office/drawing/2014/main" xmlns="" id="{0B8F47A7-875C-4941-83AC-37B23E5BC526}"/>
              </a:ext>
            </a:extLst>
          </p:cNvPr>
          <p:cNvSpPr/>
          <p:nvPr/>
        </p:nvSpPr>
        <p:spPr>
          <a:xfrm>
            <a:off x="4871374" y="1289285"/>
            <a:ext cx="868040" cy="160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5" name="직사각형 24">
            <a:extLst>
              <a:ext uri="{FF2B5EF4-FFF2-40B4-BE49-F238E27FC236}">
                <a16:creationId xmlns:a16="http://schemas.microsoft.com/office/drawing/2014/main" xmlns="" id="{B733333D-20C9-445C-B036-D4DB1B790FC2}"/>
              </a:ext>
            </a:extLst>
          </p:cNvPr>
          <p:cNvSpPr/>
          <p:nvPr/>
        </p:nvSpPr>
        <p:spPr>
          <a:xfrm>
            <a:off x="5131045" y="1622198"/>
            <a:ext cx="1427333" cy="2403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7" name="직사각형 26">
            <a:extLst>
              <a:ext uri="{FF2B5EF4-FFF2-40B4-BE49-F238E27FC236}">
                <a16:creationId xmlns:a16="http://schemas.microsoft.com/office/drawing/2014/main" xmlns="" id="{FEE55514-5EEE-4550-A754-3CFA8E6F9692}"/>
              </a:ext>
            </a:extLst>
          </p:cNvPr>
          <p:cNvSpPr/>
          <p:nvPr/>
        </p:nvSpPr>
        <p:spPr>
          <a:xfrm>
            <a:off x="4871374" y="3029514"/>
            <a:ext cx="868040" cy="160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8" name="직사각형 27">
            <a:extLst>
              <a:ext uri="{FF2B5EF4-FFF2-40B4-BE49-F238E27FC236}">
                <a16:creationId xmlns:a16="http://schemas.microsoft.com/office/drawing/2014/main" xmlns="" id="{8C83980F-CF0B-4480-A789-A312C17D9EE5}"/>
              </a:ext>
            </a:extLst>
          </p:cNvPr>
          <p:cNvSpPr/>
          <p:nvPr/>
        </p:nvSpPr>
        <p:spPr>
          <a:xfrm>
            <a:off x="5131045" y="3361076"/>
            <a:ext cx="1427333" cy="2403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6" name="순서도: 데이터 25">
            <a:extLst>
              <a:ext uri="{FF2B5EF4-FFF2-40B4-BE49-F238E27FC236}">
                <a16:creationId xmlns:a16="http://schemas.microsoft.com/office/drawing/2014/main" xmlns="" id="{C808DDD9-6CA1-46BF-86D3-C57C27E709FD}"/>
              </a:ext>
            </a:extLst>
          </p:cNvPr>
          <p:cNvSpPr/>
          <p:nvPr/>
        </p:nvSpPr>
        <p:spPr>
          <a:xfrm>
            <a:off x="1029688" y="2098275"/>
            <a:ext cx="1894519" cy="454404"/>
          </a:xfrm>
          <a:prstGeom prst="flowChartInputOutpu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9" name="순서도: 데이터 28">
            <a:extLst>
              <a:ext uri="{FF2B5EF4-FFF2-40B4-BE49-F238E27FC236}">
                <a16:creationId xmlns:a16="http://schemas.microsoft.com/office/drawing/2014/main" xmlns="" id="{EC03B38E-D0E9-44E4-B096-8F81F6C8445A}"/>
              </a:ext>
            </a:extLst>
          </p:cNvPr>
          <p:cNvSpPr/>
          <p:nvPr/>
        </p:nvSpPr>
        <p:spPr>
          <a:xfrm>
            <a:off x="1344843" y="2758671"/>
            <a:ext cx="1107564" cy="265652"/>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30" name="순서도: 데이터 29">
            <a:extLst>
              <a:ext uri="{FF2B5EF4-FFF2-40B4-BE49-F238E27FC236}">
                <a16:creationId xmlns:a16="http://schemas.microsoft.com/office/drawing/2014/main" xmlns="" id="{6CE497D0-6FB4-45CD-A80C-7CB7236F7462}"/>
              </a:ext>
            </a:extLst>
          </p:cNvPr>
          <p:cNvSpPr/>
          <p:nvPr/>
        </p:nvSpPr>
        <p:spPr>
          <a:xfrm>
            <a:off x="1536100" y="3318097"/>
            <a:ext cx="726374" cy="17422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cxnSp>
        <p:nvCxnSpPr>
          <p:cNvPr id="31" name="직선 화살표 연결선 30">
            <a:extLst>
              <a:ext uri="{FF2B5EF4-FFF2-40B4-BE49-F238E27FC236}">
                <a16:creationId xmlns:a16="http://schemas.microsoft.com/office/drawing/2014/main" xmlns="" id="{17FAEEE8-AA62-4824-904B-F317B576F49D}"/>
              </a:ext>
            </a:extLst>
          </p:cNvPr>
          <p:cNvCxnSpPr>
            <a:cxnSpLocks/>
          </p:cNvCxnSpPr>
          <p:nvPr/>
        </p:nvCxnSpPr>
        <p:spPr>
          <a:xfrm>
            <a:off x="1898625" y="2439602"/>
            <a:ext cx="0" cy="26761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CE2DEE71-C6AC-4865-94BD-08E357837F81}"/>
              </a:ext>
            </a:extLst>
          </p:cNvPr>
          <p:cNvCxnSpPr>
            <a:cxnSpLocks/>
          </p:cNvCxnSpPr>
          <p:nvPr/>
        </p:nvCxnSpPr>
        <p:spPr>
          <a:xfrm>
            <a:off x="1898625" y="2964463"/>
            <a:ext cx="0" cy="26761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3414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4" name="Google Shape;474;p21"/>
          <p:cNvPicPr preferRelativeResize="0"/>
          <p:nvPr/>
        </p:nvPicPr>
        <p:blipFill rotWithShape="1">
          <a:blip r:embed="rId3">
            <a:alphaModFix/>
          </a:blip>
          <a:srcRect/>
          <a:stretch/>
        </p:blipFill>
        <p:spPr>
          <a:xfrm>
            <a:off x="2921959" y="841276"/>
            <a:ext cx="6066234" cy="4129438"/>
          </a:xfrm>
          <a:prstGeom prst="rect">
            <a:avLst/>
          </a:prstGeom>
          <a:noFill/>
          <a:ln>
            <a:noFill/>
          </a:ln>
        </p:spPr>
      </p:pic>
      <p:pic>
        <p:nvPicPr>
          <p:cNvPr id="475" name="Google Shape;475;p21"/>
          <p:cNvPicPr preferRelativeResize="0"/>
          <p:nvPr/>
        </p:nvPicPr>
        <p:blipFill rotWithShape="1">
          <a:blip r:embed="rId4">
            <a:alphaModFix/>
          </a:blip>
          <a:srcRect b="68783"/>
          <a:stretch/>
        </p:blipFill>
        <p:spPr>
          <a:xfrm>
            <a:off x="876300" y="2433824"/>
            <a:ext cx="1066800" cy="944342"/>
          </a:xfrm>
          <a:prstGeom prst="rect">
            <a:avLst/>
          </a:prstGeom>
          <a:noFill/>
          <a:ln>
            <a:noFill/>
          </a:ln>
        </p:spPr>
      </p:pic>
      <p:sp>
        <p:nvSpPr>
          <p:cNvPr id="476" name="Google Shape;476;p21"/>
          <p:cNvSpPr/>
          <p:nvPr/>
        </p:nvSpPr>
        <p:spPr>
          <a:xfrm>
            <a:off x="2057901" y="2626749"/>
            <a:ext cx="666380" cy="545310"/>
          </a:xfrm>
          <a:prstGeom prst="rightArrow">
            <a:avLst>
              <a:gd name="adj1" fmla="val 50000"/>
              <a:gd name="adj2" fmla="val 50000"/>
            </a:avLst>
          </a:prstGeom>
          <a:gradFill>
            <a:gsLst>
              <a:gs pos="0">
                <a:srgbClr val="0070C0"/>
              </a:gs>
              <a:gs pos="50000">
                <a:srgbClr val="BDCAF0"/>
              </a:gs>
              <a:gs pos="100000">
                <a:srgbClr val="DEE4F7"/>
              </a:gs>
            </a:gsLst>
            <a:lin ang="10800000" scaled="0"/>
          </a:gradFill>
          <a:ln>
            <a:noFill/>
          </a:ln>
        </p:spPr>
        <p:txBody>
          <a:bodyPr spcFirstLastPara="1" wrap="square" lIns="71312" tIns="35646" rIns="71312" bIns="35646" anchor="ctr" anchorCtr="0">
            <a:noAutofit/>
          </a:bodyPr>
          <a:lstStyle/>
          <a:p>
            <a:pPr algn="ctr"/>
            <a:endParaRPr sz="1400">
              <a:solidFill>
                <a:schemeClr val="lt1"/>
              </a:solidFill>
              <a:latin typeface="Malgun Gothic"/>
              <a:ea typeface="Malgun Gothic"/>
              <a:cs typeface="Malgun Gothic"/>
              <a:sym typeface="Malgun Gothic"/>
            </a:endParaRPr>
          </a:p>
        </p:txBody>
      </p:sp>
      <p:sp>
        <p:nvSpPr>
          <p:cNvPr id="477" name="Google Shape;477;p21"/>
          <p:cNvSpPr txBox="1"/>
          <p:nvPr/>
        </p:nvSpPr>
        <p:spPr>
          <a:xfrm>
            <a:off x="419306" y="3607895"/>
            <a:ext cx="2655675" cy="744181"/>
          </a:xfrm>
          <a:prstGeom prst="rect">
            <a:avLst/>
          </a:prstGeom>
          <a:noFill/>
          <a:ln>
            <a:noFill/>
          </a:ln>
        </p:spPr>
        <p:txBody>
          <a:bodyPr spcFirstLastPara="1" wrap="square" lIns="71312" tIns="71312" rIns="71312" bIns="71312" anchor="t" anchorCtr="0">
            <a:spAutoFit/>
          </a:bodyPr>
          <a:lstStyle/>
          <a:p>
            <a:r>
              <a:rPr lang="en-US" altLang="ko-KR" sz="1300" dirty="0">
                <a:latin typeface="Malgun Gothic"/>
                <a:ea typeface="Malgun Gothic"/>
                <a:cs typeface="Malgun Gothic"/>
                <a:sym typeface="Malgun Gothic"/>
              </a:rPr>
              <a:t>Pointwise Convolution</a:t>
            </a:r>
            <a:endParaRPr sz="1300" dirty="0">
              <a:latin typeface="Malgun Gothic"/>
              <a:ea typeface="Malgun Gothic"/>
              <a:cs typeface="Malgun Gothic"/>
              <a:sym typeface="Malgun Gothic"/>
            </a:endParaRPr>
          </a:p>
          <a:p>
            <a:pPr marL="356616" indent="-262509">
              <a:buSzPts val="1700"/>
              <a:buFont typeface="Malgun Gothic"/>
              <a:buAutoNum type="arabicPeriod"/>
            </a:pPr>
            <a:r>
              <a:rPr lang="ko-KR" altLang="en-US" sz="1300" dirty="0">
                <a:latin typeface="Malgun Gothic"/>
                <a:ea typeface="Malgun Gothic"/>
                <a:cs typeface="Malgun Gothic"/>
                <a:sym typeface="Malgun Gothic"/>
              </a:rPr>
              <a:t>채널 수 조절</a:t>
            </a:r>
            <a:endParaRPr sz="1300" dirty="0">
              <a:latin typeface="Malgun Gothic"/>
              <a:ea typeface="Malgun Gothic"/>
              <a:cs typeface="Malgun Gothic"/>
              <a:sym typeface="Malgun Gothic"/>
            </a:endParaRPr>
          </a:p>
          <a:p>
            <a:pPr marL="356616" indent="-262509">
              <a:buSzPts val="1700"/>
              <a:buFont typeface="Malgun Gothic"/>
              <a:buAutoNum type="arabicPeriod"/>
            </a:pPr>
            <a:r>
              <a:rPr lang="ko-KR" altLang="en-US" sz="1300" dirty="0" err="1">
                <a:latin typeface="Malgun Gothic"/>
                <a:ea typeface="Malgun Gothic"/>
                <a:cs typeface="Malgun Gothic"/>
                <a:sym typeface="Malgun Gothic"/>
              </a:rPr>
              <a:t>연산량</a:t>
            </a:r>
            <a:r>
              <a:rPr lang="ko-KR" altLang="en-US" sz="1300" dirty="0">
                <a:latin typeface="Malgun Gothic"/>
                <a:ea typeface="Malgun Gothic"/>
                <a:cs typeface="Malgun Gothic"/>
                <a:sym typeface="Malgun Gothic"/>
              </a:rPr>
              <a:t> 조절 </a:t>
            </a:r>
            <a:r>
              <a:rPr lang="en-US" altLang="ko-KR" sz="1300" dirty="0">
                <a:latin typeface="Malgun Gothic"/>
                <a:ea typeface="Malgun Gothic"/>
                <a:cs typeface="Malgun Gothic"/>
                <a:sym typeface="Malgun Gothic"/>
              </a:rPr>
              <a:t>(efficient)</a:t>
            </a:r>
            <a:endParaRPr sz="1300" dirty="0">
              <a:latin typeface="Malgun Gothic"/>
              <a:ea typeface="Malgun Gothic"/>
              <a:cs typeface="Malgun Gothic"/>
              <a:sym typeface="Malgun Gothic"/>
            </a:endParaRPr>
          </a:p>
        </p:txBody>
      </p:sp>
      <p:sp>
        <p:nvSpPr>
          <p:cNvPr id="3" name="직사각형 2">
            <a:extLst>
              <a:ext uri="{FF2B5EF4-FFF2-40B4-BE49-F238E27FC236}">
                <a16:creationId xmlns:a16="http://schemas.microsoft.com/office/drawing/2014/main" xmlns="" id="{6B808C90-0131-46D8-919D-A37D2D9CEE04}"/>
              </a:ext>
            </a:extLst>
          </p:cNvPr>
          <p:cNvSpPr/>
          <p:nvPr/>
        </p:nvSpPr>
        <p:spPr>
          <a:xfrm>
            <a:off x="4489100" y="1371313"/>
            <a:ext cx="1179761" cy="258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smtClean="0">
                <a:solidFill>
                  <a:schemeClr val="tx1"/>
                </a:solidFill>
              </a:rPr>
              <a:t>Pading</a:t>
            </a:r>
            <a:r>
              <a:rPr lang="en-US" altLang="ko-KR" dirty="0" smtClean="0">
                <a:solidFill>
                  <a:schemeClr val="tx1"/>
                </a:solidFill>
              </a:rPr>
              <a:t> </a:t>
            </a:r>
            <a:r>
              <a:rPr lang="en-US" altLang="ko-KR" dirty="0">
                <a:solidFill>
                  <a:schemeClr val="tx1"/>
                </a:solidFill>
              </a:rPr>
              <a:t>same</a:t>
            </a:r>
            <a:endParaRPr lang="ko-KR" altLang="en-US" dirty="0">
              <a:solidFill>
                <a:schemeClr val="tx1"/>
              </a:solidFill>
            </a:endParaRPr>
          </a:p>
        </p:txBody>
      </p:sp>
    </p:spTree>
    <p:extLst>
      <p:ext uri="{BB962C8B-B14F-4D97-AF65-F5344CB8AC3E}">
        <p14:creationId xmlns:p14="http://schemas.microsoft.com/office/powerpoint/2010/main" val="26225941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20986C7B-7254-458F-BE34-2F7DA83966F6}"/>
              </a:ext>
            </a:extLst>
          </p:cNvPr>
          <p:cNvSpPr/>
          <p:nvPr/>
        </p:nvSpPr>
        <p:spPr>
          <a:xfrm>
            <a:off x="812460" y="1149510"/>
            <a:ext cx="2265400" cy="3685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highlight>
                  <a:srgbClr val="000000"/>
                </a:highlight>
              </a:rPr>
              <a:t>Yolo</a:t>
            </a: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endParaRPr lang="en-US" altLang="ko-KR" dirty="0">
              <a:highlight>
                <a:srgbClr val="000000"/>
              </a:highlight>
            </a:endParaRPr>
          </a:p>
          <a:p>
            <a:pPr algn="ctr"/>
            <a:r>
              <a:rPr lang="en-US" altLang="ko-KR" dirty="0">
                <a:highlight>
                  <a:srgbClr val="000000"/>
                </a:highlight>
              </a:rPr>
              <a:t>Up Sampling</a:t>
            </a:r>
          </a:p>
          <a:p>
            <a:pPr algn="ctr"/>
            <a:endParaRPr lang="en-US" altLang="ko-KR" dirty="0">
              <a:highlight>
                <a:srgbClr val="000000"/>
              </a:highlight>
            </a:endParaRPr>
          </a:p>
        </p:txBody>
      </p:sp>
      <p:pic>
        <p:nvPicPr>
          <p:cNvPr id="4" name="그림 3">
            <a:extLst>
              <a:ext uri="{FF2B5EF4-FFF2-40B4-BE49-F238E27FC236}">
                <a16:creationId xmlns:a16="http://schemas.microsoft.com/office/drawing/2014/main" xmlns="" id="{336AA3B5-16C3-459C-8ADB-F2E4AF20818F}"/>
              </a:ext>
            </a:extLst>
          </p:cNvPr>
          <p:cNvPicPr>
            <a:picLocks noChangeAspect="1"/>
          </p:cNvPicPr>
          <p:nvPr/>
        </p:nvPicPr>
        <p:blipFill rotWithShape="1">
          <a:blip r:embed="rId3"/>
          <a:srcRect t="46268" b="1183"/>
          <a:stretch/>
        </p:blipFill>
        <p:spPr>
          <a:xfrm>
            <a:off x="4345931" y="913284"/>
            <a:ext cx="4549994" cy="4158212"/>
          </a:xfrm>
          <a:prstGeom prst="rect">
            <a:avLst/>
          </a:prstGeom>
        </p:spPr>
      </p:pic>
      <p:sp>
        <p:nvSpPr>
          <p:cNvPr id="18" name="직사각형 17">
            <a:extLst>
              <a:ext uri="{FF2B5EF4-FFF2-40B4-BE49-F238E27FC236}">
                <a16:creationId xmlns:a16="http://schemas.microsoft.com/office/drawing/2014/main" xmlns="" id="{5C5CEC0C-3CFE-4261-846A-DDA60A23C3FD}"/>
              </a:ext>
            </a:extLst>
          </p:cNvPr>
          <p:cNvSpPr/>
          <p:nvPr/>
        </p:nvSpPr>
        <p:spPr>
          <a:xfrm>
            <a:off x="4450336" y="4610440"/>
            <a:ext cx="4332398" cy="219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1" name="직사각형 20">
            <a:extLst>
              <a:ext uri="{FF2B5EF4-FFF2-40B4-BE49-F238E27FC236}">
                <a16:creationId xmlns:a16="http://schemas.microsoft.com/office/drawing/2014/main" xmlns="" id="{6BB6E097-AD9B-41D5-BC6A-6593ED8B674E}"/>
              </a:ext>
            </a:extLst>
          </p:cNvPr>
          <p:cNvSpPr/>
          <p:nvPr/>
        </p:nvSpPr>
        <p:spPr>
          <a:xfrm>
            <a:off x="4450336" y="2992140"/>
            <a:ext cx="3500117" cy="219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2" name="화살표: 오른쪽 21">
            <a:extLst>
              <a:ext uri="{FF2B5EF4-FFF2-40B4-BE49-F238E27FC236}">
                <a16:creationId xmlns:a16="http://schemas.microsoft.com/office/drawing/2014/main" xmlns="" id="{764E3F4F-6D10-4A35-8FF2-438125C7DE2E}"/>
              </a:ext>
            </a:extLst>
          </p:cNvPr>
          <p:cNvSpPr/>
          <p:nvPr/>
        </p:nvSpPr>
        <p:spPr>
          <a:xfrm>
            <a:off x="2660050" y="2779288"/>
            <a:ext cx="1480817" cy="313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3" name="화살표: 오른쪽 22">
            <a:extLst>
              <a:ext uri="{FF2B5EF4-FFF2-40B4-BE49-F238E27FC236}">
                <a16:creationId xmlns:a16="http://schemas.microsoft.com/office/drawing/2014/main" xmlns="" id="{29E305ED-ECAB-4B59-9A8C-636E3C329BF0}"/>
              </a:ext>
            </a:extLst>
          </p:cNvPr>
          <p:cNvSpPr/>
          <p:nvPr/>
        </p:nvSpPr>
        <p:spPr>
          <a:xfrm>
            <a:off x="2624962" y="3262478"/>
            <a:ext cx="1480817" cy="313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4" name="직사각형 23">
            <a:extLst>
              <a:ext uri="{FF2B5EF4-FFF2-40B4-BE49-F238E27FC236}">
                <a16:creationId xmlns:a16="http://schemas.microsoft.com/office/drawing/2014/main" xmlns="" id="{EE06CD9C-52E1-41E6-A18E-C6F62B3D08E7}"/>
              </a:ext>
            </a:extLst>
          </p:cNvPr>
          <p:cNvSpPr/>
          <p:nvPr/>
        </p:nvSpPr>
        <p:spPr>
          <a:xfrm>
            <a:off x="5073589" y="1639042"/>
            <a:ext cx="1578005" cy="219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5" name="직사각형 24">
            <a:extLst>
              <a:ext uri="{FF2B5EF4-FFF2-40B4-BE49-F238E27FC236}">
                <a16:creationId xmlns:a16="http://schemas.microsoft.com/office/drawing/2014/main" xmlns="" id="{E6392854-575E-41D0-B3D6-0A83306B2608}"/>
              </a:ext>
            </a:extLst>
          </p:cNvPr>
          <p:cNvSpPr/>
          <p:nvPr/>
        </p:nvSpPr>
        <p:spPr>
          <a:xfrm>
            <a:off x="5122819" y="3525343"/>
            <a:ext cx="1562067" cy="219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6" name="직사각형 25">
            <a:extLst>
              <a:ext uri="{FF2B5EF4-FFF2-40B4-BE49-F238E27FC236}">
                <a16:creationId xmlns:a16="http://schemas.microsoft.com/office/drawing/2014/main" xmlns="" id="{ABB85EFF-CE35-4B69-B91F-62B598BD43AC}"/>
              </a:ext>
            </a:extLst>
          </p:cNvPr>
          <p:cNvSpPr/>
          <p:nvPr/>
        </p:nvSpPr>
        <p:spPr>
          <a:xfrm>
            <a:off x="6425215" y="1389395"/>
            <a:ext cx="905522" cy="219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7" name="직사각형 26">
            <a:extLst>
              <a:ext uri="{FF2B5EF4-FFF2-40B4-BE49-F238E27FC236}">
                <a16:creationId xmlns:a16="http://schemas.microsoft.com/office/drawing/2014/main" xmlns="" id="{5BEA92A3-BAC9-4A15-B7B1-A0393398195D}"/>
              </a:ext>
            </a:extLst>
          </p:cNvPr>
          <p:cNvSpPr/>
          <p:nvPr/>
        </p:nvSpPr>
        <p:spPr>
          <a:xfrm>
            <a:off x="6425214" y="3285496"/>
            <a:ext cx="905522" cy="219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0" name="순서도: 데이터 19">
            <a:extLst>
              <a:ext uri="{FF2B5EF4-FFF2-40B4-BE49-F238E27FC236}">
                <a16:creationId xmlns:a16="http://schemas.microsoft.com/office/drawing/2014/main" xmlns="" id="{3B5AFE9E-FA26-4647-A3A6-AC594DB743F7}"/>
              </a:ext>
            </a:extLst>
          </p:cNvPr>
          <p:cNvSpPr/>
          <p:nvPr/>
        </p:nvSpPr>
        <p:spPr>
          <a:xfrm>
            <a:off x="1017261" y="2177423"/>
            <a:ext cx="1894519" cy="45440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8" name="순서도: 데이터 27">
            <a:extLst>
              <a:ext uri="{FF2B5EF4-FFF2-40B4-BE49-F238E27FC236}">
                <a16:creationId xmlns:a16="http://schemas.microsoft.com/office/drawing/2014/main" xmlns="" id="{BD90EBF1-58AB-4A21-8C54-8978FFDF53CC}"/>
              </a:ext>
            </a:extLst>
          </p:cNvPr>
          <p:cNvSpPr/>
          <p:nvPr/>
        </p:nvSpPr>
        <p:spPr>
          <a:xfrm>
            <a:off x="1332416" y="2837820"/>
            <a:ext cx="1107564" cy="265652"/>
          </a:xfrm>
          <a:prstGeom prst="flowChartInputOutpu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9" name="순서도: 데이터 28">
            <a:extLst>
              <a:ext uri="{FF2B5EF4-FFF2-40B4-BE49-F238E27FC236}">
                <a16:creationId xmlns:a16="http://schemas.microsoft.com/office/drawing/2014/main" xmlns="" id="{E463294A-2139-491D-938E-B9B3F86D5305}"/>
              </a:ext>
            </a:extLst>
          </p:cNvPr>
          <p:cNvSpPr/>
          <p:nvPr/>
        </p:nvSpPr>
        <p:spPr>
          <a:xfrm>
            <a:off x="1523674" y="3408682"/>
            <a:ext cx="726374" cy="174223"/>
          </a:xfrm>
          <a:prstGeom prst="flowChartInputOutpu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cxnSp>
        <p:nvCxnSpPr>
          <p:cNvPr id="30" name="직선 화살표 연결선 29">
            <a:extLst>
              <a:ext uri="{FF2B5EF4-FFF2-40B4-BE49-F238E27FC236}">
                <a16:creationId xmlns:a16="http://schemas.microsoft.com/office/drawing/2014/main" xmlns="" id="{7DA2CB11-92EB-4FB5-8D7C-B91B016A681E}"/>
              </a:ext>
            </a:extLst>
          </p:cNvPr>
          <p:cNvCxnSpPr>
            <a:cxnSpLocks/>
          </p:cNvCxnSpPr>
          <p:nvPr/>
        </p:nvCxnSpPr>
        <p:spPr>
          <a:xfrm>
            <a:off x="1886198" y="2518750"/>
            <a:ext cx="0" cy="26761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xmlns="" id="{90637998-EC23-43FA-93D2-A59386595A3D}"/>
              </a:ext>
            </a:extLst>
          </p:cNvPr>
          <p:cNvCxnSpPr>
            <a:cxnSpLocks/>
          </p:cNvCxnSpPr>
          <p:nvPr/>
        </p:nvCxnSpPr>
        <p:spPr>
          <a:xfrm>
            <a:off x="1886198" y="3043611"/>
            <a:ext cx="0" cy="26761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81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47" name="Google Shape;747;gd9a54310e3_0_483"/>
          <p:cNvGrpSpPr/>
          <p:nvPr/>
        </p:nvGrpSpPr>
        <p:grpSpPr>
          <a:xfrm>
            <a:off x="6321835" y="2781055"/>
            <a:ext cx="1311080" cy="1572895"/>
            <a:chOff x="1553427" y="866403"/>
            <a:chExt cx="4005743" cy="4325100"/>
          </a:xfrm>
        </p:grpSpPr>
        <p:sp>
          <p:nvSpPr>
            <p:cNvPr id="748" name="Google Shape;748;gd9a54310e3_0_483"/>
            <p:cNvSpPr/>
            <p:nvPr/>
          </p:nvSpPr>
          <p:spPr>
            <a:xfrm>
              <a:off x="2472021" y="871171"/>
              <a:ext cx="30870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749" name="Google Shape;749;gd9a54310e3_0_483"/>
            <p:cNvSpPr/>
            <p:nvPr/>
          </p:nvSpPr>
          <p:spPr>
            <a:xfrm>
              <a:off x="1553427" y="2104354"/>
              <a:ext cx="32088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tLang="ko-KR" sz="1400">
                  <a:solidFill>
                    <a:srgbClr val="000000"/>
                  </a:solidFill>
                  <a:latin typeface="Malgun Gothic"/>
                  <a:ea typeface="Malgun Gothic"/>
                  <a:cs typeface="Malgun Gothic"/>
                  <a:sym typeface="Malgun Gothic"/>
                </a:rPr>
                <a:t>L_Box</a:t>
              </a:r>
              <a:endParaRPr sz="1400">
                <a:solidFill>
                  <a:srgbClr val="000000"/>
                </a:solidFill>
                <a:latin typeface="Malgun Gothic"/>
                <a:ea typeface="Malgun Gothic"/>
                <a:cs typeface="Malgun Gothic"/>
                <a:sym typeface="Malgun Gothic"/>
              </a:endParaRPr>
            </a:p>
          </p:txBody>
        </p:sp>
        <p:sp>
          <p:nvSpPr>
            <p:cNvPr id="750" name="Google Shape;750;gd9a54310e3_0_483"/>
            <p:cNvSpPr/>
            <p:nvPr/>
          </p:nvSpPr>
          <p:spPr>
            <a:xfrm>
              <a:off x="1553427" y="871171"/>
              <a:ext cx="4005743" cy="1233183"/>
            </a:xfrm>
            <a:prstGeom prst="flowChartInputOutpu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751" name="Google Shape;751;gd9a54310e3_0_483"/>
            <p:cNvSpPr/>
            <p:nvPr/>
          </p:nvSpPr>
          <p:spPr>
            <a:xfrm rot="5400000" flipH="1">
              <a:off x="2998970" y="2631303"/>
              <a:ext cx="4325100" cy="795300"/>
            </a:xfrm>
            <a:prstGeom prst="parallelogram">
              <a:avLst>
                <a:gd name="adj" fmla="val 156893"/>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grpSp>
      <p:grpSp>
        <p:nvGrpSpPr>
          <p:cNvPr id="757" name="Google Shape;757;gd9a54310e3_0_483"/>
          <p:cNvGrpSpPr/>
          <p:nvPr/>
        </p:nvGrpSpPr>
        <p:grpSpPr>
          <a:xfrm>
            <a:off x="3916460" y="769268"/>
            <a:ext cx="1311080" cy="1572895"/>
            <a:chOff x="1553427" y="866403"/>
            <a:chExt cx="4005743" cy="4325100"/>
          </a:xfrm>
        </p:grpSpPr>
        <p:sp>
          <p:nvSpPr>
            <p:cNvPr id="758" name="Google Shape;758;gd9a54310e3_0_483"/>
            <p:cNvSpPr/>
            <p:nvPr/>
          </p:nvSpPr>
          <p:spPr>
            <a:xfrm>
              <a:off x="2472021" y="871171"/>
              <a:ext cx="30870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759" name="Google Shape;759;gd9a54310e3_0_483"/>
            <p:cNvSpPr/>
            <p:nvPr/>
          </p:nvSpPr>
          <p:spPr>
            <a:xfrm>
              <a:off x="1553427" y="2104354"/>
              <a:ext cx="32088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tLang="ko-KR" sz="1400" dirty="0" err="1">
                  <a:solidFill>
                    <a:srgbClr val="000000"/>
                  </a:solidFill>
                  <a:latin typeface="Malgun Gothic"/>
                  <a:ea typeface="Malgun Gothic"/>
                  <a:cs typeface="Malgun Gothic"/>
                  <a:sym typeface="Malgun Gothic"/>
                </a:rPr>
                <a:t>M_Box</a:t>
              </a:r>
              <a:endParaRPr sz="1400" dirty="0">
                <a:solidFill>
                  <a:srgbClr val="000000"/>
                </a:solidFill>
                <a:latin typeface="Malgun Gothic"/>
                <a:ea typeface="Malgun Gothic"/>
                <a:cs typeface="Malgun Gothic"/>
                <a:sym typeface="Malgun Gothic"/>
              </a:endParaRPr>
            </a:p>
          </p:txBody>
        </p:sp>
        <p:sp>
          <p:nvSpPr>
            <p:cNvPr id="760" name="Google Shape;760;gd9a54310e3_0_483"/>
            <p:cNvSpPr/>
            <p:nvPr/>
          </p:nvSpPr>
          <p:spPr>
            <a:xfrm>
              <a:off x="1553427" y="871171"/>
              <a:ext cx="4005743" cy="1233183"/>
            </a:xfrm>
            <a:prstGeom prst="flowChartInputOutpu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761" name="Google Shape;761;gd9a54310e3_0_483"/>
            <p:cNvSpPr/>
            <p:nvPr/>
          </p:nvSpPr>
          <p:spPr>
            <a:xfrm rot="5400000" flipH="1">
              <a:off x="2998970" y="2631303"/>
              <a:ext cx="4325100" cy="795300"/>
            </a:xfrm>
            <a:prstGeom prst="parallelogram">
              <a:avLst>
                <a:gd name="adj" fmla="val 156893"/>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grpSp>
      <p:grpSp>
        <p:nvGrpSpPr>
          <p:cNvPr id="767" name="Google Shape;767;gd9a54310e3_0_483"/>
          <p:cNvGrpSpPr/>
          <p:nvPr/>
        </p:nvGrpSpPr>
        <p:grpSpPr>
          <a:xfrm>
            <a:off x="1210429" y="2694144"/>
            <a:ext cx="1311080" cy="1572895"/>
            <a:chOff x="1553427" y="866403"/>
            <a:chExt cx="4005743" cy="4325100"/>
          </a:xfrm>
        </p:grpSpPr>
        <p:sp>
          <p:nvSpPr>
            <p:cNvPr id="768" name="Google Shape;768;gd9a54310e3_0_483"/>
            <p:cNvSpPr/>
            <p:nvPr/>
          </p:nvSpPr>
          <p:spPr>
            <a:xfrm>
              <a:off x="2472021" y="871171"/>
              <a:ext cx="30870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769" name="Google Shape;769;gd9a54310e3_0_483"/>
            <p:cNvSpPr/>
            <p:nvPr/>
          </p:nvSpPr>
          <p:spPr>
            <a:xfrm>
              <a:off x="1553427" y="2104354"/>
              <a:ext cx="32088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tLang="ko-KR" sz="1400">
                  <a:solidFill>
                    <a:srgbClr val="000000"/>
                  </a:solidFill>
                  <a:latin typeface="Malgun Gothic"/>
                  <a:ea typeface="Malgun Gothic"/>
                  <a:cs typeface="Malgun Gothic"/>
                  <a:sym typeface="Malgun Gothic"/>
                </a:rPr>
                <a:t>S_Box</a:t>
              </a:r>
              <a:endParaRPr sz="1400">
                <a:solidFill>
                  <a:srgbClr val="000000"/>
                </a:solidFill>
                <a:latin typeface="Malgun Gothic"/>
                <a:ea typeface="Malgun Gothic"/>
                <a:cs typeface="Malgun Gothic"/>
                <a:sym typeface="Malgun Gothic"/>
              </a:endParaRPr>
            </a:p>
          </p:txBody>
        </p:sp>
        <p:sp>
          <p:nvSpPr>
            <p:cNvPr id="770" name="Google Shape;770;gd9a54310e3_0_483"/>
            <p:cNvSpPr/>
            <p:nvPr/>
          </p:nvSpPr>
          <p:spPr>
            <a:xfrm>
              <a:off x="1553427" y="871171"/>
              <a:ext cx="4005743" cy="1233183"/>
            </a:xfrm>
            <a:prstGeom prst="flowChartInputOutpu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771" name="Google Shape;771;gd9a54310e3_0_483"/>
            <p:cNvSpPr/>
            <p:nvPr/>
          </p:nvSpPr>
          <p:spPr>
            <a:xfrm rot="5400000" flipH="1">
              <a:off x="2998970" y="2631303"/>
              <a:ext cx="4325100" cy="795300"/>
            </a:xfrm>
            <a:prstGeom prst="parallelogram">
              <a:avLst>
                <a:gd name="adj" fmla="val 156893"/>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grpSp>
      <p:sp>
        <p:nvSpPr>
          <p:cNvPr id="4" name="TextBox 3">
            <a:extLst>
              <a:ext uri="{FF2B5EF4-FFF2-40B4-BE49-F238E27FC236}">
                <a16:creationId xmlns:a16="http://schemas.microsoft.com/office/drawing/2014/main" xmlns="" id="{CDBF9BE9-B007-4212-BE0C-050131E10E6A}"/>
              </a:ext>
            </a:extLst>
          </p:cNvPr>
          <p:cNvSpPr txBox="1"/>
          <p:nvPr/>
        </p:nvSpPr>
        <p:spPr>
          <a:xfrm>
            <a:off x="129064" y="4483877"/>
            <a:ext cx="3861076" cy="626018"/>
          </a:xfrm>
          <a:prstGeom prst="rect">
            <a:avLst/>
          </a:prstGeom>
          <a:noFill/>
        </p:spPr>
        <p:txBody>
          <a:bodyPr wrap="square" lIns="71323" tIns="35662" rIns="71323" bIns="35662" rtlCol="0">
            <a:spAutoFit/>
          </a:bodyPr>
          <a:lstStyle/>
          <a:p>
            <a:r>
              <a:rPr lang="en-US" altLang="ko-KR" dirty="0"/>
              <a:t>(Batch, </a:t>
            </a:r>
            <a:r>
              <a:rPr lang="ko-KR" altLang="en-US" dirty="0"/>
              <a:t>이미지</a:t>
            </a:r>
            <a:r>
              <a:rPr lang="en-US" altLang="ko-KR" dirty="0"/>
              <a:t> </a:t>
            </a:r>
            <a:r>
              <a:rPr lang="ko-KR" altLang="en-US" dirty="0"/>
              <a:t>높이 </a:t>
            </a:r>
            <a:r>
              <a:rPr lang="en-US" altLang="ko-KR" dirty="0"/>
              <a:t>/ 8, </a:t>
            </a:r>
            <a:r>
              <a:rPr lang="ko-KR" altLang="en-US" dirty="0"/>
              <a:t>이미지 너비 </a:t>
            </a:r>
            <a:r>
              <a:rPr lang="en-US" altLang="ko-KR" dirty="0"/>
              <a:t>/ 8, 3* (5+</a:t>
            </a:r>
            <a:r>
              <a:rPr lang="ko-KR" altLang="en-US" dirty="0"/>
              <a:t>클래스 길이</a:t>
            </a:r>
            <a:r>
              <a:rPr lang="en-US" altLang="ko-KR" dirty="0"/>
              <a:t>))</a:t>
            </a:r>
            <a:endParaRPr lang="ko-KR" altLang="en-US" dirty="0"/>
          </a:p>
        </p:txBody>
      </p:sp>
      <p:sp>
        <p:nvSpPr>
          <p:cNvPr id="43" name="TextBox 42">
            <a:extLst>
              <a:ext uri="{FF2B5EF4-FFF2-40B4-BE49-F238E27FC236}">
                <a16:creationId xmlns:a16="http://schemas.microsoft.com/office/drawing/2014/main" xmlns="" id="{776391F9-4A53-442F-AC76-6DA57C74AF1C}"/>
              </a:ext>
            </a:extLst>
          </p:cNvPr>
          <p:cNvSpPr txBox="1"/>
          <p:nvPr/>
        </p:nvSpPr>
        <p:spPr>
          <a:xfrm>
            <a:off x="2606444" y="2551009"/>
            <a:ext cx="4071783" cy="626018"/>
          </a:xfrm>
          <a:prstGeom prst="rect">
            <a:avLst/>
          </a:prstGeom>
          <a:noFill/>
        </p:spPr>
        <p:txBody>
          <a:bodyPr wrap="square" lIns="71323" tIns="35662" rIns="71323" bIns="35662" rtlCol="0">
            <a:spAutoFit/>
          </a:bodyPr>
          <a:lstStyle/>
          <a:p>
            <a:r>
              <a:rPr lang="en-US" altLang="ko-KR" dirty="0"/>
              <a:t>(Batch, </a:t>
            </a:r>
            <a:r>
              <a:rPr lang="ko-KR" altLang="en-US" dirty="0"/>
              <a:t>이미지</a:t>
            </a:r>
            <a:r>
              <a:rPr lang="en-US" altLang="ko-KR" dirty="0"/>
              <a:t> </a:t>
            </a:r>
            <a:r>
              <a:rPr lang="ko-KR" altLang="en-US" dirty="0"/>
              <a:t>높이 </a:t>
            </a:r>
            <a:r>
              <a:rPr lang="en-US" altLang="ko-KR" dirty="0"/>
              <a:t>/ 16, </a:t>
            </a:r>
            <a:r>
              <a:rPr lang="ko-KR" altLang="en-US" dirty="0"/>
              <a:t>이미지 너비 </a:t>
            </a:r>
            <a:r>
              <a:rPr lang="en-US" altLang="ko-KR" dirty="0"/>
              <a:t>/ 16, 3* (5+</a:t>
            </a:r>
            <a:r>
              <a:rPr lang="ko-KR" altLang="en-US" dirty="0"/>
              <a:t>클래스 길이</a:t>
            </a:r>
            <a:r>
              <a:rPr lang="en-US" altLang="ko-KR" dirty="0"/>
              <a:t>))</a:t>
            </a:r>
            <a:endParaRPr lang="ko-KR" altLang="en-US" dirty="0"/>
          </a:p>
        </p:txBody>
      </p:sp>
      <p:sp>
        <p:nvSpPr>
          <p:cNvPr id="44" name="TextBox 43">
            <a:extLst>
              <a:ext uri="{FF2B5EF4-FFF2-40B4-BE49-F238E27FC236}">
                <a16:creationId xmlns:a16="http://schemas.microsoft.com/office/drawing/2014/main" xmlns="" id="{17A84111-D183-488D-93AE-0B436627A2AC}"/>
              </a:ext>
            </a:extLst>
          </p:cNvPr>
          <p:cNvSpPr txBox="1"/>
          <p:nvPr/>
        </p:nvSpPr>
        <p:spPr>
          <a:xfrm>
            <a:off x="4931496" y="4472357"/>
            <a:ext cx="3998543" cy="626018"/>
          </a:xfrm>
          <a:prstGeom prst="rect">
            <a:avLst/>
          </a:prstGeom>
          <a:noFill/>
        </p:spPr>
        <p:txBody>
          <a:bodyPr wrap="square" lIns="71323" tIns="35662" rIns="71323" bIns="35662" rtlCol="0">
            <a:spAutoFit/>
          </a:bodyPr>
          <a:lstStyle/>
          <a:p>
            <a:r>
              <a:rPr lang="en-US" altLang="ko-KR" dirty="0"/>
              <a:t>(Batch, </a:t>
            </a:r>
            <a:r>
              <a:rPr lang="ko-KR" altLang="en-US" dirty="0"/>
              <a:t>이미지</a:t>
            </a:r>
            <a:r>
              <a:rPr lang="en-US" altLang="ko-KR" dirty="0"/>
              <a:t> </a:t>
            </a:r>
            <a:r>
              <a:rPr lang="ko-KR" altLang="en-US" dirty="0"/>
              <a:t>높이 </a:t>
            </a:r>
            <a:r>
              <a:rPr lang="en-US" altLang="ko-KR" dirty="0"/>
              <a:t>/ 32, </a:t>
            </a:r>
            <a:r>
              <a:rPr lang="ko-KR" altLang="en-US" dirty="0"/>
              <a:t>이미지 너비 </a:t>
            </a:r>
            <a:r>
              <a:rPr lang="en-US" altLang="ko-KR" dirty="0"/>
              <a:t>/ 32, 3* (5+</a:t>
            </a:r>
            <a:r>
              <a:rPr lang="ko-KR" altLang="en-US" dirty="0"/>
              <a:t>클래스 길이</a:t>
            </a:r>
            <a:r>
              <a:rPr lang="en-US" altLang="ko-KR" dirty="0"/>
              <a:t>))</a:t>
            </a:r>
            <a:endParaRPr lang="ko-KR" altLang="en-US" dirty="0"/>
          </a:p>
        </p:txBody>
      </p:sp>
    </p:spTree>
    <p:extLst>
      <p:ext uri="{BB962C8B-B14F-4D97-AF65-F5344CB8AC3E}">
        <p14:creationId xmlns:p14="http://schemas.microsoft.com/office/powerpoint/2010/main" val="2220869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28" name="그림 27">
            <a:extLst>
              <a:ext uri="{FF2B5EF4-FFF2-40B4-BE49-F238E27FC236}">
                <a16:creationId xmlns:a16="http://schemas.microsoft.com/office/drawing/2014/main" xmlns="" id="{33573FF7-37AF-4206-869F-E0606970F616}"/>
              </a:ext>
            </a:extLst>
          </p:cNvPr>
          <p:cNvPicPr>
            <a:picLocks noChangeAspect="1"/>
          </p:cNvPicPr>
          <p:nvPr/>
        </p:nvPicPr>
        <p:blipFill>
          <a:blip r:embed="rId3"/>
          <a:stretch>
            <a:fillRect/>
          </a:stretch>
        </p:blipFill>
        <p:spPr>
          <a:xfrm>
            <a:off x="2223383" y="1162123"/>
            <a:ext cx="6536045" cy="3641030"/>
          </a:xfrm>
          <a:prstGeom prst="rect">
            <a:avLst/>
          </a:prstGeom>
        </p:spPr>
      </p:pic>
      <p:sp>
        <p:nvSpPr>
          <p:cNvPr id="45" name="직사각형 44">
            <a:extLst>
              <a:ext uri="{FF2B5EF4-FFF2-40B4-BE49-F238E27FC236}">
                <a16:creationId xmlns:a16="http://schemas.microsoft.com/office/drawing/2014/main" xmlns="" id="{0752EB01-DA5B-483B-B21E-3B27C334E638}"/>
              </a:ext>
            </a:extLst>
          </p:cNvPr>
          <p:cNvSpPr/>
          <p:nvPr/>
        </p:nvSpPr>
        <p:spPr>
          <a:xfrm>
            <a:off x="2379178" y="1645077"/>
            <a:ext cx="6264618" cy="656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47" name="직사각형 46">
            <a:extLst>
              <a:ext uri="{FF2B5EF4-FFF2-40B4-BE49-F238E27FC236}">
                <a16:creationId xmlns:a16="http://schemas.microsoft.com/office/drawing/2014/main" xmlns="" id="{E6DA0AF9-911F-45E8-8F61-B85A1EE4D7FB}"/>
              </a:ext>
            </a:extLst>
          </p:cNvPr>
          <p:cNvSpPr/>
          <p:nvPr/>
        </p:nvSpPr>
        <p:spPr>
          <a:xfrm>
            <a:off x="2379178" y="2430399"/>
            <a:ext cx="6264618" cy="1937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48" name="직사각형 47">
            <a:extLst>
              <a:ext uri="{FF2B5EF4-FFF2-40B4-BE49-F238E27FC236}">
                <a16:creationId xmlns:a16="http://schemas.microsoft.com/office/drawing/2014/main" xmlns="" id="{C8AA3721-1A1B-4447-BE80-8BF79FBF78D2}"/>
              </a:ext>
            </a:extLst>
          </p:cNvPr>
          <p:cNvSpPr/>
          <p:nvPr/>
        </p:nvSpPr>
        <p:spPr>
          <a:xfrm>
            <a:off x="2379178" y="4497606"/>
            <a:ext cx="6264618" cy="1986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3" name="직사각형 2">
            <a:extLst>
              <a:ext uri="{FF2B5EF4-FFF2-40B4-BE49-F238E27FC236}">
                <a16:creationId xmlns:a16="http://schemas.microsoft.com/office/drawing/2014/main" xmlns="" id="{8776D440-9CC7-485A-B1FE-9CE71EAA1562}"/>
              </a:ext>
            </a:extLst>
          </p:cNvPr>
          <p:cNvSpPr/>
          <p:nvPr/>
        </p:nvSpPr>
        <p:spPr>
          <a:xfrm>
            <a:off x="327188" y="1162123"/>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t>Feature map</a:t>
            </a:r>
            <a:endParaRPr lang="ko-KR" altLang="en-US" dirty="0"/>
          </a:p>
        </p:txBody>
      </p:sp>
      <p:sp>
        <p:nvSpPr>
          <p:cNvPr id="29" name="직사각형 28">
            <a:extLst>
              <a:ext uri="{FF2B5EF4-FFF2-40B4-BE49-F238E27FC236}">
                <a16:creationId xmlns:a16="http://schemas.microsoft.com/office/drawing/2014/main" xmlns="" id="{1D8B26CE-68F5-4642-A2DB-227FE21404C4}"/>
              </a:ext>
            </a:extLst>
          </p:cNvPr>
          <p:cNvSpPr/>
          <p:nvPr/>
        </p:nvSpPr>
        <p:spPr>
          <a:xfrm>
            <a:off x="327188" y="2566718"/>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t>Reshape, Split</a:t>
            </a:r>
            <a:endParaRPr lang="ko-KR" altLang="en-US" dirty="0"/>
          </a:p>
        </p:txBody>
      </p:sp>
      <p:sp>
        <p:nvSpPr>
          <p:cNvPr id="30" name="직사각형 29">
            <a:extLst>
              <a:ext uri="{FF2B5EF4-FFF2-40B4-BE49-F238E27FC236}">
                <a16:creationId xmlns:a16="http://schemas.microsoft.com/office/drawing/2014/main" xmlns="" id="{5034D84C-1F5A-41ED-9503-974AE7B33D49}"/>
              </a:ext>
            </a:extLst>
          </p:cNvPr>
          <p:cNvSpPr/>
          <p:nvPr/>
        </p:nvSpPr>
        <p:spPr>
          <a:xfrm>
            <a:off x="327188" y="3289923"/>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smtClean="0"/>
              <a:t>Label </a:t>
            </a:r>
            <a:r>
              <a:rPr lang="en-US" altLang="ko-KR" dirty="0"/>
              <a:t>decode</a:t>
            </a:r>
            <a:endParaRPr lang="ko-KR" altLang="en-US" dirty="0"/>
          </a:p>
        </p:txBody>
      </p:sp>
      <p:sp>
        <p:nvSpPr>
          <p:cNvPr id="31" name="직사각형 30">
            <a:extLst>
              <a:ext uri="{FF2B5EF4-FFF2-40B4-BE49-F238E27FC236}">
                <a16:creationId xmlns:a16="http://schemas.microsoft.com/office/drawing/2014/main" xmlns="" id="{28A63059-AA3D-42FD-A41C-F8602D8445F3}"/>
              </a:ext>
            </a:extLst>
          </p:cNvPr>
          <p:cNvSpPr/>
          <p:nvPr/>
        </p:nvSpPr>
        <p:spPr>
          <a:xfrm>
            <a:off x="327188" y="4013128"/>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err="1"/>
              <a:t>Concat</a:t>
            </a:r>
            <a:endParaRPr lang="ko-KR" altLang="en-US" dirty="0"/>
          </a:p>
        </p:txBody>
      </p:sp>
      <p:sp>
        <p:nvSpPr>
          <p:cNvPr id="4" name="화살표: 아래쪽 3">
            <a:extLst>
              <a:ext uri="{FF2B5EF4-FFF2-40B4-BE49-F238E27FC236}">
                <a16:creationId xmlns:a16="http://schemas.microsoft.com/office/drawing/2014/main" xmlns="" id="{1CDAAA97-D4CA-4905-A2D8-20FA003B543C}"/>
              </a:ext>
            </a:extLst>
          </p:cNvPr>
          <p:cNvSpPr/>
          <p:nvPr/>
        </p:nvSpPr>
        <p:spPr>
          <a:xfrm>
            <a:off x="1006696" y="1885329"/>
            <a:ext cx="421547" cy="370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Tree>
    <p:extLst>
      <p:ext uri="{BB962C8B-B14F-4D97-AF65-F5344CB8AC3E}">
        <p14:creationId xmlns:p14="http://schemas.microsoft.com/office/powerpoint/2010/main" val="25999844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28" name="그림 27">
            <a:extLst>
              <a:ext uri="{FF2B5EF4-FFF2-40B4-BE49-F238E27FC236}">
                <a16:creationId xmlns:a16="http://schemas.microsoft.com/office/drawing/2014/main" xmlns="" id="{33573FF7-37AF-4206-869F-E0606970F616}"/>
              </a:ext>
            </a:extLst>
          </p:cNvPr>
          <p:cNvPicPr>
            <a:picLocks noChangeAspect="1"/>
          </p:cNvPicPr>
          <p:nvPr/>
        </p:nvPicPr>
        <p:blipFill rotWithShape="1">
          <a:blip r:embed="rId3"/>
          <a:srcRect b="66061"/>
          <a:stretch/>
        </p:blipFill>
        <p:spPr>
          <a:xfrm>
            <a:off x="2227092" y="697260"/>
            <a:ext cx="6536045" cy="1235730"/>
          </a:xfrm>
          <a:prstGeom prst="rect">
            <a:avLst/>
          </a:prstGeom>
        </p:spPr>
      </p:pic>
      <p:sp>
        <p:nvSpPr>
          <p:cNvPr id="45" name="직사각형 44">
            <a:extLst>
              <a:ext uri="{FF2B5EF4-FFF2-40B4-BE49-F238E27FC236}">
                <a16:creationId xmlns:a16="http://schemas.microsoft.com/office/drawing/2014/main" xmlns="" id="{0752EB01-DA5B-483B-B21E-3B27C334E638}"/>
              </a:ext>
            </a:extLst>
          </p:cNvPr>
          <p:cNvSpPr/>
          <p:nvPr/>
        </p:nvSpPr>
        <p:spPr>
          <a:xfrm>
            <a:off x="2382887" y="1180214"/>
            <a:ext cx="6264618" cy="3609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grpSp>
        <p:nvGrpSpPr>
          <p:cNvPr id="39" name="Google Shape;767;gd9a54310e3_0_483">
            <a:extLst>
              <a:ext uri="{FF2B5EF4-FFF2-40B4-BE49-F238E27FC236}">
                <a16:creationId xmlns:a16="http://schemas.microsoft.com/office/drawing/2014/main" xmlns="" id="{AC4651A4-1D37-4AD1-AF42-A3614805029E}"/>
              </a:ext>
            </a:extLst>
          </p:cNvPr>
          <p:cNvGrpSpPr/>
          <p:nvPr/>
        </p:nvGrpSpPr>
        <p:grpSpPr>
          <a:xfrm>
            <a:off x="357409" y="2623675"/>
            <a:ext cx="1311080" cy="1572895"/>
            <a:chOff x="1553427" y="866403"/>
            <a:chExt cx="4005743" cy="4325100"/>
          </a:xfrm>
        </p:grpSpPr>
        <p:sp>
          <p:nvSpPr>
            <p:cNvPr id="40" name="Google Shape;768;gd9a54310e3_0_483">
              <a:extLst>
                <a:ext uri="{FF2B5EF4-FFF2-40B4-BE49-F238E27FC236}">
                  <a16:creationId xmlns:a16="http://schemas.microsoft.com/office/drawing/2014/main" xmlns="" id="{735DE627-0EEE-4081-AAF4-7A43D237ADE4}"/>
                </a:ext>
              </a:extLst>
            </p:cNvPr>
            <p:cNvSpPr/>
            <p:nvPr/>
          </p:nvSpPr>
          <p:spPr>
            <a:xfrm>
              <a:off x="2472021" y="871171"/>
              <a:ext cx="30870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41" name="Google Shape;769;gd9a54310e3_0_483">
              <a:extLst>
                <a:ext uri="{FF2B5EF4-FFF2-40B4-BE49-F238E27FC236}">
                  <a16:creationId xmlns:a16="http://schemas.microsoft.com/office/drawing/2014/main" xmlns="" id="{C9887E4A-9D2A-4EB6-B61C-3D2457D962F5}"/>
                </a:ext>
              </a:extLst>
            </p:cNvPr>
            <p:cNvSpPr/>
            <p:nvPr/>
          </p:nvSpPr>
          <p:spPr>
            <a:xfrm>
              <a:off x="1553427" y="2104354"/>
              <a:ext cx="3208800" cy="3087000"/>
            </a:xfrm>
            <a:prstGeom prst="rec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tLang="ko-KR" sz="1400">
                  <a:solidFill>
                    <a:srgbClr val="000000"/>
                  </a:solidFill>
                  <a:latin typeface="Malgun Gothic"/>
                  <a:ea typeface="Malgun Gothic"/>
                  <a:cs typeface="Malgun Gothic"/>
                  <a:sym typeface="Malgun Gothic"/>
                </a:rPr>
                <a:t>S_Box</a:t>
              </a:r>
              <a:endParaRPr sz="1400">
                <a:solidFill>
                  <a:srgbClr val="000000"/>
                </a:solidFill>
                <a:latin typeface="Malgun Gothic"/>
                <a:ea typeface="Malgun Gothic"/>
                <a:cs typeface="Malgun Gothic"/>
                <a:sym typeface="Malgun Gothic"/>
              </a:endParaRPr>
            </a:p>
          </p:txBody>
        </p:sp>
        <p:sp>
          <p:nvSpPr>
            <p:cNvPr id="42" name="Google Shape;770;gd9a54310e3_0_483">
              <a:extLst>
                <a:ext uri="{FF2B5EF4-FFF2-40B4-BE49-F238E27FC236}">
                  <a16:creationId xmlns:a16="http://schemas.microsoft.com/office/drawing/2014/main" xmlns="" id="{81733002-1C7A-44E3-A954-A5BC318178B5}"/>
                </a:ext>
              </a:extLst>
            </p:cNvPr>
            <p:cNvSpPr/>
            <p:nvPr/>
          </p:nvSpPr>
          <p:spPr>
            <a:xfrm>
              <a:off x="1553427" y="871171"/>
              <a:ext cx="4005743" cy="1233183"/>
            </a:xfrm>
            <a:prstGeom prst="flowChartInputOutput">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43" name="Google Shape;771;gd9a54310e3_0_483">
              <a:extLst>
                <a:ext uri="{FF2B5EF4-FFF2-40B4-BE49-F238E27FC236}">
                  <a16:creationId xmlns:a16="http://schemas.microsoft.com/office/drawing/2014/main" xmlns="" id="{9115B893-6C95-4C40-881A-5B81DC5BCF1E}"/>
                </a:ext>
              </a:extLst>
            </p:cNvPr>
            <p:cNvSpPr/>
            <p:nvPr/>
          </p:nvSpPr>
          <p:spPr>
            <a:xfrm rot="5400000" flipH="1">
              <a:off x="2998970" y="2631303"/>
              <a:ext cx="4325100" cy="795300"/>
            </a:xfrm>
            <a:prstGeom prst="parallelogram">
              <a:avLst>
                <a:gd name="adj" fmla="val 156893"/>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a:solidFill>
                  <a:srgbClr val="000000"/>
                </a:solidFill>
                <a:latin typeface="Malgun Gothic"/>
                <a:ea typeface="Malgun Gothic"/>
                <a:cs typeface="Malgun Gothic"/>
                <a:sym typeface="Malgun Gothic"/>
              </a:endParaRPr>
            </a:p>
          </p:txBody>
        </p:sp>
      </p:grpSp>
      <p:grpSp>
        <p:nvGrpSpPr>
          <p:cNvPr id="81" name="그룹 80">
            <a:extLst>
              <a:ext uri="{FF2B5EF4-FFF2-40B4-BE49-F238E27FC236}">
                <a16:creationId xmlns:a16="http://schemas.microsoft.com/office/drawing/2014/main" xmlns="" id="{B52F666F-0174-4843-89B4-C4DF6A87663B}"/>
              </a:ext>
            </a:extLst>
          </p:cNvPr>
          <p:cNvGrpSpPr/>
          <p:nvPr/>
        </p:nvGrpSpPr>
        <p:grpSpPr>
          <a:xfrm>
            <a:off x="3068313" y="2336941"/>
            <a:ext cx="1107893" cy="1122639"/>
            <a:chOff x="4866795" y="2212502"/>
            <a:chExt cx="2122614" cy="1935781"/>
          </a:xfrm>
        </p:grpSpPr>
        <p:sp>
          <p:nvSpPr>
            <p:cNvPr id="82" name="Google Shape;868;gd9a54310e3_0_424">
              <a:extLst>
                <a:ext uri="{FF2B5EF4-FFF2-40B4-BE49-F238E27FC236}">
                  <a16:creationId xmlns:a16="http://schemas.microsoft.com/office/drawing/2014/main" xmlns="" id="{14B0CA51-25DA-483E-B3FD-C030319F459A}"/>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3" name="Google Shape;868;gd9a54310e3_0_424">
              <a:extLst>
                <a:ext uri="{FF2B5EF4-FFF2-40B4-BE49-F238E27FC236}">
                  <a16:creationId xmlns:a16="http://schemas.microsoft.com/office/drawing/2014/main" xmlns="" id="{9F6F5B3D-50B9-4A8E-A8FB-17285B218E60}"/>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4" name="Google Shape;871;gd9a54310e3_0_424">
              <a:extLst>
                <a:ext uri="{FF2B5EF4-FFF2-40B4-BE49-F238E27FC236}">
                  <a16:creationId xmlns:a16="http://schemas.microsoft.com/office/drawing/2014/main" xmlns="" id="{295ED2A8-5636-4422-9913-4FD835B24A2E}"/>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5" name="Google Shape;871;gd9a54310e3_0_424">
              <a:extLst>
                <a:ext uri="{FF2B5EF4-FFF2-40B4-BE49-F238E27FC236}">
                  <a16:creationId xmlns:a16="http://schemas.microsoft.com/office/drawing/2014/main" xmlns="" id="{37ADA47E-83E6-4927-AC09-AB807793BCA3}"/>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6" name="Google Shape;871;gd9a54310e3_0_424">
              <a:extLst>
                <a:ext uri="{FF2B5EF4-FFF2-40B4-BE49-F238E27FC236}">
                  <a16:creationId xmlns:a16="http://schemas.microsoft.com/office/drawing/2014/main" xmlns="" id="{862D1DF1-4FB2-44B8-90AC-6CE98BF46207}"/>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87" name="Google Shape;871;gd9a54310e3_0_424">
              <a:extLst>
                <a:ext uri="{FF2B5EF4-FFF2-40B4-BE49-F238E27FC236}">
                  <a16:creationId xmlns:a16="http://schemas.microsoft.com/office/drawing/2014/main" xmlns="" id="{295DA2CF-D9B9-406E-BD09-B20037A893A9}"/>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88" name="그룹 87">
            <a:extLst>
              <a:ext uri="{FF2B5EF4-FFF2-40B4-BE49-F238E27FC236}">
                <a16:creationId xmlns:a16="http://schemas.microsoft.com/office/drawing/2014/main" xmlns="" id="{31D1FCF1-67E4-46A4-8342-1939BF9CED7E}"/>
              </a:ext>
            </a:extLst>
          </p:cNvPr>
          <p:cNvGrpSpPr/>
          <p:nvPr/>
        </p:nvGrpSpPr>
        <p:grpSpPr>
          <a:xfrm>
            <a:off x="2810431" y="2702220"/>
            <a:ext cx="1107893" cy="1122639"/>
            <a:chOff x="4866795" y="2212502"/>
            <a:chExt cx="2122614" cy="1935781"/>
          </a:xfrm>
        </p:grpSpPr>
        <p:sp>
          <p:nvSpPr>
            <p:cNvPr id="89" name="Google Shape;868;gd9a54310e3_0_424">
              <a:extLst>
                <a:ext uri="{FF2B5EF4-FFF2-40B4-BE49-F238E27FC236}">
                  <a16:creationId xmlns:a16="http://schemas.microsoft.com/office/drawing/2014/main" xmlns="" id="{AA256C07-B4DC-48D7-9C19-06FAEEBD95D5}"/>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90" name="Google Shape;868;gd9a54310e3_0_424">
              <a:extLst>
                <a:ext uri="{FF2B5EF4-FFF2-40B4-BE49-F238E27FC236}">
                  <a16:creationId xmlns:a16="http://schemas.microsoft.com/office/drawing/2014/main" xmlns="" id="{AEB9FCA6-253B-493A-BFC9-8313D7834E80}"/>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91" name="Google Shape;871;gd9a54310e3_0_424">
              <a:extLst>
                <a:ext uri="{FF2B5EF4-FFF2-40B4-BE49-F238E27FC236}">
                  <a16:creationId xmlns:a16="http://schemas.microsoft.com/office/drawing/2014/main" xmlns="" id="{A4BD6C93-E5AB-4F03-8177-2B0A8402A3B6}"/>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92" name="Google Shape;871;gd9a54310e3_0_424">
              <a:extLst>
                <a:ext uri="{FF2B5EF4-FFF2-40B4-BE49-F238E27FC236}">
                  <a16:creationId xmlns:a16="http://schemas.microsoft.com/office/drawing/2014/main" xmlns="" id="{8CD6B7EB-0443-46E9-A328-2ABDAEFAD9B0}"/>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93" name="Google Shape;871;gd9a54310e3_0_424">
              <a:extLst>
                <a:ext uri="{FF2B5EF4-FFF2-40B4-BE49-F238E27FC236}">
                  <a16:creationId xmlns:a16="http://schemas.microsoft.com/office/drawing/2014/main" xmlns="" id="{273DA417-F0F2-4E46-BE23-E21D725CA40B}"/>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94" name="Google Shape;871;gd9a54310e3_0_424">
              <a:extLst>
                <a:ext uri="{FF2B5EF4-FFF2-40B4-BE49-F238E27FC236}">
                  <a16:creationId xmlns:a16="http://schemas.microsoft.com/office/drawing/2014/main" xmlns="" id="{599CB2E3-5B1F-4229-93AB-5953A363EC2F}"/>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95" name="그룹 94">
            <a:extLst>
              <a:ext uri="{FF2B5EF4-FFF2-40B4-BE49-F238E27FC236}">
                <a16:creationId xmlns:a16="http://schemas.microsoft.com/office/drawing/2014/main" xmlns="" id="{2E13753A-015C-41A2-A2DD-36E73857DEFB}"/>
              </a:ext>
            </a:extLst>
          </p:cNvPr>
          <p:cNvGrpSpPr/>
          <p:nvPr/>
        </p:nvGrpSpPr>
        <p:grpSpPr>
          <a:xfrm>
            <a:off x="2537930" y="3073878"/>
            <a:ext cx="1107893" cy="1122639"/>
            <a:chOff x="4866795" y="2212502"/>
            <a:chExt cx="2122614" cy="1935781"/>
          </a:xfrm>
        </p:grpSpPr>
        <p:sp>
          <p:nvSpPr>
            <p:cNvPr id="96" name="Google Shape;868;gd9a54310e3_0_424">
              <a:extLst>
                <a:ext uri="{FF2B5EF4-FFF2-40B4-BE49-F238E27FC236}">
                  <a16:creationId xmlns:a16="http://schemas.microsoft.com/office/drawing/2014/main" xmlns="" id="{372F2137-3F1C-4949-8D53-536F6DB4B057}"/>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97" name="Google Shape;868;gd9a54310e3_0_424">
              <a:extLst>
                <a:ext uri="{FF2B5EF4-FFF2-40B4-BE49-F238E27FC236}">
                  <a16:creationId xmlns:a16="http://schemas.microsoft.com/office/drawing/2014/main" xmlns="" id="{84960886-7AF9-4470-9B3B-FE09A034E9D4}"/>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98" name="Google Shape;871;gd9a54310e3_0_424">
              <a:extLst>
                <a:ext uri="{FF2B5EF4-FFF2-40B4-BE49-F238E27FC236}">
                  <a16:creationId xmlns:a16="http://schemas.microsoft.com/office/drawing/2014/main" xmlns="" id="{DF51E3A2-31E0-4C97-BD9D-5E229B931D44}"/>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99" name="Google Shape;871;gd9a54310e3_0_424">
              <a:extLst>
                <a:ext uri="{FF2B5EF4-FFF2-40B4-BE49-F238E27FC236}">
                  <a16:creationId xmlns:a16="http://schemas.microsoft.com/office/drawing/2014/main" xmlns="" id="{7A0DE546-A713-4B85-8453-D3F2540BE586}"/>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00" name="Google Shape;871;gd9a54310e3_0_424">
              <a:extLst>
                <a:ext uri="{FF2B5EF4-FFF2-40B4-BE49-F238E27FC236}">
                  <a16:creationId xmlns:a16="http://schemas.microsoft.com/office/drawing/2014/main" xmlns="" id="{3C48150D-D25C-4E95-8781-55A49EF12BD7}"/>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01" name="Google Shape;871;gd9a54310e3_0_424">
              <a:extLst>
                <a:ext uri="{FF2B5EF4-FFF2-40B4-BE49-F238E27FC236}">
                  <a16:creationId xmlns:a16="http://schemas.microsoft.com/office/drawing/2014/main" xmlns="" id="{326E87BE-DFD9-45A9-B016-2F46C9571F6D}"/>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sp>
        <p:nvSpPr>
          <p:cNvPr id="2" name="화살표: 오른쪽 1">
            <a:extLst>
              <a:ext uri="{FF2B5EF4-FFF2-40B4-BE49-F238E27FC236}">
                <a16:creationId xmlns:a16="http://schemas.microsoft.com/office/drawing/2014/main" xmlns="" id="{97B2A7F9-DF6B-4CDF-9C2C-2FD311E37EE6}"/>
              </a:ext>
            </a:extLst>
          </p:cNvPr>
          <p:cNvSpPr/>
          <p:nvPr/>
        </p:nvSpPr>
        <p:spPr>
          <a:xfrm>
            <a:off x="1759734" y="3357435"/>
            <a:ext cx="597507" cy="407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3" name="TextBox 2">
            <a:extLst>
              <a:ext uri="{FF2B5EF4-FFF2-40B4-BE49-F238E27FC236}">
                <a16:creationId xmlns:a16="http://schemas.microsoft.com/office/drawing/2014/main" xmlns="" id="{F277608E-6A2C-4A45-978A-8E5841C88A14}"/>
              </a:ext>
            </a:extLst>
          </p:cNvPr>
          <p:cNvSpPr txBox="1"/>
          <p:nvPr/>
        </p:nvSpPr>
        <p:spPr>
          <a:xfrm>
            <a:off x="304904" y="4378225"/>
            <a:ext cx="1363536" cy="903017"/>
          </a:xfrm>
          <a:prstGeom prst="rect">
            <a:avLst/>
          </a:prstGeom>
          <a:noFill/>
        </p:spPr>
        <p:txBody>
          <a:bodyPr wrap="square" lIns="71323" tIns="35662" rIns="71323" bIns="35662" rtlCol="0">
            <a:spAutoFit/>
          </a:bodyPr>
          <a:lstStyle/>
          <a:p>
            <a:r>
              <a:rPr lang="en-US" altLang="ko-KR" dirty="0"/>
              <a:t>1 Batch Feature map</a:t>
            </a:r>
            <a:endParaRPr lang="ko-KR" altLang="en-US" dirty="0"/>
          </a:p>
        </p:txBody>
      </p:sp>
      <p:sp>
        <p:nvSpPr>
          <p:cNvPr id="102" name="TextBox 101">
            <a:extLst>
              <a:ext uri="{FF2B5EF4-FFF2-40B4-BE49-F238E27FC236}">
                <a16:creationId xmlns:a16="http://schemas.microsoft.com/office/drawing/2014/main" xmlns="" id="{F0F5291F-45B3-4962-B6C0-D897C4BFB1C5}"/>
              </a:ext>
            </a:extLst>
          </p:cNvPr>
          <p:cNvSpPr txBox="1"/>
          <p:nvPr/>
        </p:nvSpPr>
        <p:spPr>
          <a:xfrm>
            <a:off x="2543116" y="4432149"/>
            <a:ext cx="1470848" cy="626018"/>
          </a:xfrm>
          <a:prstGeom prst="rect">
            <a:avLst/>
          </a:prstGeom>
          <a:noFill/>
        </p:spPr>
        <p:txBody>
          <a:bodyPr wrap="square" lIns="71323" tIns="35662" rIns="71323" bIns="35662" rtlCol="0">
            <a:spAutoFit/>
          </a:bodyPr>
          <a:lstStyle/>
          <a:p>
            <a:r>
              <a:rPr lang="en-US" altLang="ko-KR" dirty="0"/>
              <a:t>Grid Anchor Box 1,2,3</a:t>
            </a:r>
            <a:endParaRPr lang="ko-KR" altLang="en-US" dirty="0"/>
          </a:p>
        </p:txBody>
      </p:sp>
      <p:sp>
        <p:nvSpPr>
          <p:cNvPr id="104" name="Google Shape;696;gd9a54310e3_0_239">
            <a:extLst>
              <a:ext uri="{FF2B5EF4-FFF2-40B4-BE49-F238E27FC236}">
                <a16:creationId xmlns:a16="http://schemas.microsoft.com/office/drawing/2014/main" xmlns="" id="{DE5EC2A4-20A4-4288-BF32-C131B43190D4}"/>
              </a:ext>
            </a:extLst>
          </p:cNvPr>
          <p:cNvSpPr txBox="1"/>
          <p:nvPr/>
        </p:nvSpPr>
        <p:spPr>
          <a:xfrm>
            <a:off x="4927664" y="3213696"/>
            <a:ext cx="383400" cy="287432"/>
          </a:xfrm>
          <a:prstGeom prst="rect">
            <a:avLst/>
          </a:prstGeom>
          <a:noFill/>
          <a:ln>
            <a:noFill/>
          </a:ln>
        </p:spPr>
        <p:txBody>
          <a:bodyPr spcFirstLastPara="1" wrap="square" lIns="71312" tIns="35646" rIns="71312" bIns="35646" anchor="t" anchorCtr="0">
            <a:spAutoFit/>
          </a:bodyPr>
          <a:lstStyle/>
          <a:p>
            <a:r>
              <a:rPr lang="en-US" altLang="ko-KR" sz="1400">
                <a:solidFill>
                  <a:srgbClr val="000000"/>
                </a:solidFill>
                <a:latin typeface="Malgun Gothic"/>
                <a:ea typeface="Malgun Gothic"/>
                <a:cs typeface="Malgun Gothic"/>
                <a:sym typeface="Malgun Gothic"/>
              </a:rPr>
              <a:t>A1</a:t>
            </a:r>
            <a:endParaRPr sz="1400">
              <a:solidFill>
                <a:srgbClr val="000000"/>
              </a:solidFill>
              <a:latin typeface="Malgun Gothic"/>
              <a:ea typeface="Malgun Gothic"/>
              <a:cs typeface="Malgun Gothic"/>
              <a:sym typeface="Malgun Gothic"/>
            </a:endParaRPr>
          </a:p>
        </p:txBody>
      </p:sp>
      <p:sp>
        <p:nvSpPr>
          <p:cNvPr id="105" name="Google Shape;697;gd9a54310e3_0_239">
            <a:extLst>
              <a:ext uri="{FF2B5EF4-FFF2-40B4-BE49-F238E27FC236}">
                <a16:creationId xmlns:a16="http://schemas.microsoft.com/office/drawing/2014/main" xmlns="" id="{4EC1C74B-1746-4394-996F-2902B49113D4}"/>
              </a:ext>
            </a:extLst>
          </p:cNvPr>
          <p:cNvSpPr txBox="1"/>
          <p:nvPr/>
        </p:nvSpPr>
        <p:spPr>
          <a:xfrm>
            <a:off x="5179167" y="2741215"/>
            <a:ext cx="383400" cy="287432"/>
          </a:xfrm>
          <a:prstGeom prst="rect">
            <a:avLst/>
          </a:prstGeom>
          <a:noFill/>
          <a:ln>
            <a:noFill/>
          </a:ln>
        </p:spPr>
        <p:txBody>
          <a:bodyPr spcFirstLastPara="1" wrap="square" lIns="71312" tIns="35646" rIns="71312" bIns="35646" anchor="t" anchorCtr="0">
            <a:spAutoFit/>
          </a:bodyPr>
          <a:lstStyle/>
          <a:p>
            <a:r>
              <a:rPr lang="en-US" altLang="ko-KR" sz="1400" dirty="0">
                <a:solidFill>
                  <a:srgbClr val="000000"/>
                </a:solidFill>
                <a:latin typeface="Malgun Gothic"/>
                <a:ea typeface="Malgun Gothic"/>
                <a:cs typeface="Malgun Gothic"/>
                <a:sym typeface="Malgun Gothic"/>
              </a:rPr>
              <a:t>A2</a:t>
            </a:r>
            <a:endParaRPr sz="1400" dirty="0">
              <a:solidFill>
                <a:srgbClr val="000000"/>
              </a:solidFill>
              <a:latin typeface="Malgun Gothic"/>
              <a:ea typeface="Malgun Gothic"/>
              <a:cs typeface="Malgun Gothic"/>
              <a:sym typeface="Malgun Gothic"/>
            </a:endParaRPr>
          </a:p>
        </p:txBody>
      </p:sp>
      <p:sp>
        <p:nvSpPr>
          <p:cNvPr id="106" name="Google Shape;698;gd9a54310e3_0_239">
            <a:extLst>
              <a:ext uri="{FF2B5EF4-FFF2-40B4-BE49-F238E27FC236}">
                <a16:creationId xmlns:a16="http://schemas.microsoft.com/office/drawing/2014/main" xmlns="" id="{E0703FA9-C22D-40BB-82B0-FBFD246F0AF6}"/>
              </a:ext>
            </a:extLst>
          </p:cNvPr>
          <p:cNvSpPr txBox="1"/>
          <p:nvPr/>
        </p:nvSpPr>
        <p:spPr>
          <a:xfrm>
            <a:off x="5468996" y="2331651"/>
            <a:ext cx="383400" cy="287432"/>
          </a:xfrm>
          <a:prstGeom prst="rect">
            <a:avLst/>
          </a:prstGeom>
          <a:noFill/>
          <a:ln>
            <a:noFill/>
          </a:ln>
        </p:spPr>
        <p:txBody>
          <a:bodyPr spcFirstLastPara="1" wrap="square" lIns="71312" tIns="35646" rIns="71312" bIns="35646" anchor="t" anchorCtr="0">
            <a:spAutoFit/>
          </a:bodyPr>
          <a:lstStyle/>
          <a:p>
            <a:r>
              <a:rPr lang="en-US" altLang="ko-KR" sz="1400" dirty="0">
                <a:solidFill>
                  <a:srgbClr val="000000"/>
                </a:solidFill>
                <a:latin typeface="Malgun Gothic"/>
                <a:ea typeface="Malgun Gothic"/>
                <a:cs typeface="Malgun Gothic"/>
                <a:sym typeface="Malgun Gothic"/>
              </a:rPr>
              <a:t>A3</a:t>
            </a:r>
            <a:endParaRPr sz="1400" dirty="0">
              <a:solidFill>
                <a:srgbClr val="000000"/>
              </a:solidFill>
              <a:latin typeface="Malgun Gothic"/>
              <a:ea typeface="Malgun Gothic"/>
              <a:cs typeface="Malgun Gothic"/>
              <a:sym typeface="Malgun Gothic"/>
            </a:endParaRPr>
          </a:p>
        </p:txBody>
      </p:sp>
      <p:grpSp>
        <p:nvGrpSpPr>
          <p:cNvPr id="107" name="Google Shape;866;gd9a54310e3_0_424">
            <a:extLst>
              <a:ext uri="{FF2B5EF4-FFF2-40B4-BE49-F238E27FC236}">
                <a16:creationId xmlns:a16="http://schemas.microsoft.com/office/drawing/2014/main" xmlns="" id="{3060F1E3-AFEC-4D9C-8FA3-80C93C54B903}"/>
              </a:ext>
            </a:extLst>
          </p:cNvPr>
          <p:cNvGrpSpPr/>
          <p:nvPr/>
        </p:nvGrpSpPr>
        <p:grpSpPr>
          <a:xfrm>
            <a:off x="5080769" y="3202193"/>
            <a:ext cx="549165" cy="670264"/>
            <a:chOff x="1553427" y="3279868"/>
            <a:chExt cx="1525659" cy="1933958"/>
          </a:xfrm>
        </p:grpSpPr>
        <p:sp>
          <p:nvSpPr>
            <p:cNvPr id="108" name="Google Shape;871;gd9a54310e3_0_424">
              <a:extLst>
                <a:ext uri="{FF2B5EF4-FFF2-40B4-BE49-F238E27FC236}">
                  <a16:creationId xmlns:a16="http://schemas.microsoft.com/office/drawing/2014/main" xmlns="" id="{F66B3589-62A4-48B3-B847-812B031097B9}"/>
                </a:ext>
              </a:extLst>
            </p:cNvPr>
            <p:cNvSpPr/>
            <p:nvPr/>
          </p:nvSpPr>
          <p:spPr>
            <a:xfrm>
              <a:off x="1563430" y="3291010"/>
              <a:ext cx="1491983" cy="117599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09" name="Google Shape;871;gd9a54310e3_0_424">
              <a:extLst>
                <a:ext uri="{FF2B5EF4-FFF2-40B4-BE49-F238E27FC236}">
                  <a16:creationId xmlns:a16="http://schemas.microsoft.com/office/drawing/2014/main" xmlns="" id="{0D0C12A8-0D7F-4FEB-B8A7-06DD91DB7253}"/>
                </a:ext>
              </a:extLst>
            </p:cNvPr>
            <p:cNvSpPr/>
            <p:nvPr/>
          </p:nvSpPr>
          <p:spPr>
            <a:xfrm rot="5400000" flipH="1">
              <a:off x="1035093" y="3817856"/>
              <a:ext cx="1905794" cy="869125"/>
            </a:xfrm>
            <a:prstGeom prst="parallelogram">
              <a:avLst>
                <a:gd name="adj" fmla="val 126320"/>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10" name="Google Shape;871;gd9a54310e3_0_424">
              <a:extLst>
                <a:ext uri="{FF2B5EF4-FFF2-40B4-BE49-F238E27FC236}">
                  <a16:creationId xmlns:a16="http://schemas.microsoft.com/office/drawing/2014/main" xmlns="" id="{382A567A-20B6-4628-8291-C9DC21F2DDE8}"/>
                </a:ext>
              </a:extLst>
            </p:cNvPr>
            <p:cNvSpPr/>
            <p:nvPr/>
          </p:nvSpPr>
          <p:spPr>
            <a:xfrm rot="5400000" flipH="1">
              <a:off x="1673091" y="3850513"/>
              <a:ext cx="1914306" cy="79529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11" name="Google Shape;871;gd9a54310e3_0_424">
              <a:extLst>
                <a:ext uri="{FF2B5EF4-FFF2-40B4-BE49-F238E27FC236}">
                  <a16:creationId xmlns:a16="http://schemas.microsoft.com/office/drawing/2014/main" xmlns="" id="{4270AC3D-CA52-44AD-93DA-75F20F245A70}"/>
                </a:ext>
              </a:extLst>
            </p:cNvPr>
            <p:cNvSpPr/>
            <p:nvPr/>
          </p:nvSpPr>
          <p:spPr>
            <a:xfrm>
              <a:off x="1563430" y="4005367"/>
              <a:ext cx="1491982" cy="120845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12" name="Google Shape;868;gd9a54310e3_0_424">
              <a:extLst>
                <a:ext uri="{FF2B5EF4-FFF2-40B4-BE49-F238E27FC236}">
                  <a16:creationId xmlns:a16="http://schemas.microsoft.com/office/drawing/2014/main" xmlns="" id="{826F74C2-DF42-4556-8666-C23666063EA3}"/>
                </a:ext>
              </a:extLst>
            </p:cNvPr>
            <p:cNvSpPr/>
            <p:nvPr/>
          </p:nvSpPr>
          <p:spPr>
            <a:xfrm>
              <a:off x="1553429" y="4440115"/>
              <a:ext cx="692615"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13" name="Google Shape;868;gd9a54310e3_0_424">
              <a:extLst>
                <a:ext uri="{FF2B5EF4-FFF2-40B4-BE49-F238E27FC236}">
                  <a16:creationId xmlns:a16="http://schemas.microsoft.com/office/drawing/2014/main" xmlns="" id="{6E981891-737C-44FE-B347-59DCBDB68477}"/>
                </a:ext>
              </a:extLst>
            </p:cNvPr>
            <p:cNvSpPr/>
            <p:nvPr/>
          </p:nvSpPr>
          <p:spPr>
            <a:xfrm>
              <a:off x="2386470" y="3279868"/>
              <a:ext cx="692616"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114" name="Google Shape;866;gd9a54310e3_0_424">
            <a:extLst>
              <a:ext uri="{FF2B5EF4-FFF2-40B4-BE49-F238E27FC236}">
                <a16:creationId xmlns:a16="http://schemas.microsoft.com/office/drawing/2014/main" xmlns="" id="{302796A6-EEFA-4A65-A342-8C3411A2DD7E}"/>
              </a:ext>
            </a:extLst>
          </p:cNvPr>
          <p:cNvGrpSpPr/>
          <p:nvPr/>
        </p:nvGrpSpPr>
        <p:grpSpPr>
          <a:xfrm>
            <a:off x="5400426" y="2768438"/>
            <a:ext cx="549165" cy="670264"/>
            <a:chOff x="1553427" y="3279868"/>
            <a:chExt cx="1525659" cy="1933958"/>
          </a:xfrm>
        </p:grpSpPr>
        <p:sp>
          <p:nvSpPr>
            <p:cNvPr id="115" name="Google Shape;871;gd9a54310e3_0_424">
              <a:extLst>
                <a:ext uri="{FF2B5EF4-FFF2-40B4-BE49-F238E27FC236}">
                  <a16:creationId xmlns:a16="http://schemas.microsoft.com/office/drawing/2014/main" xmlns="" id="{6A9DB9CD-DA45-4CBE-97C1-4F787AF8AA27}"/>
                </a:ext>
              </a:extLst>
            </p:cNvPr>
            <p:cNvSpPr/>
            <p:nvPr/>
          </p:nvSpPr>
          <p:spPr>
            <a:xfrm>
              <a:off x="1563430" y="3291010"/>
              <a:ext cx="1491983" cy="117599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16" name="Google Shape;871;gd9a54310e3_0_424">
              <a:extLst>
                <a:ext uri="{FF2B5EF4-FFF2-40B4-BE49-F238E27FC236}">
                  <a16:creationId xmlns:a16="http://schemas.microsoft.com/office/drawing/2014/main" xmlns="" id="{4CC35133-2633-451E-9B16-35D9FB34AF65}"/>
                </a:ext>
              </a:extLst>
            </p:cNvPr>
            <p:cNvSpPr/>
            <p:nvPr/>
          </p:nvSpPr>
          <p:spPr>
            <a:xfrm rot="5400000" flipH="1">
              <a:off x="1035093" y="3817856"/>
              <a:ext cx="1905794" cy="869125"/>
            </a:xfrm>
            <a:prstGeom prst="parallelogram">
              <a:avLst>
                <a:gd name="adj" fmla="val 126320"/>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17" name="Google Shape;871;gd9a54310e3_0_424">
              <a:extLst>
                <a:ext uri="{FF2B5EF4-FFF2-40B4-BE49-F238E27FC236}">
                  <a16:creationId xmlns:a16="http://schemas.microsoft.com/office/drawing/2014/main" xmlns="" id="{29C4BA99-6800-4A95-971E-1C8D19B5DE6C}"/>
                </a:ext>
              </a:extLst>
            </p:cNvPr>
            <p:cNvSpPr/>
            <p:nvPr/>
          </p:nvSpPr>
          <p:spPr>
            <a:xfrm rot="5400000" flipH="1">
              <a:off x="1673091" y="3850513"/>
              <a:ext cx="1914306" cy="79529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18" name="Google Shape;871;gd9a54310e3_0_424">
              <a:extLst>
                <a:ext uri="{FF2B5EF4-FFF2-40B4-BE49-F238E27FC236}">
                  <a16:creationId xmlns:a16="http://schemas.microsoft.com/office/drawing/2014/main" xmlns="" id="{FF3632C6-1E0C-43A8-850E-11DEB7B391D1}"/>
                </a:ext>
              </a:extLst>
            </p:cNvPr>
            <p:cNvSpPr/>
            <p:nvPr/>
          </p:nvSpPr>
          <p:spPr>
            <a:xfrm>
              <a:off x="1563430" y="4005367"/>
              <a:ext cx="1491982" cy="120845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19" name="Google Shape;868;gd9a54310e3_0_424">
              <a:extLst>
                <a:ext uri="{FF2B5EF4-FFF2-40B4-BE49-F238E27FC236}">
                  <a16:creationId xmlns:a16="http://schemas.microsoft.com/office/drawing/2014/main" xmlns="" id="{470DD2DB-4CE9-431E-ABF6-D64F9995013E}"/>
                </a:ext>
              </a:extLst>
            </p:cNvPr>
            <p:cNvSpPr/>
            <p:nvPr/>
          </p:nvSpPr>
          <p:spPr>
            <a:xfrm>
              <a:off x="1553429" y="4440115"/>
              <a:ext cx="692615"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20" name="Google Shape;868;gd9a54310e3_0_424">
              <a:extLst>
                <a:ext uri="{FF2B5EF4-FFF2-40B4-BE49-F238E27FC236}">
                  <a16:creationId xmlns:a16="http://schemas.microsoft.com/office/drawing/2014/main" xmlns="" id="{8A56EB5D-D870-4931-8FE8-902195DC058F}"/>
                </a:ext>
              </a:extLst>
            </p:cNvPr>
            <p:cNvSpPr/>
            <p:nvPr/>
          </p:nvSpPr>
          <p:spPr>
            <a:xfrm>
              <a:off x="2386470" y="3279868"/>
              <a:ext cx="692616"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121" name="Google Shape;866;gd9a54310e3_0_424">
            <a:extLst>
              <a:ext uri="{FF2B5EF4-FFF2-40B4-BE49-F238E27FC236}">
                <a16:creationId xmlns:a16="http://schemas.microsoft.com/office/drawing/2014/main" xmlns="" id="{5541595E-4098-4695-BFDE-BC7926A4C273}"/>
              </a:ext>
            </a:extLst>
          </p:cNvPr>
          <p:cNvGrpSpPr/>
          <p:nvPr/>
        </p:nvGrpSpPr>
        <p:grpSpPr>
          <a:xfrm>
            <a:off x="5719045" y="2354054"/>
            <a:ext cx="549165" cy="670264"/>
            <a:chOff x="1553427" y="3279868"/>
            <a:chExt cx="1525659" cy="1933958"/>
          </a:xfrm>
        </p:grpSpPr>
        <p:sp>
          <p:nvSpPr>
            <p:cNvPr id="122" name="Google Shape;871;gd9a54310e3_0_424">
              <a:extLst>
                <a:ext uri="{FF2B5EF4-FFF2-40B4-BE49-F238E27FC236}">
                  <a16:creationId xmlns:a16="http://schemas.microsoft.com/office/drawing/2014/main" xmlns="" id="{DA96FF39-E2A1-4CDD-9B90-8CC31B9C0EEA}"/>
                </a:ext>
              </a:extLst>
            </p:cNvPr>
            <p:cNvSpPr/>
            <p:nvPr/>
          </p:nvSpPr>
          <p:spPr>
            <a:xfrm>
              <a:off x="1563430" y="3291010"/>
              <a:ext cx="1491983" cy="117599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23" name="Google Shape;871;gd9a54310e3_0_424">
              <a:extLst>
                <a:ext uri="{FF2B5EF4-FFF2-40B4-BE49-F238E27FC236}">
                  <a16:creationId xmlns:a16="http://schemas.microsoft.com/office/drawing/2014/main" xmlns="" id="{FE40CAE8-8845-4183-AC5A-16FE65745F44}"/>
                </a:ext>
              </a:extLst>
            </p:cNvPr>
            <p:cNvSpPr/>
            <p:nvPr/>
          </p:nvSpPr>
          <p:spPr>
            <a:xfrm rot="5400000" flipH="1">
              <a:off x="1035093" y="3817856"/>
              <a:ext cx="1905794" cy="869125"/>
            </a:xfrm>
            <a:prstGeom prst="parallelogram">
              <a:avLst>
                <a:gd name="adj" fmla="val 126320"/>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24" name="Google Shape;871;gd9a54310e3_0_424">
              <a:extLst>
                <a:ext uri="{FF2B5EF4-FFF2-40B4-BE49-F238E27FC236}">
                  <a16:creationId xmlns:a16="http://schemas.microsoft.com/office/drawing/2014/main" xmlns="" id="{1CBA6FDB-8C0E-4DE6-BFE5-CDA38508CAEE}"/>
                </a:ext>
              </a:extLst>
            </p:cNvPr>
            <p:cNvSpPr/>
            <p:nvPr/>
          </p:nvSpPr>
          <p:spPr>
            <a:xfrm rot="5400000" flipH="1">
              <a:off x="1673091" y="3850513"/>
              <a:ext cx="1914306" cy="79529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25" name="Google Shape;871;gd9a54310e3_0_424">
              <a:extLst>
                <a:ext uri="{FF2B5EF4-FFF2-40B4-BE49-F238E27FC236}">
                  <a16:creationId xmlns:a16="http://schemas.microsoft.com/office/drawing/2014/main" xmlns="" id="{4F6D55C0-E806-4851-9E4B-CA987B865831}"/>
                </a:ext>
              </a:extLst>
            </p:cNvPr>
            <p:cNvSpPr/>
            <p:nvPr/>
          </p:nvSpPr>
          <p:spPr>
            <a:xfrm>
              <a:off x="1563430" y="4005367"/>
              <a:ext cx="1491982" cy="1208459"/>
            </a:xfrm>
            <a:prstGeom prst="parallelogram">
              <a:avLst>
                <a:gd name="adj" fmla="val 79915"/>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26" name="Google Shape;868;gd9a54310e3_0_424">
              <a:extLst>
                <a:ext uri="{FF2B5EF4-FFF2-40B4-BE49-F238E27FC236}">
                  <a16:creationId xmlns:a16="http://schemas.microsoft.com/office/drawing/2014/main" xmlns="" id="{41B54AB4-393F-42BB-AF19-A147AC4A2EEE}"/>
                </a:ext>
              </a:extLst>
            </p:cNvPr>
            <p:cNvSpPr/>
            <p:nvPr/>
          </p:nvSpPr>
          <p:spPr>
            <a:xfrm>
              <a:off x="1553429" y="4440115"/>
              <a:ext cx="692615"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27" name="Google Shape;868;gd9a54310e3_0_424">
              <a:extLst>
                <a:ext uri="{FF2B5EF4-FFF2-40B4-BE49-F238E27FC236}">
                  <a16:creationId xmlns:a16="http://schemas.microsoft.com/office/drawing/2014/main" xmlns="" id="{4EFE144D-253B-4A7F-9134-5B03217E78C5}"/>
                </a:ext>
              </a:extLst>
            </p:cNvPr>
            <p:cNvSpPr/>
            <p:nvPr/>
          </p:nvSpPr>
          <p:spPr>
            <a:xfrm>
              <a:off x="2386470" y="3279868"/>
              <a:ext cx="692616" cy="751237"/>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cxnSp>
        <p:nvCxnSpPr>
          <p:cNvPr id="128" name="Google Shape;699;gd9a54310e3_0_239">
            <a:extLst>
              <a:ext uri="{FF2B5EF4-FFF2-40B4-BE49-F238E27FC236}">
                <a16:creationId xmlns:a16="http://schemas.microsoft.com/office/drawing/2014/main" xmlns="" id="{709E7D1B-B78C-475C-8965-92E5B6D47E64}"/>
              </a:ext>
            </a:extLst>
          </p:cNvPr>
          <p:cNvCxnSpPr>
            <a:cxnSpLocks/>
          </p:cNvCxnSpPr>
          <p:nvPr/>
        </p:nvCxnSpPr>
        <p:spPr>
          <a:xfrm flipH="1" flipV="1">
            <a:off x="5963514" y="3024319"/>
            <a:ext cx="696281" cy="794493"/>
          </a:xfrm>
          <a:prstGeom prst="straightConnector1">
            <a:avLst/>
          </a:prstGeom>
          <a:noFill/>
          <a:ln w="28575" cap="flat" cmpd="sng">
            <a:solidFill>
              <a:schemeClr val="tx1"/>
            </a:solidFill>
            <a:prstDash val="lgDash"/>
            <a:miter lim="800000"/>
            <a:headEnd type="none" w="sm" len="sm"/>
            <a:tailEnd type="none" w="sm" len="sm"/>
          </a:ln>
        </p:spPr>
      </p:cxnSp>
      <p:cxnSp>
        <p:nvCxnSpPr>
          <p:cNvPr id="129" name="Google Shape;699;gd9a54310e3_0_239">
            <a:extLst>
              <a:ext uri="{FF2B5EF4-FFF2-40B4-BE49-F238E27FC236}">
                <a16:creationId xmlns:a16="http://schemas.microsoft.com/office/drawing/2014/main" xmlns="" id="{3BCCB632-D90E-4A56-AD65-ABABC3ACEE83}"/>
              </a:ext>
            </a:extLst>
          </p:cNvPr>
          <p:cNvCxnSpPr>
            <a:cxnSpLocks/>
          </p:cNvCxnSpPr>
          <p:nvPr/>
        </p:nvCxnSpPr>
        <p:spPr>
          <a:xfrm flipH="1" flipV="1">
            <a:off x="6259692" y="2374848"/>
            <a:ext cx="432940" cy="13241"/>
          </a:xfrm>
          <a:prstGeom prst="straightConnector1">
            <a:avLst/>
          </a:prstGeom>
          <a:noFill/>
          <a:ln w="28575" cap="flat" cmpd="sng">
            <a:solidFill>
              <a:schemeClr val="tx1"/>
            </a:solidFill>
            <a:prstDash val="lgDash"/>
            <a:miter lim="800000"/>
            <a:headEnd type="none" w="sm" len="sm"/>
            <a:tailEnd type="none" w="sm" len="sm"/>
          </a:ln>
        </p:spPr>
      </p:cxnSp>
      <p:sp>
        <p:nvSpPr>
          <p:cNvPr id="130" name="Google Shape;712;gd9a54310e3_0_306">
            <a:extLst>
              <a:ext uri="{FF2B5EF4-FFF2-40B4-BE49-F238E27FC236}">
                <a16:creationId xmlns:a16="http://schemas.microsoft.com/office/drawing/2014/main" xmlns="" id="{D259997E-6F51-4262-A524-C5371037AF15}"/>
              </a:ext>
            </a:extLst>
          </p:cNvPr>
          <p:cNvSpPr/>
          <p:nvPr/>
        </p:nvSpPr>
        <p:spPr>
          <a:xfrm>
            <a:off x="6692631" y="2369145"/>
            <a:ext cx="226125" cy="1449667"/>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131" name="Google Shape;713;gd9a54310e3_0_306">
            <a:extLst>
              <a:ext uri="{FF2B5EF4-FFF2-40B4-BE49-F238E27FC236}">
                <a16:creationId xmlns:a16="http://schemas.microsoft.com/office/drawing/2014/main" xmlns="" id="{3E8AB39A-9F5A-4B47-A9F2-A2F96EACDC45}"/>
              </a:ext>
            </a:extLst>
          </p:cNvPr>
          <p:cNvSpPr/>
          <p:nvPr/>
        </p:nvSpPr>
        <p:spPr>
          <a:xfrm>
            <a:off x="7014674" y="2365345"/>
            <a:ext cx="219002" cy="497757"/>
          </a:xfrm>
          <a:prstGeom prst="rightBrace">
            <a:avLst>
              <a:gd name="adj1" fmla="val 8333"/>
              <a:gd name="adj2" fmla="val 51443"/>
            </a:avLst>
          </a:prstGeom>
          <a:noFill/>
          <a:ln w="9525" cap="flat" cmpd="sng">
            <a:solidFill>
              <a:srgbClr val="4472C4"/>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132" name="Google Shape;714;gd9a54310e3_0_306">
            <a:extLst>
              <a:ext uri="{FF2B5EF4-FFF2-40B4-BE49-F238E27FC236}">
                <a16:creationId xmlns:a16="http://schemas.microsoft.com/office/drawing/2014/main" xmlns="" id="{FBE192BD-6957-4E40-B934-96D8C4518943}"/>
              </a:ext>
            </a:extLst>
          </p:cNvPr>
          <p:cNvSpPr/>
          <p:nvPr/>
        </p:nvSpPr>
        <p:spPr>
          <a:xfrm>
            <a:off x="7352062" y="1960962"/>
            <a:ext cx="1498640" cy="1151373"/>
          </a:xfrm>
          <a:prstGeom prst="rect">
            <a:avLst/>
          </a:prstGeom>
          <a:no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r>
              <a:rPr lang="ko-KR" dirty="0">
                <a:solidFill>
                  <a:srgbClr val="000000"/>
                </a:solidFill>
                <a:latin typeface="Malgun Gothic"/>
                <a:ea typeface="Malgun Gothic"/>
                <a:cs typeface="Malgun Gothic"/>
                <a:sym typeface="Malgun Gothic"/>
              </a:rPr>
              <a:t>1. </a:t>
            </a:r>
            <a:r>
              <a:rPr lang="ko-KR" dirty="0" err="1">
                <a:solidFill>
                  <a:srgbClr val="000000"/>
                </a:solidFill>
                <a:latin typeface="Malgun Gothic"/>
                <a:ea typeface="Malgun Gothic"/>
                <a:cs typeface="Malgun Gothic"/>
                <a:sym typeface="Malgun Gothic"/>
              </a:rPr>
              <a:t>x_center</a:t>
            </a:r>
            <a:endParaRPr dirty="0">
              <a:solidFill>
                <a:srgbClr val="000000"/>
              </a:solidFill>
              <a:latin typeface="Malgun Gothic"/>
              <a:ea typeface="Malgun Gothic"/>
              <a:cs typeface="Malgun Gothic"/>
              <a:sym typeface="Malgun Gothic"/>
            </a:endParaRPr>
          </a:p>
          <a:p>
            <a:r>
              <a:rPr lang="ko-KR" dirty="0">
                <a:solidFill>
                  <a:srgbClr val="000000"/>
                </a:solidFill>
                <a:latin typeface="Malgun Gothic"/>
                <a:ea typeface="Malgun Gothic"/>
                <a:cs typeface="Malgun Gothic"/>
                <a:sym typeface="Malgun Gothic"/>
              </a:rPr>
              <a:t>2. </a:t>
            </a:r>
            <a:r>
              <a:rPr lang="ko-KR" dirty="0" err="1">
                <a:solidFill>
                  <a:srgbClr val="000000"/>
                </a:solidFill>
                <a:latin typeface="Malgun Gothic"/>
                <a:ea typeface="Malgun Gothic"/>
                <a:cs typeface="Malgun Gothic"/>
                <a:sym typeface="Malgun Gothic"/>
              </a:rPr>
              <a:t>y_center</a:t>
            </a:r>
            <a:endParaRPr dirty="0">
              <a:solidFill>
                <a:srgbClr val="000000"/>
              </a:solidFill>
              <a:latin typeface="Malgun Gothic"/>
              <a:ea typeface="Malgun Gothic"/>
              <a:cs typeface="Malgun Gothic"/>
              <a:sym typeface="Malgun Gothic"/>
            </a:endParaRPr>
          </a:p>
          <a:p>
            <a:r>
              <a:rPr lang="ko-KR" dirty="0">
                <a:solidFill>
                  <a:srgbClr val="000000"/>
                </a:solidFill>
                <a:latin typeface="Malgun Gothic"/>
                <a:ea typeface="Malgun Gothic"/>
                <a:cs typeface="Malgun Gothic"/>
                <a:sym typeface="Malgun Gothic"/>
              </a:rPr>
              <a:t>3. </a:t>
            </a:r>
            <a:r>
              <a:rPr lang="ko-KR" dirty="0" err="1">
                <a:solidFill>
                  <a:srgbClr val="000000"/>
                </a:solidFill>
                <a:latin typeface="Malgun Gothic"/>
                <a:ea typeface="Malgun Gothic"/>
                <a:cs typeface="Malgun Gothic"/>
                <a:sym typeface="Malgun Gothic"/>
              </a:rPr>
              <a:t>bbox_w</a:t>
            </a:r>
            <a:endParaRPr dirty="0">
              <a:solidFill>
                <a:srgbClr val="000000"/>
              </a:solidFill>
              <a:latin typeface="Malgun Gothic"/>
              <a:ea typeface="Malgun Gothic"/>
              <a:cs typeface="Malgun Gothic"/>
              <a:sym typeface="Malgun Gothic"/>
            </a:endParaRPr>
          </a:p>
          <a:p>
            <a:r>
              <a:rPr lang="ko-KR" dirty="0">
                <a:solidFill>
                  <a:srgbClr val="000000"/>
                </a:solidFill>
                <a:latin typeface="Malgun Gothic"/>
                <a:ea typeface="Malgun Gothic"/>
                <a:cs typeface="Malgun Gothic"/>
                <a:sym typeface="Malgun Gothic"/>
              </a:rPr>
              <a:t>4. </a:t>
            </a:r>
            <a:r>
              <a:rPr lang="ko-KR" dirty="0" err="1">
                <a:solidFill>
                  <a:srgbClr val="000000"/>
                </a:solidFill>
                <a:latin typeface="Malgun Gothic"/>
                <a:ea typeface="Malgun Gothic"/>
                <a:cs typeface="Malgun Gothic"/>
                <a:sym typeface="Malgun Gothic"/>
              </a:rPr>
              <a:t>bbox_h</a:t>
            </a:r>
            <a:endParaRPr dirty="0">
              <a:solidFill>
                <a:srgbClr val="000000"/>
              </a:solidFill>
              <a:latin typeface="Malgun Gothic"/>
              <a:ea typeface="Malgun Gothic"/>
              <a:cs typeface="Malgun Gothic"/>
              <a:sym typeface="Malgun Gothic"/>
            </a:endParaRPr>
          </a:p>
          <a:p>
            <a:r>
              <a:rPr lang="ko-KR" dirty="0">
                <a:solidFill>
                  <a:srgbClr val="000000"/>
                </a:solidFill>
                <a:latin typeface="Malgun Gothic"/>
                <a:ea typeface="Malgun Gothic"/>
                <a:cs typeface="Malgun Gothic"/>
                <a:sym typeface="Malgun Gothic"/>
              </a:rPr>
              <a:t>5. </a:t>
            </a:r>
            <a:r>
              <a:rPr lang="ko-KR" dirty="0" err="1">
                <a:solidFill>
                  <a:srgbClr val="000000"/>
                </a:solidFill>
                <a:latin typeface="Malgun Gothic"/>
                <a:ea typeface="Malgun Gothic"/>
                <a:cs typeface="Malgun Gothic"/>
                <a:sym typeface="Malgun Gothic"/>
              </a:rPr>
              <a:t>Bbox_confidence</a:t>
            </a:r>
            <a:endParaRPr dirty="0">
              <a:solidFill>
                <a:srgbClr val="000000"/>
              </a:solidFill>
              <a:latin typeface="Malgun Gothic"/>
              <a:ea typeface="Malgun Gothic"/>
              <a:cs typeface="Malgun Gothic"/>
              <a:sym typeface="Malgun Gothic"/>
            </a:endParaRPr>
          </a:p>
        </p:txBody>
      </p:sp>
      <p:sp>
        <p:nvSpPr>
          <p:cNvPr id="134" name="Google Shape;716;gd9a54310e3_0_306">
            <a:extLst>
              <a:ext uri="{FF2B5EF4-FFF2-40B4-BE49-F238E27FC236}">
                <a16:creationId xmlns:a16="http://schemas.microsoft.com/office/drawing/2014/main" xmlns="" id="{84835993-D62A-4F0E-94C7-EDA739A7C578}"/>
              </a:ext>
            </a:extLst>
          </p:cNvPr>
          <p:cNvSpPr/>
          <p:nvPr/>
        </p:nvSpPr>
        <p:spPr>
          <a:xfrm>
            <a:off x="7352062" y="3156889"/>
            <a:ext cx="1498640" cy="447416"/>
          </a:xfrm>
          <a:prstGeom prst="rect">
            <a:avLst/>
          </a:prstGeom>
          <a:no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r>
              <a:rPr lang="ko-KR">
                <a:solidFill>
                  <a:srgbClr val="000000"/>
                </a:solidFill>
                <a:latin typeface="Malgun Gothic"/>
                <a:ea typeface="Malgun Gothic"/>
                <a:cs typeface="Malgun Gothic"/>
                <a:sym typeface="Malgun Gothic"/>
              </a:rPr>
              <a:t>1. Class_1….. Class_z</a:t>
            </a:r>
            <a:endParaRPr>
              <a:solidFill>
                <a:srgbClr val="000000"/>
              </a:solidFill>
              <a:latin typeface="Malgun Gothic"/>
              <a:ea typeface="Malgun Gothic"/>
              <a:cs typeface="Malgun Gothic"/>
              <a:sym typeface="Malgun Gothic"/>
            </a:endParaRPr>
          </a:p>
        </p:txBody>
      </p:sp>
      <p:cxnSp>
        <p:nvCxnSpPr>
          <p:cNvPr id="135" name="Google Shape;723;gd9a54310e3_0_306">
            <a:extLst>
              <a:ext uri="{FF2B5EF4-FFF2-40B4-BE49-F238E27FC236}">
                <a16:creationId xmlns:a16="http://schemas.microsoft.com/office/drawing/2014/main" xmlns="" id="{5E145A8B-5C73-4C1C-BD14-ABADC6197197}"/>
              </a:ext>
            </a:extLst>
          </p:cNvPr>
          <p:cNvCxnSpPr/>
          <p:nvPr/>
        </p:nvCxnSpPr>
        <p:spPr>
          <a:xfrm>
            <a:off x="7195615" y="3674639"/>
            <a:ext cx="226125" cy="0"/>
          </a:xfrm>
          <a:prstGeom prst="straightConnector1">
            <a:avLst/>
          </a:prstGeom>
          <a:noFill/>
          <a:ln w="12700" cap="flat" cmpd="sng">
            <a:solidFill>
              <a:srgbClr val="FFFFFF"/>
            </a:solidFill>
            <a:prstDash val="lgDash"/>
            <a:miter lim="800000"/>
            <a:headEnd type="none" w="sm" len="sm"/>
            <a:tailEnd type="none" w="sm" len="sm"/>
          </a:ln>
        </p:spPr>
      </p:cxnSp>
      <p:cxnSp>
        <p:nvCxnSpPr>
          <p:cNvPr id="136" name="Google Shape;699;gd9a54310e3_0_239">
            <a:extLst>
              <a:ext uri="{FF2B5EF4-FFF2-40B4-BE49-F238E27FC236}">
                <a16:creationId xmlns:a16="http://schemas.microsoft.com/office/drawing/2014/main" xmlns="" id="{00242FF4-7758-43E1-84BF-71C26EF94ACA}"/>
              </a:ext>
            </a:extLst>
          </p:cNvPr>
          <p:cNvCxnSpPr>
            <a:cxnSpLocks/>
            <a:endCxn id="152" idx="1"/>
          </p:cNvCxnSpPr>
          <p:nvPr/>
        </p:nvCxnSpPr>
        <p:spPr>
          <a:xfrm flipH="1" flipV="1">
            <a:off x="4101347" y="2326086"/>
            <a:ext cx="1889820" cy="5567"/>
          </a:xfrm>
          <a:prstGeom prst="straightConnector1">
            <a:avLst/>
          </a:prstGeom>
          <a:noFill/>
          <a:ln w="28575" cap="flat" cmpd="sng">
            <a:solidFill>
              <a:schemeClr val="tx1"/>
            </a:solidFill>
            <a:prstDash val="lgDash"/>
            <a:miter lim="800000"/>
            <a:headEnd type="none" w="sm" len="sm"/>
            <a:tailEnd type="none" w="sm" len="sm"/>
          </a:ln>
        </p:spPr>
      </p:cxnSp>
      <p:cxnSp>
        <p:nvCxnSpPr>
          <p:cNvPr id="137" name="Google Shape;699;gd9a54310e3_0_239">
            <a:extLst>
              <a:ext uri="{FF2B5EF4-FFF2-40B4-BE49-F238E27FC236}">
                <a16:creationId xmlns:a16="http://schemas.microsoft.com/office/drawing/2014/main" xmlns="" id="{27F69221-21EE-421D-BB90-15634448C3B5}"/>
              </a:ext>
            </a:extLst>
          </p:cNvPr>
          <p:cNvCxnSpPr>
            <a:cxnSpLocks/>
          </p:cNvCxnSpPr>
          <p:nvPr/>
        </p:nvCxnSpPr>
        <p:spPr>
          <a:xfrm flipH="1" flipV="1">
            <a:off x="4118750" y="2545155"/>
            <a:ext cx="1606466" cy="469513"/>
          </a:xfrm>
          <a:prstGeom prst="straightConnector1">
            <a:avLst/>
          </a:prstGeom>
          <a:noFill/>
          <a:ln w="28575" cap="flat" cmpd="sng">
            <a:solidFill>
              <a:schemeClr val="tx1"/>
            </a:solidFill>
            <a:prstDash val="lgDash"/>
            <a:miter lim="800000"/>
            <a:headEnd type="none" w="sm" len="sm"/>
            <a:tailEnd type="none" w="sm" len="sm"/>
          </a:ln>
        </p:spPr>
      </p:cxnSp>
      <p:grpSp>
        <p:nvGrpSpPr>
          <p:cNvPr id="145" name="그룹 144">
            <a:extLst>
              <a:ext uri="{FF2B5EF4-FFF2-40B4-BE49-F238E27FC236}">
                <a16:creationId xmlns:a16="http://schemas.microsoft.com/office/drawing/2014/main" xmlns="" id="{013C48DA-3948-4F73-A063-6273D388A10C}"/>
              </a:ext>
            </a:extLst>
          </p:cNvPr>
          <p:cNvGrpSpPr/>
          <p:nvPr/>
        </p:nvGrpSpPr>
        <p:grpSpPr>
          <a:xfrm>
            <a:off x="3987566" y="2326086"/>
            <a:ext cx="176841" cy="212297"/>
            <a:chOff x="4884350" y="3782217"/>
            <a:chExt cx="338810" cy="366068"/>
          </a:xfrm>
        </p:grpSpPr>
        <p:sp>
          <p:nvSpPr>
            <p:cNvPr id="147" name="Google Shape;868;gd9a54310e3_0_424">
              <a:extLst>
                <a:ext uri="{FF2B5EF4-FFF2-40B4-BE49-F238E27FC236}">
                  <a16:creationId xmlns:a16="http://schemas.microsoft.com/office/drawing/2014/main" xmlns="" id="{CF70C4D6-5D0B-4F97-B6CC-B5D98F8AA177}"/>
                </a:ext>
              </a:extLst>
            </p:cNvPr>
            <p:cNvSpPr/>
            <p:nvPr/>
          </p:nvSpPr>
          <p:spPr>
            <a:xfrm>
              <a:off x="4884350" y="3919681"/>
              <a:ext cx="239070" cy="228604"/>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48" name="Google Shape;871;gd9a54310e3_0_424">
              <a:extLst>
                <a:ext uri="{FF2B5EF4-FFF2-40B4-BE49-F238E27FC236}">
                  <a16:creationId xmlns:a16="http://schemas.microsoft.com/office/drawing/2014/main" xmlns="" id="{42E735D9-8937-4A7D-A3A8-17C5FADB3221}"/>
                </a:ext>
              </a:extLst>
            </p:cNvPr>
            <p:cNvSpPr/>
            <p:nvPr/>
          </p:nvSpPr>
          <p:spPr>
            <a:xfrm>
              <a:off x="4891006" y="4013984"/>
              <a:ext cx="332154" cy="132118"/>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49" name="Google Shape;871;gd9a54310e3_0_424">
              <a:extLst>
                <a:ext uri="{FF2B5EF4-FFF2-40B4-BE49-F238E27FC236}">
                  <a16:creationId xmlns:a16="http://schemas.microsoft.com/office/drawing/2014/main" xmlns="" id="{261FC7C0-F79B-4D82-8506-1318C6B868BE}"/>
                </a:ext>
              </a:extLst>
            </p:cNvPr>
            <p:cNvSpPr/>
            <p:nvPr/>
          </p:nvSpPr>
          <p:spPr>
            <a:xfrm rot="5400000" flipH="1">
              <a:off x="4762701" y="3919735"/>
              <a:ext cx="341170" cy="91032"/>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2" name="Google Shape;871;gd9a54310e3_0_424">
              <a:extLst>
                <a:ext uri="{FF2B5EF4-FFF2-40B4-BE49-F238E27FC236}">
                  <a16:creationId xmlns:a16="http://schemas.microsoft.com/office/drawing/2014/main" xmlns="" id="{533AF862-7767-4A7B-B506-F8C7C59E25D0}"/>
                </a:ext>
              </a:extLst>
            </p:cNvPr>
            <p:cNvSpPr/>
            <p:nvPr/>
          </p:nvSpPr>
          <p:spPr>
            <a:xfrm>
              <a:off x="4891006" y="3782217"/>
              <a:ext cx="332154" cy="132118"/>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3" name="Google Shape;871;gd9a54310e3_0_424">
              <a:extLst>
                <a:ext uri="{FF2B5EF4-FFF2-40B4-BE49-F238E27FC236}">
                  <a16:creationId xmlns:a16="http://schemas.microsoft.com/office/drawing/2014/main" xmlns="" id="{E3358434-EA74-49EB-91BA-F60D706FA00A}"/>
                </a:ext>
              </a:extLst>
            </p:cNvPr>
            <p:cNvSpPr/>
            <p:nvPr/>
          </p:nvSpPr>
          <p:spPr>
            <a:xfrm rot="5400000" flipH="1">
              <a:off x="5005519" y="3919735"/>
              <a:ext cx="341170" cy="91032"/>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cxnSp>
        <p:nvCxnSpPr>
          <p:cNvPr id="154" name="Google Shape;723;gd9a54310e3_0_306">
            <a:extLst>
              <a:ext uri="{FF2B5EF4-FFF2-40B4-BE49-F238E27FC236}">
                <a16:creationId xmlns:a16="http://schemas.microsoft.com/office/drawing/2014/main" xmlns="" id="{7DABD425-9447-4611-A9EF-94C41C9B121D}"/>
              </a:ext>
            </a:extLst>
          </p:cNvPr>
          <p:cNvCxnSpPr/>
          <p:nvPr/>
        </p:nvCxnSpPr>
        <p:spPr>
          <a:xfrm>
            <a:off x="6692631" y="2863101"/>
            <a:ext cx="226125" cy="0"/>
          </a:xfrm>
          <a:prstGeom prst="straightConnector1">
            <a:avLst/>
          </a:prstGeom>
          <a:noFill/>
          <a:ln w="12700" cap="flat" cmpd="sng">
            <a:solidFill>
              <a:srgbClr val="FFFFFF"/>
            </a:solidFill>
            <a:prstDash val="lgDash"/>
            <a:miter lim="800000"/>
            <a:headEnd type="none" w="sm" len="sm"/>
            <a:tailEnd type="none" w="sm" len="sm"/>
          </a:ln>
        </p:spPr>
      </p:cxnSp>
      <p:sp>
        <p:nvSpPr>
          <p:cNvPr id="155" name="Google Shape;713;gd9a54310e3_0_306">
            <a:extLst>
              <a:ext uri="{FF2B5EF4-FFF2-40B4-BE49-F238E27FC236}">
                <a16:creationId xmlns:a16="http://schemas.microsoft.com/office/drawing/2014/main" xmlns="" id="{030C86FE-750E-428A-878E-4790083081DD}"/>
              </a:ext>
            </a:extLst>
          </p:cNvPr>
          <p:cNvSpPr/>
          <p:nvPr/>
        </p:nvSpPr>
        <p:spPr>
          <a:xfrm>
            <a:off x="7014674" y="2856622"/>
            <a:ext cx="219002" cy="968237"/>
          </a:xfrm>
          <a:prstGeom prst="rightBrace">
            <a:avLst>
              <a:gd name="adj1" fmla="val 8333"/>
              <a:gd name="adj2" fmla="val 51443"/>
            </a:avLst>
          </a:prstGeom>
          <a:noFill/>
          <a:ln w="9525" cap="flat" cmpd="sng">
            <a:solidFill>
              <a:srgbClr val="4472C4"/>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rgbClr val="000000"/>
              </a:solidFill>
              <a:latin typeface="Malgun Gothic"/>
              <a:ea typeface="Malgun Gothic"/>
              <a:cs typeface="Malgun Gothic"/>
              <a:sym typeface="Malgun Gothic"/>
            </a:endParaRPr>
          </a:p>
        </p:txBody>
      </p:sp>
      <p:pic>
        <p:nvPicPr>
          <p:cNvPr id="156" name="Google Shape;677;gd9a54310e3_0_239">
            <a:extLst>
              <a:ext uri="{FF2B5EF4-FFF2-40B4-BE49-F238E27FC236}">
                <a16:creationId xmlns:a16="http://schemas.microsoft.com/office/drawing/2014/main" xmlns="" id="{5541D1A2-B91E-42A8-9F52-C8251D8ACE46}"/>
              </a:ext>
            </a:extLst>
          </p:cNvPr>
          <p:cNvPicPr preferRelativeResize="0"/>
          <p:nvPr/>
        </p:nvPicPr>
        <p:blipFill rotWithShape="1">
          <a:blip r:embed="rId4">
            <a:alphaModFix/>
          </a:blip>
          <a:srcRect l="38899" t="11134" r="7746"/>
          <a:stretch/>
        </p:blipFill>
        <p:spPr>
          <a:xfrm>
            <a:off x="4549090" y="4023131"/>
            <a:ext cx="1080845" cy="1150154"/>
          </a:xfrm>
          <a:prstGeom prst="rect">
            <a:avLst/>
          </a:prstGeom>
          <a:noFill/>
          <a:ln>
            <a:noFill/>
          </a:ln>
        </p:spPr>
      </p:pic>
      <p:cxnSp>
        <p:nvCxnSpPr>
          <p:cNvPr id="19" name="직선 연결선 18">
            <a:extLst>
              <a:ext uri="{FF2B5EF4-FFF2-40B4-BE49-F238E27FC236}">
                <a16:creationId xmlns:a16="http://schemas.microsoft.com/office/drawing/2014/main" xmlns="" id="{35BD1258-5212-49FE-894E-7B28B6C2624A}"/>
              </a:ext>
            </a:extLst>
          </p:cNvPr>
          <p:cNvCxnSpPr>
            <a:cxnSpLocks/>
          </p:cNvCxnSpPr>
          <p:nvPr/>
        </p:nvCxnSpPr>
        <p:spPr>
          <a:xfrm>
            <a:off x="2704390" y="3100173"/>
            <a:ext cx="0" cy="107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직선 연결선 156">
            <a:extLst>
              <a:ext uri="{FF2B5EF4-FFF2-40B4-BE49-F238E27FC236}">
                <a16:creationId xmlns:a16="http://schemas.microsoft.com/office/drawing/2014/main" xmlns="" id="{2756AF7C-3278-43A7-9449-E9870B6855C2}"/>
              </a:ext>
            </a:extLst>
          </p:cNvPr>
          <p:cNvCxnSpPr>
            <a:cxnSpLocks/>
          </p:cNvCxnSpPr>
          <p:nvPr/>
        </p:nvCxnSpPr>
        <p:spPr>
          <a:xfrm>
            <a:off x="2853735" y="3100173"/>
            <a:ext cx="0" cy="107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직선 연결선 157">
            <a:extLst>
              <a:ext uri="{FF2B5EF4-FFF2-40B4-BE49-F238E27FC236}">
                <a16:creationId xmlns:a16="http://schemas.microsoft.com/office/drawing/2014/main" xmlns="" id="{0E23D8DE-4EEB-491F-9CC9-33C853CA69B5}"/>
              </a:ext>
            </a:extLst>
          </p:cNvPr>
          <p:cNvCxnSpPr>
            <a:cxnSpLocks/>
          </p:cNvCxnSpPr>
          <p:nvPr/>
        </p:nvCxnSpPr>
        <p:spPr>
          <a:xfrm>
            <a:off x="2987519" y="3100173"/>
            <a:ext cx="0" cy="107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xmlns="" id="{9E3CA028-DA67-4A1B-AC48-26A9253D913A}"/>
              </a:ext>
            </a:extLst>
          </p:cNvPr>
          <p:cNvCxnSpPr>
            <a:cxnSpLocks/>
          </p:cNvCxnSpPr>
          <p:nvPr/>
        </p:nvCxnSpPr>
        <p:spPr>
          <a:xfrm>
            <a:off x="3136864" y="3100173"/>
            <a:ext cx="0" cy="107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직선 연결선 159">
            <a:extLst>
              <a:ext uri="{FF2B5EF4-FFF2-40B4-BE49-F238E27FC236}">
                <a16:creationId xmlns:a16="http://schemas.microsoft.com/office/drawing/2014/main" xmlns="" id="{66C5B1BF-F44A-44CB-B124-49D145928BC2}"/>
              </a:ext>
            </a:extLst>
          </p:cNvPr>
          <p:cNvCxnSpPr>
            <a:cxnSpLocks/>
          </p:cNvCxnSpPr>
          <p:nvPr/>
        </p:nvCxnSpPr>
        <p:spPr>
          <a:xfrm>
            <a:off x="3278540" y="3100173"/>
            <a:ext cx="0" cy="107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직선 연결선 160">
            <a:extLst>
              <a:ext uri="{FF2B5EF4-FFF2-40B4-BE49-F238E27FC236}">
                <a16:creationId xmlns:a16="http://schemas.microsoft.com/office/drawing/2014/main" xmlns="" id="{276B952E-1DDB-45B4-9313-3E004A74CFFE}"/>
              </a:ext>
            </a:extLst>
          </p:cNvPr>
          <p:cNvCxnSpPr>
            <a:cxnSpLocks/>
          </p:cNvCxnSpPr>
          <p:nvPr/>
        </p:nvCxnSpPr>
        <p:spPr>
          <a:xfrm>
            <a:off x="3427885" y="3100173"/>
            <a:ext cx="0" cy="107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직선 연결선 161">
            <a:extLst>
              <a:ext uri="{FF2B5EF4-FFF2-40B4-BE49-F238E27FC236}">
                <a16:creationId xmlns:a16="http://schemas.microsoft.com/office/drawing/2014/main" xmlns="" id="{2BA8ADD2-7207-41FA-A4DD-A8DAC381569B}"/>
              </a:ext>
            </a:extLst>
          </p:cNvPr>
          <p:cNvCxnSpPr>
            <a:cxnSpLocks/>
          </p:cNvCxnSpPr>
          <p:nvPr/>
        </p:nvCxnSpPr>
        <p:spPr>
          <a:xfrm>
            <a:off x="2543116" y="3300732"/>
            <a:ext cx="10009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xmlns="" id="{C1F537A0-31E4-4962-AE16-3FBAD563947C}"/>
              </a:ext>
            </a:extLst>
          </p:cNvPr>
          <p:cNvCxnSpPr>
            <a:cxnSpLocks/>
          </p:cNvCxnSpPr>
          <p:nvPr/>
        </p:nvCxnSpPr>
        <p:spPr>
          <a:xfrm>
            <a:off x="2543116" y="3471101"/>
            <a:ext cx="10009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xmlns="" id="{2B5D2D94-A7A9-4942-AC70-CF7ACD887B20}"/>
              </a:ext>
            </a:extLst>
          </p:cNvPr>
          <p:cNvCxnSpPr>
            <a:cxnSpLocks/>
          </p:cNvCxnSpPr>
          <p:nvPr/>
        </p:nvCxnSpPr>
        <p:spPr>
          <a:xfrm>
            <a:off x="2543116" y="3635196"/>
            <a:ext cx="10009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xmlns="" id="{3853527E-2FE5-4957-8529-E647B4143AF4}"/>
              </a:ext>
            </a:extLst>
          </p:cNvPr>
          <p:cNvCxnSpPr>
            <a:cxnSpLocks/>
          </p:cNvCxnSpPr>
          <p:nvPr/>
        </p:nvCxnSpPr>
        <p:spPr>
          <a:xfrm>
            <a:off x="2543116" y="3786959"/>
            <a:ext cx="10009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xmlns="" id="{6C7F2090-B2D2-41A7-82CA-670ED0B09476}"/>
              </a:ext>
            </a:extLst>
          </p:cNvPr>
          <p:cNvCxnSpPr>
            <a:cxnSpLocks/>
          </p:cNvCxnSpPr>
          <p:nvPr/>
        </p:nvCxnSpPr>
        <p:spPr>
          <a:xfrm>
            <a:off x="2543116" y="3947748"/>
            <a:ext cx="10640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Google Shape;699;gd9a54310e3_0_239">
            <a:extLst>
              <a:ext uri="{FF2B5EF4-FFF2-40B4-BE49-F238E27FC236}">
                <a16:creationId xmlns:a16="http://schemas.microsoft.com/office/drawing/2014/main" xmlns="" id="{9A7315BF-069A-4FB0-9ECC-C7A9CE419A66}"/>
              </a:ext>
            </a:extLst>
          </p:cNvPr>
          <p:cNvCxnSpPr>
            <a:cxnSpLocks/>
          </p:cNvCxnSpPr>
          <p:nvPr/>
        </p:nvCxnSpPr>
        <p:spPr>
          <a:xfrm flipH="1" flipV="1">
            <a:off x="3545815" y="3117048"/>
            <a:ext cx="2013905" cy="927650"/>
          </a:xfrm>
          <a:prstGeom prst="straightConnector1">
            <a:avLst/>
          </a:prstGeom>
          <a:noFill/>
          <a:ln w="28575" cap="flat" cmpd="sng">
            <a:solidFill>
              <a:schemeClr val="tx1"/>
            </a:solidFill>
            <a:prstDash val="lgDash"/>
            <a:miter lim="800000"/>
            <a:headEnd type="none" w="sm" len="sm"/>
            <a:tailEnd type="none" w="sm" len="sm"/>
          </a:ln>
        </p:spPr>
      </p:cxnSp>
      <p:cxnSp>
        <p:nvCxnSpPr>
          <p:cNvPr id="175" name="Google Shape;699;gd9a54310e3_0_239">
            <a:extLst>
              <a:ext uri="{FF2B5EF4-FFF2-40B4-BE49-F238E27FC236}">
                <a16:creationId xmlns:a16="http://schemas.microsoft.com/office/drawing/2014/main" xmlns="" id="{1BE2D328-96BA-41EE-A357-6588EF468D64}"/>
              </a:ext>
            </a:extLst>
          </p:cNvPr>
          <p:cNvCxnSpPr>
            <a:cxnSpLocks/>
            <a:endCxn id="99" idx="5"/>
          </p:cNvCxnSpPr>
          <p:nvPr/>
        </p:nvCxnSpPr>
        <p:spPr>
          <a:xfrm flipH="1" flipV="1">
            <a:off x="2559649" y="4148056"/>
            <a:ext cx="1961645" cy="958770"/>
          </a:xfrm>
          <a:prstGeom prst="straightConnector1">
            <a:avLst/>
          </a:prstGeom>
          <a:noFill/>
          <a:ln w="28575" cap="flat" cmpd="sng">
            <a:solidFill>
              <a:schemeClr val="tx1"/>
            </a:solidFill>
            <a:prstDash val="lgDash"/>
            <a:miter lim="800000"/>
            <a:headEnd type="none" w="sm" len="sm"/>
            <a:tailEnd type="none" w="sm" len="sm"/>
          </a:ln>
        </p:spPr>
      </p:cxnSp>
      <p:sp>
        <p:nvSpPr>
          <p:cNvPr id="103" name="직사각형 102">
            <a:extLst>
              <a:ext uri="{FF2B5EF4-FFF2-40B4-BE49-F238E27FC236}">
                <a16:creationId xmlns:a16="http://schemas.microsoft.com/office/drawing/2014/main" xmlns="" id="{417182D3-28EB-47F5-AEAC-51F073EA234A}"/>
              </a:ext>
            </a:extLst>
          </p:cNvPr>
          <p:cNvSpPr/>
          <p:nvPr/>
        </p:nvSpPr>
        <p:spPr>
          <a:xfrm>
            <a:off x="327188" y="1101829"/>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t>Reshape, Split</a:t>
            </a:r>
            <a:endParaRPr lang="ko-KR" altLang="en-US" dirty="0"/>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xmlns="" id="{FE373CD1-EDE8-46F0-9009-04091201CC2E}"/>
                  </a:ext>
                </a:extLst>
              </p:cNvPr>
              <p:cNvSpPr txBox="1"/>
              <p:nvPr/>
            </p:nvSpPr>
            <p:spPr>
              <a:xfrm>
                <a:off x="251665" y="1819380"/>
                <a:ext cx="3040769" cy="853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ko-KR" altLang="en-US" i="1" smtClean="0">
                              <a:latin typeface="Cambria Math"/>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ea typeface="Cambria Math" panose="02040503050406030204" pitchFamily="18" charset="0"/>
                            </a:rPr>
                            <m:t>∈[0~</m:t>
                          </m:r>
                          <m:r>
                            <a:rPr lang="en-US" altLang="ko-KR" b="0" i="1" smtClean="0">
                              <a:latin typeface="Cambria Math" panose="02040503050406030204" pitchFamily="18" charset="0"/>
                              <a:ea typeface="Cambria Math" panose="02040503050406030204" pitchFamily="18" charset="0"/>
                            </a:rPr>
                            <m:t>𝑆</m:t>
                          </m:r>
                          <m:r>
                            <a:rPr lang="en-US" altLang="ko-KR" b="0" i="1" smtClean="0">
                              <a:latin typeface="Cambria Math" panose="02040503050406030204" pitchFamily="18" charset="0"/>
                              <a:ea typeface="Cambria Math" panose="02040503050406030204" pitchFamily="18" charset="0"/>
                            </a:rPr>
                            <m:t>]</m:t>
                          </m:r>
                        </m:sub>
                        <m:sup>
                          <m:sSup>
                            <m:sSupPr>
                              <m:ctrlPr>
                                <a:rPr lang="en-US" altLang="ko-KR" b="0" i="1" smtClean="0">
                                  <a:latin typeface="Cambria Math"/>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2</m:t>
                              </m:r>
                            </m:sup>
                          </m:sSup>
                        </m:sup>
                        <m:e>
                          <m:nary>
                            <m:naryPr>
                              <m:chr m:val="∑"/>
                              <m:ctrlPr>
                                <a:rPr lang="en-US" altLang="ko-KR" i="1" smtClean="0">
                                  <a:latin typeface="Cambria Math"/>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ea typeface="Cambria Math" panose="02040503050406030204" pitchFamily="18" charset="0"/>
                                </a:rPr>
                                <m:t>∈[0~3]</m:t>
                              </m:r>
                            </m:sub>
                            <m:sup>
                              <m:r>
                                <a:rPr lang="en-US" altLang="ko-KR" b="0" i="1" smtClean="0">
                                  <a:latin typeface="Cambria Math" panose="02040503050406030204" pitchFamily="18" charset="0"/>
                                </a:rPr>
                                <m:t>𝐵</m:t>
                              </m:r>
                            </m:sup>
                            <m:e>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𝑤</m:t>
                              </m:r>
                              <m:r>
                                <a:rPr lang="en-US" altLang="ko-KR" b="0" i="1" smtClean="0">
                                  <a:latin typeface="Cambria Math" panose="02040503050406030204" pitchFamily="18" charset="0"/>
                                </a:rPr>
                                <m:t>,</m:t>
                              </m:r>
                              <m:r>
                                <a:rPr lang="en-US" altLang="ko-KR" b="0" i="1" smtClean="0">
                                  <a:latin typeface="Cambria Math" panose="02040503050406030204" pitchFamily="18" charset="0"/>
                                </a:rPr>
                                <m:t>h</m:t>
                              </m:r>
                              <m:r>
                                <a:rPr lang="en-US" altLang="ko-KR" b="0" i="1" smtClean="0">
                                  <a:latin typeface="Cambria Math" panose="02040503050406030204" pitchFamily="18" charset="0"/>
                                </a:rPr>
                                <m:t>,</m:t>
                              </m:r>
                              <m:r>
                                <a:rPr lang="en-US" altLang="ko-KR" b="0" i="1" smtClean="0">
                                  <a:latin typeface="Cambria Math" panose="02040503050406030204" pitchFamily="18" charset="0"/>
                                </a:rPr>
                                <m:t>𝑐𝑓</m:t>
                              </m:r>
                              <m:r>
                                <a:rPr lang="en-US" altLang="ko-KR" b="0" i="1" smtClean="0">
                                  <a:latin typeface="Cambria Math" panose="02040503050406030204" pitchFamily="18" charset="0"/>
                                </a:rPr>
                                <m:t>,</m:t>
                              </m:r>
                              <m:r>
                                <a:rPr lang="en-US" altLang="ko-KR" b="0" i="1" smtClean="0">
                                  <a:latin typeface="Cambria Math" panose="02040503050406030204" pitchFamily="18" charset="0"/>
                                </a:rPr>
                                <m:t>𝑐𝑙𝑠</m:t>
                              </m:r>
                              <m:r>
                                <a:rPr lang="en-US" altLang="ko-KR" b="0" i="1" smtClean="0">
                                  <a:latin typeface="Cambria Math" panose="02040503050406030204" pitchFamily="18" charset="0"/>
                                </a:rPr>
                                <m:t>]</m:t>
                              </m:r>
                            </m:e>
                          </m:nary>
                        </m:e>
                      </m:nary>
                    </m:oMath>
                  </m:oMathPara>
                </a14:m>
                <a:endParaRPr lang="ko-KR" altLang="en-US" dirty="0"/>
              </a:p>
            </p:txBody>
          </p:sp>
        </mc:Choice>
        <mc:Fallback xmlns="">
          <p:sp>
            <p:nvSpPr>
              <p:cNvPr id="140" name="TextBox 139">
                <a:extLst>
                  <a:ext uri="{FF2B5EF4-FFF2-40B4-BE49-F238E27FC236}">
                    <a16:creationId xmlns="" xmlns:a16="http://schemas.microsoft.com/office/drawing/2014/main" xmlns:a14="http://schemas.microsoft.com/office/drawing/2010/main" id="{FE373CD1-EDE8-46F0-9009-04091201CC2E}"/>
                  </a:ext>
                </a:extLst>
              </p:cNvPr>
              <p:cNvSpPr txBox="1">
                <a:spLocks noRot="1" noChangeAspect="1" noMove="1" noResize="1" noEditPoints="1" noAdjustHandles="1" noChangeArrowheads="1" noChangeShapeType="1" noTextEdit="1"/>
              </p:cNvSpPr>
              <p:nvPr/>
            </p:nvSpPr>
            <p:spPr>
              <a:xfrm>
                <a:off x="251665" y="1819380"/>
                <a:ext cx="3040769" cy="853632"/>
              </a:xfrm>
              <a:prstGeom prst="rect">
                <a:avLst/>
              </a:prstGeom>
              <a:blipFill rotWithShape="1">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7235886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138" name="그림 137">
            <a:extLst>
              <a:ext uri="{FF2B5EF4-FFF2-40B4-BE49-F238E27FC236}">
                <a16:creationId xmlns:a16="http://schemas.microsoft.com/office/drawing/2014/main" xmlns="" id="{529B39B0-DAED-4655-BECF-E39986CF6169}"/>
              </a:ext>
            </a:extLst>
          </p:cNvPr>
          <p:cNvPicPr>
            <a:picLocks noChangeAspect="1"/>
          </p:cNvPicPr>
          <p:nvPr/>
        </p:nvPicPr>
        <p:blipFill rotWithShape="1">
          <a:blip r:embed="rId3"/>
          <a:srcRect b="66061"/>
          <a:stretch/>
        </p:blipFill>
        <p:spPr>
          <a:xfrm>
            <a:off x="2219535" y="625252"/>
            <a:ext cx="6536045" cy="1235730"/>
          </a:xfrm>
          <a:prstGeom prst="rect">
            <a:avLst/>
          </a:prstGeom>
        </p:spPr>
      </p:pic>
      <p:sp>
        <p:nvSpPr>
          <p:cNvPr id="139" name="직사각형 138">
            <a:extLst>
              <a:ext uri="{FF2B5EF4-FFF2-40B4-BE49-F238E27FC236}">
                <a16:creationId xmlns:a16="http://schemas.microsoft.com/office/drawing/2014/main" xmlns="" id="{BB863B7D-A4B7-4C0F-9882-DEB72CA805DE}"/>
              </a:ext>
            </a:extLst>
          </p:cNvPr>
          <p:cNvSpPr/>
          <p:nvPr/>
        </p:nvSpPr>
        <p:spPr>
          <a:xfrm>
            <a:off x="2375330" y="1564408"/>
            <a:ext cx="6264618" cy="228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grpSp>
        <p:nvGrpSpPr>
          <p:cNvPr id="147" name="그룹 146">
            <a:extLst>
              <a:ext uri="{FF2B5EF4-FFF2-40B4-BE49-F238E27FC236}">
                <a16:creationId xmlns:a16="http://schemas.microsoft.com/office/drawing/2014/main" xmlns="" id="{ED21102C-9598-42AD-81B7-FF3ABBEB0355}"/>
              </a:ext>
            </a:extLst>
          </p:cNvPr>
          <p:cNvGrpSpPr/>
          <p:nvPr/>
        </p:nvGrpSpPr>
        <p:grpSpPr>
          <a:xfrm>
            <a:off x="1111581" y="2614475"/>
            <a:ext cx="1107893" cy="1122639"/>
            <a:chOff x="4866795" y="2212502"/>
            <a:chExt cx="2122614" cy="1935781"/>
          </a:xfrm>
        </p:grpSpPr>
        <p:sp>
          <p:nvSpPr>
            <p:cNvPr id="148" name="Google Shape;868;gd9a54310e3_0_424">
              <a:extLst>
                <a:ext uri="{FF2B5EF4-FFF2-40B4-BE49-F238E27FC236}">
                  <a16:creationId xmlns:a16="http://schemas.microsoft.com/office/drawing/2014/main" xmlns="" id="{1AEB2C2C-171C-4206-B506-40F276FA2FC6}"/>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49" name="Google Shape;868;gd9a54310e3_0_424">
              <a:extLst>
                <a:ext uri="{FF2B5EF4-FFF2-40B4-BE49-F238E27FC236}">
                  <a16:creationId xmlns:a16="http://schemas.microsoft.com/office/drawing/2014/main" xmlns="" id="{F79CAC1C-F2C1-4511-9003-2331B791FE27}"/>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0" name="Google Shape;871;gd9a54310e3_0_424">
              <a:extLst>
                <a:ext uri="{FF2B5EF4-FFF2-40B4-BE49-F238E27FC236}">
                  <a16:creationId xmlns:a16="http://schemas.microsoft.com/office/drawing/2014/main" xmlns="" id="{5AC3D796-E6AC-4AF0-82A0-1AE8B1569597}"/>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1" name="Google Shape;871;gd9a54310e3_0_424">
              <a:extLst>
                <a:ext uri="{FF2B5EF4-FFF2-40B4-BE49-F238E27FC236}">
                  <a16:creationId xmlns:a16="http://schemas.microsoft.com/office/drawing/2014/main" xmlns="" id="{E53DB009-D2AF-4AFB-976C-0B669B535A44}"/>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2" name="Google Shape;871;gd9a54310e3_0_424">
              <a:extLst>
                <a:ext uri="{FF2B5EF4-FFF2-40B4-BE49-F238E27FC236}">
                  <a16:creationId xmlns:a16="http://schemas.microsoft.com/office/drawing/2014/main" xmlns="" id="{AA76965E-7E40-4E46-9A86-5EF438917079}"/>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3" name="Google Shape;871;gd9a54310e3_0_424">
              <a:extLst>
                <a:ext uri="{FF2B5EF4-FFF2-40B4-BE49-F238E27FC236}">
                  <a16:creationId xmlns:a16="http://schemas.microsoft.com/office/drawing/2014/main" xmlns="" id="{823F0550-7B4D-4400-B15D-CA646DBA6697}"/>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154" name="그룹 153">
            <a:extLst>
              <a:ext uri="{FF2B5EF4-FFF2-40B4-BE49-F238E27FC236}">
                <a16:creationId xmlns:a16="http://schemas.microsoft.com/office/drawing/2014/main" xmlns="" id="{DA3EACA0-AE64-454D-9C6C-6E6C2FAFC297}"/>
              </a:ext>
            </a:extLst>
          </p:cNvPr>
          <p:cNvGrpSpPr/>
          <p:nvPr/>
        </p:nvGrpSpPr>
        <p:grpSpPr>
          <a:xfrm>
            <a:off x="853699" y="2979754"/>
            <a:ext cx="1107893" cy="1122639"/>
            <a:chOff x="4866795" y="2212502"/>
            <a:chExt cx="2122614" cy="1935781"/>
          </a:xfrm>
        </p:grpSpPr>
        <p:sp>
          <p:nvSpPr>
            <p:cNvPr id="155" name="Google Shape;868;gd9a54310e3_0_424">
              <a:extLst>
                <a:ext uri="{FF2B5EF4-FFF2-40B4-BE49-F238E27FC236}">
                  <a16:creationId xmlns:a16="http://schemas.microsoft.com/office/drawing/2014/main" xmlns="" id="{D1C6D3A3-BE97-45C4-B680-AF1C16152496}"/>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6" name="Google Shape;868;gd9a54310e3_0_424">
              <a:extLst>
                <a:ext uri="{FF2B5EF4-FFF2-40B4-BE49-F238E27FC236}">
                  <a16:creationId xmlns:a16="http://schemas.microsoft.com/office/drawing/2014/main" xmlns="" id="{E19CB8A0-CB49-47B0-A297-92685AF32A96}"/>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7" name="Google Shape;871;gd9a54310e3_0_424">
              <a:extLst>
                <a:ext uri="{FF2B5EF4-FFF2-40B4-BE49-F238E27FC236}">
                  <a16:creationId xmlns:a16="http://schemas.microsoft.com/office/drawing/2014/main" xmlns="" id="{764AB8A7-B956-491F-A037-B4A3CD4CE8A8}"/>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8" name="Google Shape;871;gd9a54310e3_0_424">
              <a:extLst>
                <a:ext uri="{FF2B5EF4-FFF2-40B4-BE49-F238E27FC236}">
                  <a16:creationId xmlns:a16="http://schemas.microsoft.com/office/drawing/2014/main" xmlns="" id="{D470F4A4-2E97-4BCD-9345-CD672E80B3AD}"/>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59" name="Google Shape;871;gd9a54310e3_0_424">
              <a:extLst>
                <a:ext uri="{FF2B5EF4-FFF2-40B4-BE49-F238E27FC236}">
                  <a16:creationId xmlns:a16="http://schemas.microsoft.com/office/drawing/2014/main" xmlns="" id="{1EB68336-E148-4E0A-A2C7-7C5D111B5FF7}"/>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60" name="Google Shape;871;gd9a54310e3_0_424">
              <a:extLst>
                <a:ext uri="{FF2B5EF4-FFF2-40B4-BE49-F238E27FC236}">
                  <a16:creationId xmlns:a16="http://schemas.microsoft.com/office/drawing/2014/main" xmlns="" id="{88741181-8B05-40C7-883C-C20E9320FEE3}"/>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161" name="그룹 160">
            <a:extLst>
              <a:ext uri="{FF2B5EF4-FFF2-40B4-BE49-F238E27FC236}">
                <a16:creationId xmlns:a16="http://schemas.microsoft.com/office/drawing/2014/main" xmlns="" id="{307EFFD2-A0E2-4416-B429-BA4498C05555}"/>
              </a:ext>
            </a:extLst>
          </p:cNvPr>
          <p:cNvGrpSpPr/>
          <p:nvPr/>
        </p:nvGrpSpPr>
        <p:grpSpPr>
          <a:xfrm>
            <a:off x="581198" y="3351411"/>
            <a:ext cx="1107893" cy="1122639"/>
            <a:chOff x="4866795" y="2212502"/>
            <a:chExt cx="2122614" cy="1935781"/>
          </a:xfrm>
        </p:grpSpPr>
        <p:sp>
          <p:nvSpPr>
            <p:cNvPr id="162" name="Google Shape;868;gd9a54310e3_0_424">
              <a:extLst>
                <a:ext uri="{FF2B5EF4-FFF2-40B4-BE49-F238E27FC236}">
                  <a16:creationId xmlns:a16="http://schemas.microsoft.com/office/drawing/2014/main" xmlns="" id="{10F00715-C7A6-43A4-8045-ED0A00A019BF}"/>
                </a:ext>
              </a:extLst>
            </p:cNvPr>
            <p:cNvSpPr/>
            <p:nvPr/>
          </p:nvSpPr>
          <p:spPr>
            <a:xfrm>
              <a:off x="4939737" y="2212502"/>
              <a:ext cx="2045335" cy="1807748"/>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63" name="Google Shape;868;gd9a54310e3_0_424">
              <a:extLst>
                <a:ext uri="{FF2B5EF4-FFF2-40B4-BE49-F238E27FC236}">
                  <a16:creationId xmlns:a16="http://schemas.microsoft.com/office/drawing/2014/main" xmlns="" id="{1E3F87C2-E157-4589-9618-4EFB6201E132}"/>
                </a:ext>
              </a:extLst>
            </p:cNvPr>
            <p:cNvSpPr/>
            <p:nvPr/>
          </p:nvSpPr>
          <p:spPr>
            <a:xfrm>
              <a:off x="4884349" y="2300698"/>
              <a:ext cx="2019320" cy="1847585"/>
            </a:xfrm>
            <a:prstGeom prst="rect">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64" name="Google Shape;871;gd9a54310e3_0_424">
              <a:extLst>
                <a:ext uri="{FF2B5EF4-FFF2-40B4-BE49-F238E27FC236}">
                  <a16:creationId xmlns:a16="http://schemas.microsoft.com/office/drawing/2014/main" xmlns="" id="{E02C7D8C-FD25-4E8B-9FF4-9440AA51BCF1}"/>
                </a:ext>
              </a:extLst>
            </p:cNvPr>
            <p:cNvSpPr/>
            <p:nvPr/>
          </p:nvSpPr>
          <p:spPr>
            <a:xfrm>
              <a:off x="4878348" y="4016164"/>
              <a:ext cx="2111060" cy="121692"/>
            </a:xfrm>
            <a:prstGeom prst="parallelogram">
              <a:avLst>
                <a:gd name="adj" fmla="val 6851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65" name="Google Shape;871;gd9a54310e3_0_424">
              <a:extLst>
                <a:ext uri="{FF2B5EF4-FFF2-40B4-BE49-F238E27FC236}">
                  <a16:creationId xmlns:a16="http://schemas.microsoft.com/office/drawing/2014/main" xmlns="" id="{408B9B95-B4F2-4688-9E4E-E211DA42D0C5}"/>
                </a:ext>
              </a:extLst>
            </p:cNvPr>
            <p:cNvSpPr/>
            <p:nvPr/>
          </p:nvSpPr>
          <p:spPr>
            <a:xfrm rot="5400000" flipH="1">
              <a:off x="3956729" y="3128516"/>
              <a:ext cx="1903356" cy="71331"/>
            </a:xfrm>
            <a:prstGeom prst="parallelogram">
              <a:avLst>
                <a:gd name="adj" fmla="val 14337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66" name="Google Shape;871;gd9a54310e3_0_424">
              <a:extLst>
                <a:ext uri="{FF2B5EF4-FFF2-40B4-BE49-F238E27FC236}">
                  <a16:creationId xmlns:a16="http://schemas.microsoft.com/office/drawing/2014/main" xmlns="" id="{AB89E20D-747B-448E-9162-AB004ECE126A}"/>
                </a:ext>
              </a:extLst>
            </p:cNvPr>
            <p:cNvSpPr/>
            <p:nvPr/>
          </p:nvSpPr>
          <p:spPr>
            <a:xfrm>
              <a:off x="4866795" y="2212505"/>
              <a:ext cx="2122614" cy="90679"/>
            </a:xfrm>
            <a:prstGeom prst="parallelogram">
              <a:avLst>
                <a:gd name="adj" fmla="val 72946"/>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67" name="Google Shape;871;gd9a54310e3_0_424">
              <a:extLst>
                <a:ext uri="{FF2B5EF4-FFF2-40B4-BE49-F238E27FC236}">
                  <a16:creationId xmlns:a16="http://schemas.microsoft.com/office/drawing/2014/main" xmlns="" id="{EC2B84E5-FABA-47B6-A862-844B827FCDA4}"/>
                </a:ext>
              </a:extLst>
            </p:cNvPr>
            <p:cNvSpPr/>
            <p:nvPr/>
          </p:nvSpPr>
          <p:spPr>
            <a:xfrm rot="5400000" flipH="1">
              <a:off x="6000665" y="3127117"/>
              <a:ext cx="1903354" cy="74129"/>
            </a:xfrm>
            <a:prstGeom prst="parallelogram">
              <a:avLst>
                <a:gd name="adj" fmla="val 130578"/>
              </a:avLst>
            </a:prstGeom>
            <a:solidFill>
              <a:srgbClr val="FF0000">
                <a:alpha val="2863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168" name="그룹 167">
            <a:extLst>
              <a:ext uri="{FF2B5EF4-FFF2-40B4-BE49-F238E27FC236}">
                <a16:creationId xmlns:a16="http://schemas.microsoft.com/office/drawing/2014/main" xmlns="" id="{A73C69BD-6830-4323-AAF5-D4BD2B5F09D0}"/>
              </a:ext>
            </a:extLst>
          </p:cNvPr>
          <p:cNvGrpSpPr/>
          <p:nvPr/>
        </p:nvGrpSpPr>
        <p:grpSpPr>
          <a:xfrm>
            <a:off x="4018054" y="2228772"/>
            <a:ext cx="1107893" cy="1122639"/>
            <a:chOff x="4866795" y="2212502"/>
            <a:chExt cx="2122614" cy="1935781"/>
          </a:xfrm>
          <a:solidFill>
            <a:srgbClr val="00B0F0">
              <a:alpha val="43000"/>
            </a:srgbClr>
          </a:solidFill>
        </p:grpSpPr>
        <p:sp>
          <p:nvSpPr>
            <p:cNvPr id="169" name="Google Shape;868;gd9a54310e3_0_424">
              <a:extLst>
                <a:ext uri="{FF2B5EF4-FFF2-40B4-BE49-F238E27FC236}">
                  <a16:creationId xmlns:a16="http://schemas.microsoft.com/office/drawing/2014/main" xmlns="" id="{CFA214F2-F5ED-4C4F-9AE9-CDA3512F6ACF}"/>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0" name="Google Shape;868;gd9a54310e3_0_424">
              <a:extLst>
                <a:ext uri="{FF2B5EF4-FFF2-40B4-BE49-F238E27FC236}">
                  <a16:creationId xmlns:a16="http://schemas.microsoft.com/office/drawing/2014/main" xmlns="" id="{ABFA6DDF-466D-47F1-A36A-FA087A708E50}"/>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1" name="Google Shape;871;gd9a54310e3_0_424">
              <a:extLst>
                <a:ext uri="{FF2B5EF4-FFF2-40B4-BE49-F238E27FC236}">
                  <a16:creationId xmlns:a16="http://schemas.microsoft.com/office/drawing/2014/main" xmlns="" id="{850CEC4E-3BC2-47F1-8256-4E84CBE729D4}"/>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2" name="Google Shape;871;gd9a54310e3_0_424">
              <a:extLst>
                <a:ext uri="{FF2B5EF4-FFF2-40B4-BE49-F238E27FC236}">
                  <a16:creationId xmlns:a16="http://schemas.microsoft.com/office/drawing/2014/main" xmlns="" id="{7FAB6F0C-C7AB-4AB6-948D-2C1CC7250030}"/>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3" name="Google Shape;871;gd9a54310e3_0_424">
              <a:extLst>
                <a:ext uri="{FF2B5EF4-FFF2-40B4-BE49-F238E27FC236}">
                  <a16:creationId xmlns:a16="http://schemas.microsoft.com/office/drawing/2014/main" xmlns="" id="{F2F56FF0-378C-4DBF-A01F-A690D327A69B}"/>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4" name="Google Shape;871;gd9a54310e3_0_424">
              <a:extLst>
                <a:ext uri="{FF2B5EF4-FFF2-40B4-BE49-F238E27FC236}">
                  <a16:creationId xmlns:a16="http://schemas.microsoft.com/office/drawing/2014/main" xmlns="" id="{07441E26-A6FF-4130-9B8E-55EB26F137D8}"/>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175" name="그룹 174">
            <a:extLst>
              <a:ext uri="{FF2B5EF4-FFF2-40B4-BE49-F238E27FC236}">
                <a16:creationId xmlns:a16="http://schemas.microsoft.com/office/drawing/2014/main" xmlns="" id="{18E7EB4C-35A7-4F60-823E-556B9E9AA773}"/>
              </a:ext>
            </a:extLst>
          </p:cNvPr>
          <p:cNvGrpSpPr/>
          <p:nvPr/>
        </p:nvGrpSpPr>
        <p:grpSpPr>
          <a:xfrm>
            <a:off x="3797842" y="2537853"/>
            <a:ext cx="1107893" cy="1122639"/>
            <a:chOff x="4866795" y="2212502"/>
            <a:chExt cx="2122614" cy="1935781"/>
          </a:xfrm>
          <a:solidFill>
            <a:srgbClr val="00B0F0">
              <a:alpha val="43000"/>
            </a:srgbClr>
          </a:solidFill>
        </p:grpSpPr>
        <p:sp>
          <p:nvSpPr>
            <p:cNvPr id="176" name="Google Shape;868;gd9a54310e3_0_424">
              <a:extLst>
                <a:ext uri="{FF2B5EF4-FFF2-40B4-BE49-F238E27FC236}">
                  <a16:creationId xmlns:a16="http://schemas.microsoft.com/office/drawing/2014/main" xmlns="" id="{9FB2529E-9291-4240-B015-DD474C837D55}"/>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7" name="Google Shape;868;gd9a54310e3_0_424">
              <a:extLst>
                <a:ext uri="{FF2B5EF4-FFF2-40B4-BE49-F238E27FC236}">
                  <a16:creationId xmlns:a16="http://schemas.microsoft.com/office/drawing/2014/main" xmlns="" id="{903474A6-CDDA-4CC4-BE26-759FED2F9742}"/>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8" name="Google Shape;871;gd9a54310e3_0_424">
              <a:extLst>
                <a:ext uri="{FF2B5EF4-FFF2-40B4-BE49-F238E27FC236}">
                  <a16:creationId xmlns:a16="http://schemas.microsoft.com/office/drawing/2014/main" xmlns="" id="{36D5F2BE-2A4D-46F2-9EC4-15EE52CADFB2}"/>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79" name="Google Shape;871;gd9a54310e3_0_424">
              <a:extLst>
                <a:ext uri="{FF2B5EF4-FFF2-40B4-BE49-F238E27FC236}">
                  <a16:creationId xmlns:a16="http://schemas.microsoft.com/office/drawing/2014/main" xmlns="" id="{ED52668B-DCE1-4EFD-B590-9479FBB08609}"/>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0" name="Google Shape;871;gd9a54310e3_0_424">
              <a:extLst>
                <a:ext uri="{FF2B5EF4-FFF2-40B4-BE49-F238E27FC236}">
                  <a16:creationId xmlns:a16="http://schemas.microsoft.com/office/drawing/2014/main" xmlns="" id="{C19233A7-CCDB-471A-A12E-54E7EA364FA9}"/>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1" name="Google Shape;871;gd9a54310e3_0_424">
              <a:extLst>
                <a:ext uri="{FF2B5EF4-FFF2-40B4-BE49-F238E27FC236}">
                  <a16:creationId xmlns:a16="http://schemas.microsoft.com/office/drawing/2014/main" xmlns="" id="{F93BCCE6-B05E-4DFB-9ADC-308C531E7E46}"/>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182" name="그룹 181">
            <a:extLst>
              <a:ext uri="{FF2B5EF4-FFF2-40B4-BE49-F238E27FC236}">
                <a16:creationId xmlns:a16="http://schemas.microsoft.com/office/drawing/2014/main" xmlns="" id="{3AD0B7E0-4AB4-4C6F-AEBB-1ACCBB7E40F0}"/>
              </a:ext>
            </a:extLst>
          </p:cNvPr>
          <p:cNvGrpSpPr/>
          <p:nvPr/>
        </p:nvGrpSpPr>
        <p:grpSpPr>
          <a:xfrm>
            <a:off x="3478189" y="2903132"/>
            <a:ext cx="1107893" cy="1122639"/>
            <a:chOff x="4866795" y="2212502"/>
            <a:chExt cx="2122614" cy="1935781"/>
          </a:xfrm>
          <a:solidFill>
            <a:srgbClr val="00B0F0">
              <a:alpha val="43000"/>
            </a:srgbClr>
          </a:solidFill>
        </p:grpSpPr>
        <p:sp>
          <p:nvSpPr>
            <p:cNvPr id="183" name="Google Shape;868;gd9a54310e3_0_424">
              <a:extLst>
                <a:ext uri="{FF2B5EF4-FFF2-40B4-BE49-F238E27FC236}">
                  <a16:creationId xmlns:a16="http://schemas.microsoft.com/office/drawing/2014/main" xmlns="" id="{5DBC67E2-46A8-4FFD-B1E5-AFC3CDD4BF25}"/>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4" name="Google Shape;868;gd9a54310e3_0_424">
              <a:extLst>
                <a:ext uri="{FF2B5EF4-FFF2-40B4-BE49-F238E27FC236}">
                  <a16:creationId xmlns:a16="http://schemas.microsoft.com/office/drawing/2014/main" xmlns="" id="{B811368B-5594-45FF-B210-B73158D9A206}"/>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5" name="Google Shape;871;gd9a54310e3_0_424">
              <a:extLst>
                <a:ext uri="{FF2B5EF4-FFF2-40B4-BE49-F238E27FC236}">
                  <a16:creationId xmlns:a16="http://schemas.microsoft.com/office/drawing/2014/main" xmlns="" id="{AD79F74A-E50C-4A4E-A23B-6DC785B41C8F}"/>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6" name="Google Shape;871;gd9a54310e3_0_424">
              <a:extLst>
                <a:ext uri="{FF2B5EF4-FFF2-40B4-BE49-F238E27FC236}">
                  <a16:creationId xmlns:a16="http://schemas.microsoft.com/office/drawing/2014/main" xmlns="" id="{FABB2566-A3D6-4AB7-A097-60EC42A89609}"/>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7" name="Google Shape;871;gd9a54310e3_0_424">
              <a:extLst>
                <a:ext uri="{FF2B5EF4-FFF2-40B4-BE49-F238E27FC236}">
                  <a16:creationId xmlns:a16="http://schemas.microsoft.com/office/drawing/2014/main" xmlns="" id="{185A8379-AE34-4261-B600-1587F7F9DAE2}"/>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8" name="Google Shape;871;gd9a54310e3_0_424">
              <a:extLst>
                <a:ext uri="{FF2B5EF4-FFF2-40B4-BE49-F238E27FC236}">
                  <a16:creationId xmlns:a16="http://schemas.microsoft.com/office/drawing/2014/main" xmlns="" id="{70E9E9C4-73AF-449D-AAAB-9B981DD024B9}"/>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grpSp>
        <p:nvGrpSpPr>
          <p:cNvPr id="189" name="그룹 188">
            <a:extLst>
              <a:ext uri="{FF2B5EF4-FFF2-40B4-BE49-F238E27FC236}">
                <a16:creationId xmlns:a16="http://schemas.microsoft.com/office/drawing/2014/main" xmlns="" id="{080516E5-32A4-4E85-B466-AAF4D367591C}"/>
              </a:ext>
            </a:extLst>
          </p:cNvPr>
          <p:cNvGrpSpPr/>
          <p:nvPr/>
        </p:nvGrpSpPr>
        <p:grpSpPr>
          <a:xfrm>
            <a:off x="3186167" y="3320852"/>
            <a:ext cx="1107893" cy="1122639"/>
            <a:chOff x="4866795" y="2212502"/>
            <a:chExt cx="2122614" cy="1935781"/>
          </a:xfrm>
          <a:solidFill>
            <a:srgbClr val="00B0F0">
              <a:alpha val="43000"/>
            </a:srgbClr>
          </a:solidFill>
        </p:grpSpPr>
        <p:sp>
          <p:nvSpPr>
            <p:cNvPr id="190" name="Google Shape;868;gd9a54310e3_0_424">
              <a:extLst>
                <a:ext uri="{FF2B5EF4-FFF2-40B4-BE49-F238E27FC236}">
                  <a16:creationId xmlns:a16="http://schemas.microsoft.com/office/drawing/2014/main" xmlns="" id="{00141F26-7DAC-459D-828E-B15F88ABC0DB}"/>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91" name="Google Shape;868;gd9a54310e3_0_424">
              <a:extLst>
                <a:ext uri="{FF2B5EF4-FFF2-40B4-BE49-F238E27FC236}">
                  <a16:creationId xmlns:a16="http://schemas.microsoft.com/office/drawing/2014/main" xmlns="" id="{470712C2-0DA4-44D9-84C0-55FD79E3BB77}"/>
                </a:ext>
              </a:extLst>
            </p:cNvPr>
            <p:cNvSpPr/>
            <p:nvPr/>
          </p:nvSpPr>
          <p:spPr>
            <a:xfrm>
              <a:off x="4884349" y="2300698"/>
              <a:ext cx="2019320"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92" name="Google Shape;871;gd9a54310e3_0_424">
              <a:extLst>
                <a:ext uri="{FF2B5EF4-FFF2-40B4-BE49-F238E27FC236}">
                  <a16:creationId xmlns:a16="http://schemas.microsoft.com/office/drawing/2014/main" xmlns="" id="{E9E50434-0984-4ABD-A370-364667A819AF}"/>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93" name="Google Shape;871;gd9a54310e3_0_424">
              <a:extLst>
                <a:ext uri="{FF2B5EF4-FFF2-40B4-BE49-F238E27FC236}">
                  <a16:creationId xmlns:a16="http://schemas.microsoft.com/office/drawing/2014/main" xmlns="" id="{6ABAD8FB-CF76-422F-9A08-A6164DDC49CE}"/>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94" name="Google Shape;871;gd9a54310e3_0_424">
              <a:extLst>
                <a:ext uri="{FF2B5EF4-FFF2-40B4-BE49-F238E27FC236}">
                  <a16:creationId xmlns:a16="http://schemas.microsoft.com/office/drawing/2014/main" xmlns="" id="{A343B384-B6B4-47B8-A765-4F3BC4440A05}"/>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95" name="Google Shape;871;gd9a54310e3_0_424">
              <a:extLst>
                <a:ext uri="{FF2B5EF4-FFF2-40B4-BE49-F238E27FC236}">
                  <a16:creationId xmlns:a16="http://schemas.microsoft.com/office/drawing/2014/main" xmlns="" id="{9DA3435C-9B13-45D6-81D3-E3ECA8660138}"/>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sp>
        <p:nvSpPr>
          <p:cNvPr id="196" name="TextBox 195">
            <a:extLst>
              <a:ext uri="{FF2B5EF4-FFF2-40B4-BE49-F238E27FC236}">
                <a16:creationId xmlns:a16="http://schemas.microsoft.com/office/drawing/2014/main" xmlns="" id="{F8B618A2-0D73-4472-9D10-4DDD2B4E021C}"/>
              </a:ext>
            </a:extLst>
          </p:cNvPr>
          <p:cNvSpPr txBox="1"/>
          <p:nvPr/>
        </p:nvSpPr>
        <p:spPr>
          <a:xfrm>
            <a:off x="506100" y="4646074"/>
            <a:ext cx="1470848" cy="626018"/>
          </a:xfrm>
          <a:prstGeom prst="rect">
            <a:avLst/>
          </a:prstGeom>
          <a:noFill/>
        </p:spPr>
        <p:txBody>
          <a:bodyPr wrap="square" lIns="71323" tIns="35662" rIns="71323" bIns="35662" rtlCol="0">
            <a:spAutoFit/>
          </a:bodyPr>
          <a:lstStyle/>
          <a:p>
            <a:r>
              <a:rPr lang="en-US" altLang="ko-KR" dirty="0"/>
              <a:t>Grid Anchor Box 1,2,3</a:t>
            </a:r>
            <a:endParaRPr lang="ko-KR" altLang="en-US" dirty="0"/>
          </a:p>
        </p:txBody>
      </p:sp>
      <p:cxnSp>
        <p:nvCxnSpPr>
          <p:cNvPr id="197" name="Google Shape;699;gd9a54310e3_0_239">
            <a:extLst>
              <a:ext uri="{FF2B5EF4-FFF2-40B4-BE49-F238E27FC236}">
                <a16:creationId xmlns:a16="http://schemas.microsoft.com/office/drawing/2014/main" xmlns="" id="{2B91CA73-DE95-4226-AA1E-BF9ECF3BECBE}"/>
              </a:ext>
            </a:extLst>
          </p:cNvPr>
          <p:cNvCxnSpPr>
            <a:cxnSpLocks/>
            <a:endCxn id="153" idx="2"/>
          </p:cNvCxnSpPr>
          <p:nvPr/>
        </p:nvCxnSpPr>
        <p:spPr>
          <a:xfrm flipH="1">
            <a:off x="2200127" y="2228772"/>
            <a:ext cx="1817927" cy="413773"/>
          </a:xfrm>
          <a:prstGeom prst="straightConnector1">
            <a:avLst/>
          </a:prstGeom>
          <a:noFill/>
          <a:ln w="28575" cap="flat" cmpd="sng">
            <a:solidFill>
              <a:schemeClr val="tx1"/>
            </a:solidFill>
            <a:prstDash val="lgDash"/>
            <a:miter lim="800000"/>
            <a:headEnd type="none" w="sm" len="sm"/>
            <a:tailEnd type="none" w="sm" len="sm"/>
          </a:ln>
        </p:spPr>
      </p:cxnSp>
      <p:cxnSp>
        <p:nvCxnSpPr>
          <p:cNvPr id="198" name="Google Shape;699;gd9a54310e3_0_239">
            <a:extLst>
              <a:ext uri="{FF2B5EF4-FFF2-40B4-BE49-F238E27FC236}">
                <a16:creationId xmlns:a16="http://schemas.microsoft.com/office/drawing/2014/main" xmlns="" id="{D164B855-5459-4F1D-B7E1-A246019F5EE1}"/>
              </a:ext>
            </a:extLst>
          </p:cNvPr>
          <p:cNvCxnSpPr>
            <a:cxnSpLocks/>
            <a:stCxn id="193" idx="5"/>
            <a:endCxn id="153" idx="5"/>
          </p:cNvCxnSpPr>
          <p:nvPr/>
        </p:nvCxnSpPr>
        <p:spPr>
          <a:xfrm flipH="1" flipV="1">
            <a:off x="2200127" y="3690242"/>
            <a:ext cx="1007759" cy="704789"/>
          </a:xfrm>
          <a:prstGeom prst="straightConnector1">
            <a:avLst/>
          </a:prstGeom>
          <a:noFill/>
          <a:ln w="28575" cap="flat" cmpd="sng">
            <a:solidFill>
              <a:schemeClr val="tx1"/>
            </a:solidFill>
            <a:prstDash val="lgDash"/>
            <a:miter lim="800000"/>
            <a:headEnd type="none" w="sm" len="sm"/>
            <a:tailEnd type="none" w="sm" len="sm"/>
          </a:ln>
        </p:spPr>
      </p:cxnSp>
      <p:sp>
        <p:nvSpPr>
          <p:cNvPr id="199" name="Google Shape;712;gd9a54310e3_0_306">
            <a:extLst>
              <a:ext uri="{FF2B5EF4-FFF2-40B4-BE49-F238E27FC236}">
                <a16:creationId xmlns:a16="http://schemas.microsoft.com/office/drawing/2014/main" xmlns="" id="{C026F7D8-E151-497A-BEAD-1DBE2B76ECC3}"/>
              </a:ext>
            </a:extLst>
          </p:cNvPr>
          <p:cNvSpPr/>
          <p:nvPr/>
        </p:nvSpPr>
        <p:spPr>
          <a:xfrm>
            <a:off x="6945721" y="2489814"/>
            <a:ext cx="226125" cy="1449667"/>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rgbClr val="FFFFFF"/>
              </a:solidFill>
              <a:latin typeface="Malgun Gothic"/>
              <a:ea typeface="Malgun Gothic"/>
              <a:cs typeface="Malgun Gothic"/>
              <a:sym typeface="Malgun Gothic"/>
            </a:endParaRPr>
          </a:p>
        </p:txBody>
      </p:sp>
      <p:sp>
        <p:nvSpPr>
          <p:cNvPr id="200" name="Google Shape;713;gd9a54310e3_0_306">
            <a:extLst>
              <a:ext uri="{FF2B5EF4-FFF2-40B4-BE49-F238E27FC236}">
                <a16:creationId xmlns:a16="http://schemas.microsoft.com/office/drawing/2014/main" xmlns="" id="{6DC4D407-146B-4E56-9D36-052393A466DC}"/>
              </a:ext>
            </a:extLst>
          </p:cNvPr>
          <p:cNvSpPr/>
          <p:nvPr/>
        </p:nvSpPr>
        <p:spPr>
          <a:xfrm>
            <a:off x="7267764" y="2486014"/>
            <a:ext cx="219002" cy="1463134"/>
          </a:xfrm>
          <a:prstGeom prst="rightBrace">
            <a:avLst>
              <a:gd name="adj1" fmla="val 8333"/>
              <a:gd name="adj2" fmla="val 51443"/>
            </a:avLst>
          </a:prstGeom>
          <a:noFill/>
          <a:ln w="9525" cap="flat" cmpd="sng">
            <a:solidFill>
              <a:srgbClr val="4472C4"/>
            </a:solidFill>
            <a:prstDash val="solid"/>
            <a:miter lim="800000"/>
            <a:headEnd type="none" w="sm" len="sm"/>
            <a:tailEnd type="none" w="sm" len="sm"/>
          </a:ln>
        </p:spPr>
        <p:txBody>
          <a:bodyPr spcFirstLastPara="1" wrap="square" lIns="71312" tIns="35646" rIns="71312" bIns="35646" anchor="ctr" anchorCtr="0">
            <a:noAutofit/>
          </a:bodyPr>
          <a:lstStyle/>
          <a:p>
            <a:pPr algn="ctr"/>
            <a:endParaRPr sz="1400">
              <a:solidFill>
                <a:srgbClr val="000000"/>
              </a:solidFill>
              <a:latin typeface="Malgun Gothic"/>
              <a:ea typeface="Malgun Gothic"/>
              <a:cs typeface="Malgun Gothic"/>
              <a:sym typeface="Malgun Gothic"/>
            </a:endParaRPr>
          </a:p>
        </p:txBody>
      </p:sp>
      <p:sp>
        <p:nvSpPr>
          <p:cNvPr id="201" name="Google Shape;714;gd9a54310e3_0_306">
            <a:extLst>
              <a:ext uri="{FF2B5EF4-FFF2-40B4-BE49-F238E27FC236}">
                <a16:creationId xmlns:a16="http://schemas.microsoft.com/office/drawing/2014/main" xmlns="" id="{006C0F22-4D32-448C-872E-1EFE72ED9F29}"/>
              </a:ext>
            </a:extLst>
          </p:cNvPr>
          <p:cNvSpPr/>
          <p:nvPr/>
        </p:nvSpPr>
        <p:spPr>
          <a:xfrm>
            <a:off x="7605152" y="2081631"/>
            <a:ext cx="1498640" cy="2020762"/>
          </a:xfrm>
          <a:prstGeom prst="rect">
            <a:avLst/>
          </a:prstGeom>
          <a:noFill/>
          <a:ln w="12700" cap="flat" cmpd="sng">
            <a:solidFill>
              <a:srgbClr val="31538F"/>
            </a:solidFill>
            <a:prstDash val="solid"/>
            <a:miter lim="800000"/>
            <a:headEnd type="none" w="sm" len="sm"/>
            <a:tailEnd type="none" w="sm" len="sm"/>
          </a:ln>
        </p:spPr>
        <p:txBody>
          <a:bodyPr spcFirstLastPara="1" wrap="square" lIns="71312" tIns="35646" rIns="71312" bIns="35646" anchor="ctr" anchorCtr="0">
            <a:noAutofit/>
          </a:bodyPr>
          <a:lstStyle/>
          <a:p>
            <a:r>
              <a:rPr lang="ko-KR" dirty="0">
                <a:solidFill>
                  <a:srgbClr val="000000"/>
                </a:solidFill>
                <a:latin typeface="Malgun Gothic"/>
                <a:ea typeface="Malgun Gothic"/>
                <a:cs typeface="Malgun Gothic"/>
                <a:sym typeface="Malgun Gothic"/>
              </a:rPr>
              <a:t>1. </a:t>
            </a:r>
            <a:r>
              <a:rPr lang="ko-KR" dirty="0" err="1">
                <a:solidFill>
                  <a:srgbClr val="000000"/>
                </a:solidFill>
                <a:latin typeface="Malgun Gothic"/>
                <a:ea typeface="Malgun Gothic"/>
                <a:cs typeface="Malgun Gothic"/>
                <a:sym typeface="Malgun Gothic"/>
              </a:rPr>
              <a:t>x_center</a:t>
            </a:r>
            <a:endParaRPr dirty="0">
              <a:solidFill>
                <a:srgbClr val="000000"/>
              </a:solidFill>
              <a:latin typeface="Malgun Gothic"/>
              <a:ea typeface="Malgun Gothic"/>
              <a:cs typeface="Malgun Gothic"/>
              <a:sym typeface="Malgun Gothic"/>
            </a:endParaRPr>
          </a:p>
          <a:p>
            <a:r>
              <a:rPr lang="ko-KR" dirty="0">
                <a:solidFill>
                  <a:srgbClr val="000000"/>
                </a:solidFill>
                <a:latin typeface="Malgun Gothic"/>
                <a:ea typeface="Malgun Gothic"/>
                <a:cs typeface="Malgun Gothic"/>
                <a:sym typeface="Malgun Gothic"/>
              </a:rPr>
              <a:t>2. </a:t>
            </a:r>
            <a:r>
              <a:rPr lang="ko-KR" dirty="0" err="1">
                <a:solidFill>
                  <a:srgbClr val="000000"/>
                </a:solidFill>
                <a:latin typeface="Malgun Gothic"/>
                <a:ea typeface="Malgun Gothic"/>
                <a:cs typeface="Malgun Gothic"/>
                <a:sym typeface="Malgun Gothic"/>
              </a:rPr>
              <a:t>y_center</a:t>
            </a:r>
            <a:endParaRPr dirty="0">
              <a:solidFill>
                <a:srgbClr val="000000"/>
              </a:solidFill>
              <a:latin typeface="Malgun Gothic"/>
              <a:ea typeface="Malgun Gothic"/>
              <a:cs typeface="Malgun Gothic"/>
              <a:sym typeface="Malgun Gothic"/>
            </a:endParaRPr>
          </a:p>
          <a:p>
            <a:r>
              <a:rPr lang="ko-KR" dirty="0">
                <a:solidFill>
                  <a:srgbClr val="000000"/>
                </a:solidFill>
                <a:latin typeface="Malgun Gothic"/>
                <a:ea typeface="Malgun Gothic"/>
                <a:cs typeface="Malgun Gothic"/>
                <a:sym typeface="Malgun Gothic"/>
              </a:rPr>
              <a:t>3. </a:t>
            </a:r>
            <a:r>
              <a:rPr lang="ko-KR" dirty="0" err="1">
                <a:solidFill>
                  <a:srgbClr val="000000"/>
                </a:solidFill>
                <a:latin typeface="Malgun Gothic"/>
                <a:ea typeface="Malgun Gothic"/>
                <a:cs typeface="Malgun Gothic"/>
                <a:sym typeface="Malgun Gothic"/>
              </a:rPr>
              <a:t>bbox_w</a:t>
            </a:r>
            <a:endParaRPr dirty="0">
              <a:solidFill>
                <a:srgbClr val="000000"/>
              </a:solidFill>
              <a:latin typeface="Malgun Gothic"/>
              <a:ea typeface="Malgun Gothic"/>
              <a:cs typeface="Malgun Gothic"/>
              <a:sym typeface="Malgun Gothic"/>
            </a:endParaRPr>
          </a:p>
          <a:p>
            <a:r>
              <a:rPr lang="ko-KR" dirty="0">
                <a:solidFill>
                  <a:srgbClr val="000000"/>
                </a:solidFill>
                <a:latin typeface="Malgun Gothic"/>
                <a:ea typeface="Malgun Gothic"/>
                <a:cs typeface="Malgun Gothic"/>
                <a:sym typeface="Malgun Gothic"/>
              </a:rPr>
              <a:t>4. </a:t>
            </a:r>
            <a:r>
              <a:rPr lang="ko-KR" dirty="0" err="1">
                <a:solidFill>
                  <a:srgbClr val="000000"/>
                </a:solidFill>
                <a:latin typeface="Malgun Gothic"/>
                <a:ea typeface="Malgun Gothic"/>
                <a:cs typeface="Malgun Gothic"/>
                <a:sym typeface="Malgun Gothic"/>
              </a:rPr>
              <a:t>bbox_h</a:t>
            </a:r>
            <a:endParaRPr dirty="0">
              <a:solidFill>
                <a:srgbClr val="000000"/>
              </a:solidFill>
              <a:latin typeface="Malgun Gothic"/>
              <a:ea typeface="Malgun Gothic"/>
              <a:cs typeface="Malgun Gothic"/>
              <a:sym typeface="Malgun Gothic"/>
            </a:endParaRPr>
          </a:p>
          <a:p>
            <a:r>
              <a:rPr lang="ko-KR" dirty="0">
                <a:solidFill>
                  <a:srgbClr val="000000"/>
                </a:solidFill>
                <a:latin typeface="Malgun Gothic"/>
                <a:ea typeface="Malgun Gothic"/>
                <a:cs typeface="Malgun Gothic"/>
                <a:sym typeface="Malgun Gothic"/>
              </a:rPr>
              <a:t>5. </a:t>
            </a:r>
            <a:r>
              <a:rPr lang="ko-KR" dirty="0" err="1">
                <a:solidFill>
                  <a:srgbClr val="000000"/>
                </a:solidFill>
                <a:latin typeface="Malgun Gothic"/>
                <a:ea typeface="Malgun Gothic"/>
                <a:cs typeface="Malgun Gothic"/>
                <a:sym typeface="Malgun Gothic"/>
              </a:rPr>
              <a:t>Bbox_confidence</a:t>
            </a:r>
            <a:endParaRPr dirty="0">
              <a:solidFill>
                <a:srgbClr val="000000"/>
              </a:solidFill>
              <a:latin typeface="Malgun Gothic"/>
              <a:ea typeface="Malgun Gothic"/>
              <a:cs typeface="Malgun Gothic"/>
              <a:sym typeface="Malgun Gothic"/>
            </a:endParaRPr>
          </a:p>
        </p:txBody>
      </p:sp>
      <p:sp>
        <p:nvSpPr>
          <p:cNvPr id="206" name="TextBox 205">
            <a:extLst>
              <a:ext uri="{FF2B5EF4-FFF2-40B4-BE49-F238E27FC236}">
                <a16:creationId xmlns:a16="http://schemas.microsoft.com/office/drawing/2014/main" xmlns="" id="{5F00302F-B2F5-4FF0-A6B0-F1608E857BCA}"/>
              </a:ext>
            </a:extLst>
          </p:cNvPr>
          <p:cNvSpPr txBox="1"/>
          <p:nvPr/>
        </p:nvSpPr>
        <p:spPr>
          <a:xfrm>
            <a:off x="4572000" y="4327005"/>
            <a:ext cx="839826" cy="626018"/>
          </a:xfrm>
          <a:prstGeom prst="rect">
            <a:avLst/>
          </a:prstGeom>
          <a:noFill/>
        </p:spPr>
        <p:txBody>
          <a:bodyPr wrap="square" lIns="71323" tIns="35662" rIns="71323" bIns="35662" rtlCol="0">
            <a:spAutoFit/>
          </a:bodyPr>
          <a:lstStyle/>
          <a:p>
            <a:r>
              <a:rPr lang="en-US" altLang="ko-KR" dirty="0"/>
              <a:t>Grid X,Y</a:t>
            </a:r>
            <a:endParaRPr lang="ko-KR" altLang="en-US" dirty="0"/>
          </a:p>
        </p:txBody>
      </p:sp>
      <p:sp>
        <p:nvSpPr>
          <p:cNvPr id="207" name="TextBox 206">
            <a:extLst>
              <a:ext uri="{FF2B5EF4-FFF2-40B4-BE49-F238E27FC236}">
                <a16:creationId xmlns:a16="http://schemas.microsoft.com/office/drawing/2014/main" xmlns="" id="{FE2F4DA2-9E40-476C-BBD0-1A58ABBEDC8D}"/>
              </a:ext>
            </a:extLst>
          </p:cNvPr>
          <p:cNvSpPr txBox="1"/>
          <p:nvPr/>
        </p:nvSpPr>
        <p:spPr>
          <a:xfrm>
            <a:off x="4948406" y="3903329"/>
            <a:ext cx="839826" cy="626018"/>
          </a:xfrm>
          <a:prstGeom prst="rect">
            <a:avLst/>
          </a:prstGeom>
          <a:noFill/>
        </p:spPr>
        <p:txBody>
          <a:bodyPr wrap="square" lIns="71323" tIns="35662" rIns="71323" bIns="35662" rtlCol="0">
            <a:spAutoFit/>
          </a:bodyPr>
          <a:lstStyle/>
          <a:p>
            <a:r>
              <a:rPr lang="en-US" altLang="ko-KR" dirty="0"/>
              <a:t>Grid W, H</a:t>
            </a:r>
            <a:endParaRPr lang="ko-KR" altLang="en-US" dirty="0"/>
          </a:p>
        </p:txBody>
      </p:sp>
      <p:sp>
        <p:nvSpPr>
          <p:cNvPr id="208" name="TextBox 207">
            <a:extLst>
              <a:ext uri="{FF2B5EF4-FFF2-40B4-BE49-F238E27FC236}">
                <a16:creationId xmlns:a16="http://schemas.microsoft.com/office/drawing/2014/main" xmlns="" id="{8F835647-13B6-472A-BE12-D50C2E537E6F}"/>
              </a:ext>
            </a:extLst>
          </p:cNvPr>
          <p:cNvSpPr txBox="1"/>
          <p:nvPr/>
        </p:nvSpPr>
        <p:spPr>
          <a:xfrm>
            <a:off x="5278905" y="3532251"/>
            <a:ext cx="839826" cy="626018"/>
          </a:xfrm>
          <a:prstGeom prst="rect">
            <a:avLst/>
          </a:prstGeom>
          <a:noFill/>
        </p:spPr>
        <p:txBody>
          <a:bodyPr wrap="square" lIns="71323" tIns="35662" rIns="71323" bIns="35662" rtlCol="0">
            <a:spAutoFit/>
          </a:bodyPr>
          <a:lstStyle/>
          <a:p>
            <a:r>
              <a:rPr lang="en-US" altLang="ko-KR" dirty="0"/>
              <a:t>Grid Conf</a:t>
            </a:r>
            <a:endParaRPr lang="ko-KR" altLang="en-US" dirty="0"/>
          </a:p>
        </p:txBody>
      </p:sp>
      <p:sp>
        <p:nvSpPr>
          <p:cNvPr id="209" name="TextBox 208">
            <a:extLst>
              <a:ext uri="{FF2B5EF4-FFF2-40B4-BE49-F238E27FC236}">
                <a16:creationId xmlns:a16="http://schemas.microsoft.com/office/drawing/2014/main" xmlns="" id="{A81C38C4-1535-4BE0-A83A-F6A138B26FD2}"/>
              </a:ext>
            </a:extLst>
          </p:cNvPr>
          <p:cNvSpPr txBox="1"/>
          <p:nvPr/>
        </p:nvSpPr>
        <p:spPr>
          <a:xfrm>
            <a:off x="5620890" y="3193579"/>
            <a:ext cx="839826" cy="626018"/>
          </a:xfrm>
          <a:prstGeom prst="rect">
            <a:avLst/>
          </a:prstGeom>
          <a:noFill/>
        </p:spPr>
        <p:txBody>
          <a:bodyPr wrap="square" lIns="71323" tIns="35662" rIns="71323" bIns="35662" rtlCol="0">
            <a:spAutoFit/>
          </a:bodyPr>
          <a:lstStyle/>
          <a:p>
            <a:r>
              <a:rPr lang="en-US" altLang="ko-KR" dirty="0"/>
              <a:t>Grid Class</a:t>
            </a:r>
          </a:p>
        </p:txBody>
      </p:sp>
      <p:sp>
        <p:nvSpPr>
          <p:cNvPr id="67" name="직사각형 66">
            <a:extLst>
              <a:ext uri="{FF2B5EF4-FFF2-40B4-BE49-F238E27FC236}">
                <a16:creationId xmlns:a16="http://schemas.microsoft.com/office/drawing/2014/main" xmlns="" id="{A3A18D2F-15F7-4061-AAA7-ED63D1757F3B}"/>
              </a:ext>
            </a:extLst>
          </p:cNvPr>
          <p:cNvSpPr/>
          <p:nvPr/>
        </p:nvSpPr>
        <p:spPr>
          <a:xfrm>
            <a:off x="327188" y="1029821"/>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a:t>Reshape, Split</a:t>
            </a:r>
            <a:endParaRPr lang="ko-KR" altLang="en-US" dirty="0"/>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xmlns="" id="{7E0D25F6-CDB4-493F-AC49-99F5A8881692}"/>
                  </a:ext>
                </a:extLst>
              </p:cNvPr>
              <p:cNvSpPr txBox="1"/>
              <p:nvPr/>
            </p:nvSpPr>
            <p:spPr>
              <a:xfrm>
                <a:off x="251666" y="1747372"/>
                <a:ext cx="3265830" cy="853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ko-KR" altLang="en-US" i="1" smtClean="0">
                              <a:latin typeface="Cambria Math"/>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ea typeface="Cambria Math" panose="02040503050406030204" pitchFamily="18" charset="0"/>
                            </a:rPr>
                            <m:t>∈[0~</m:t>
                          </m:r>
                          <m:r>
                            <a:rPr lang="en-US" altLang="ko-KR" b="0" i="1" smtClean="0">
                              <a:latin typeface="Cambria Math" panose="02040503050406030204" pitchFamily="18" charset="0"/>
                              <a:ea typeface="Cambria Math" panose="02040503050406030204" pitchFamily="18" charset="0"/>
                            </a:rPr>
                            <m:t>𝑆</m:t>
                          </m:r>
                          <m:r>
                            <a:rPr lang="en-US" altLang="ko-KR" b="0" i="1" smtClean="0">
                              <a:latin typeface="Cambria Math" panose="02040503050406030204" pitchFamily="18" charset="0"/>
                              <a:ea typeface="Cambria Math" panose="02040503050406030204" pitchFamily="18" charset="0"/>
                            </a:rPr>
                            <m:t>]</m:t>
                          </m:r>
                        </m:sub>
                        <m:sup>
                          <m:sSup>
                            <m:sSupPr>
                              <m:ctrlPr>
                                <a:rPr lang="en-US" altLang="ko-KR" b="0" i="1" smtClean="0">
                                  <a:latin typeface="Cambria Math"/>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2</m:t>
                              </m:r>
                            </m:sup>
                          </m:sSup>
                        </m:sup>
                        <m:e>
                          <m:nary>
                            <m:naryPr>
                              <m:chr m:val="∑"/>
                              <m:ctrlPr>
                                <a:rPr lang="en-US" altLang="ko-KR" i="1" smtClean="0">
                                  <a:latin typeface="Cambria Math"/>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ea typeface="Cambria Math" panose="02040503050406030204" pitchFamily="18" charset="0"/>
                                </a:rPr>
                                <m:t>∈[0~3]</m:t>
                              </m:r>
                            </m:sub>
                            <m:sup>
                              <m:r>
                                <a:rPr lang="en-US" altLang="ko-KR" b="0" i="1" smtClean="0">
                                  <a:latin typeface="Cambria Math" panose="02040503050406030204" pitchFamily="18" charset="0"/>
                                </a:rPr>
                                <m:t>𝐵</m:t>
                              </m:r>
                            </m:sup>
                            <m:e>
                              <m:d>
                                <m:dPr>
                                  <m:begChr m:val="["/>
                                  <m:endChr m:val="]"/>
                                  <m:ctrlPr>
                                    <a:rPr lang="en-US" altLang="ko-KR" b="0" i="1" smtClean="0">
                                      <a:latin typeface="Cambria Math"/>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d>
                                <m:dPr>
                                  <m:begChr m:val="["/>
                                  <m:endChr m:val="]"/>
                                  <m:ctrlPr>
                                    <a:rPr lang="en-US" altLang="ko-KR" b="0" i="1" smtClean="0">
                                      <a:latin typeface="Cambria Math"/>
                                    </a:rPr>
                                  </m:ctrlPr>
                                </m:dPr>
                                <m:e>
                                  <m:r>
                                    <a:rPr lang="en-US" altLang="ko-KR" b="0" i="1" smtClean="0">
                                      <a:latin typeface="Cambria Math" panose="02040503050406030204" pitchFamily="18" charset="0"/>
                                    </a:rPr>
                                    <m:t>𝑤</m:t>
                                  </m:r>
                                  <m:r>
                                    <a:rPr lang="en-US" altLang="ko-KR" b="0" i="1" smtClean="0">
                                      <a:latin typeface="Cambria Math" panose="02040503050406030204" pitchFamily="18" charset="0"/>
                                    </a:rPr>
                                    <m:t>,</m:t>
                                  </m:r>
                                  <m:r>
                                    <a:rPr lang="en-US" altLang="ko-KR" b="0" i="1" smtClean="0">
                                      <a:latin typeface="Cambria Math" panose="02040503050406030204" pitchFamily="18" charset="0"/>
                                    </a:rPr>
                                    <m:t>h</m:t>
                                  </m:r>
                                </m:e>
                              </m:d>
                              <m:d>
                                <m:dPr>
                                  <m:begChr m:val="["/>
                                  <m:endChr m:val="]"/>
                                  <m:ctrlPr>
                                    <a:rPr lang="en-US" altLang="ko-KR" b="0" i="1" smtClean="0">
                                      <a:latin typeface="Cambria Math"/>
                                    </a:rPr>
                                  </m:ctrlPr>
                                </m:dPr>
                                <m:e>
                                  <m:r>
                                    <a:rPr lang="en-US" altLang="ko-KR" b="0" i="1" smtClean="0">
                                      <a:latin typeface="Cambria Math" panose="02040503050406030204" pitchFamily="18" charset="0"/>
                                    </a:rPr>
                                    <m:t>𝑐𝑓</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𝑐𝑙𝑠</m:t>
                              </m:r>
                              <m:r>
                                <a:rPr lang="en-US" altLang="ko-KR" b="0" i="1" smtClean="0">
                                  <a:latin typeface="Cambria Math" panose="02040503050406030204" pitchFamily="18" charset="0"/>
                                </a:rPr>
                                <m:t>]</m:t>
                              </m:r>
                            </m:e>
                          </m:nary>
                        </m:e>
                      </m:nary>
                    </m:oMath>
                  </m:oMathPara>
                </a14:m>
                <a:endParaRPr lang="ko-KR" altLang="en-US" dirty="0"/>
              </a:p>
            </p:txBody>
          </p:sp>
        </mc:Choice>
        <mc:Fallback xmlns="">
          <p:sp>
            <p:nvSpPr>
              <p:cNvPr id="68" name="TextBox 67">
                <a:extLst>
                  <a:ext uri="{FF2B5EF4-FFF2-40B4-BE49-F238E27FC236}">
                    <a16:creationId xmlns="" xmlns:a16="http://schemas.microsoft.com/office/drawing/2014/main" xmlns:a14="http://schemas.microsoft.com/office/drawing/2010/main" id="{7E0D25F6-CDB4-493F-AC49-99F5A8881692}"/>
                  </a:ext>
                </a:extLst>
              </p:cNvPr>
              <p:cNvSpPr txBox="1">
                <a:spLocks noRot="1" noChangeAspect="1" noMove="1" noResize="1" noEditPoints="1" noAdjustHandles="1" noChangeArrowheads="1" noChangeShapeType="1" noTextEdit="1"/>
              </p:cNvSpPr>
              <p:nvPr/>
            </p:nvSpPr>
            <p:spPr>
              <a:xfrm>
                <a:off x="251666" y="1747372"/>
                <a:ext cx="3265830" cy="853632"/>
              </a:xfrm>
              <a:prstGeom prst="rect">
                <a:avLst/>
              </a:prstGeom>
              <a:blipFill rotWithShape="1">
                <a:blip r:embed="rId4"/>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xmlns="" id="{5726C99B-E77D-43B3-BD19-099696D98FDD}"/>
              </a:ext>
            </a:extLst>
          </p:cNvPr>
          <p:cNvSpPr txBox="1"/>
          <p:nvPr/>
        </p:nvSpPr>
        <p:spPr>
          <a:xfrm>
            <a:off x="3049002" y="4646074"/>
            <a:ext cx="3623963" cy="626018"/>
          </a:xfrm>
          <a:prstGeom prst="rect">
            <a:avLst/>
          </a:prstGeom>
          <a:noFill/>
        </p:spPr>
        <p:txBody>
          <a:bodyPr wrap="square" lIns="71323" tIns="35662" rIns="71323" bIns="35662" rtlCol="0">
            <a:spAutoFit/>
          </a:bodyPr>
          <a:lstStyle/>
          <a:p>
            <a:pPr algn="ctr"/>
            <a:r>
              <a:rPr lang="en-US" altLang="ko-KR" dirty="0"/>
              <a:t>shape(batch, width, height, anchor, [</a:t>
            </a:r>
            <a:r>
              <a:rPr lang="en-US" altLang="ko-KR" dirty="0" err="1"/>
              <a:t>x,y</a:t>
            </a:r>
            <a:r>
              <a:rPr lang="en-US" altLang="ko-KR" dirty="0"/>
              <a:t>]..[</a:t>
            </a:r>
            <a:r>
              <a:rPr lang="en-US" altLang="ko-KR" dirty="0" err="1"/>
              <a:t>w,h</a:t>
            </a:r>
            <a:r>
              <a:rPr lang="en-US" altLang="ko-KR" dirty="0"/>
              <a:t>]..[</a:t>
            </a:r>
            <a:r>
              <a:rPr lang="en-US" altLang="ko-KR" dirty="0" err="1"/>
              <a:t>cf</a:t>
            </a:r>
            <a:r>
              <a:rPr lang="en-US" altLang="ko-KR" dirty="0"/>
              <a:t>]..[</a:t>
            </a:r>
            <a:r>
              <a:rPr lang="en-US" altLang="ko-KR" dirty="0" err="1"/>
              <a:t>pred</a:t>
            </a:r>
            <a:r>
              <a:rPr lang="en-US" altLang="ko-KR" dirty="0"/>
              <a:t>])</a:t>
            </a:r>
          </a:p>
        </p:txBody>
      </p:sp>
    </p:spTree>
    <p:extLst>
      <p:ext uri="{BB962C8B-B14F-4D97-AF65-F5344CB8AC3E}">
        <p14:creationId xmlns:p14="http://schemas.microsoft.com/office/powerpoint/2010/main" val="3207284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7" name="TextBox 6">
            <a:extLst>
              <a:ext uri="{FF2B5EF4-FFF2-40B4-BE49-F238E27FC236}">
                <a16:creationId xmlns:a16="http://schemas.microsoft.com/office/drawing/2014/main" xmlns="" id="{CB2F4C10-B40A-4D15-91D4-A1435184F21B}"/>
              </a:ext>
            </a:extLst>
          </p:cNvPr>
          <p:cNvSpPr txBox="1"/>
          <p:nvPr/>
        </p:nvSpPr>
        <p:spPr>
          <a:xfrm>
            <a:off x="874307" y="3526271"/>
            <a:ext cx="1107893" cy="1041517"/>
          </a:xfrm>
          <a:prstGeom prst="rect">
            <a:avLst/>
          </a:prstGeom>
          <a:noFill/>
          <a:ln>
            <a:solidFill>
              <a:srgbClr val="00B0F0"/>
            </a:solidFill>
          </a:ln>
        </p:spPr>
        <p:txBody>
          <a:bodyPr wrap="square" lIns="71323" tIns="35662" rIns="71323" bIns="35662" rtlCol="0">
            <a:spAutoFit/>
          </a:bodyPr>
          <a:lstStyle/>
          <a:p>
            <a:r>
              <a:rPr lang="en-US" altLang="ko-KR" sz="900" dirty="0"/>
              <a:t>0  1  2  3  4  5  6</a:t>
            </a:r>
          </a:p>
          <a:p>
            <a:r>
              <a:rPr lang="en-US" altLang="ko-KR" sz="900" dirty="0"/>
              <a:t>0  1  2  3  4  5  6</a:t>
            </a:r>
          </a:p>
          <a:p>
            <a:r>
              <a:rPr lang="en-US" altLang="ko-KR" sz="900" dirty="0"/>
              <a:t>0  1  2  3  4  5  6</a:t>
            </a:r>
          </a:p>
          <a:p>
            <a:r>
              <a:rPr lang="en-US" altLang="ko-KR" sz="900" dirty="0"/>
              <a:t>0  1  2  3  4  5  6</a:t>
            </a:r>
          </a:p>
          <a:p>
            <a:r>
              <a:rPr lang="en-US" altLang="ko-KR" sz="900" dirty="0"/>
              <a:t>0  1  2  3  4  5  6</a:t>
            </a:r>
          </a:p>
          <a:p>
            <a:r>
              <a:rPr lang="en-US" altLang="ko-KR" sz="900" dirty="0"/>
              <a:t>0  1  2  3  4  5  6</a:t>
            </a:r>
          </a:p>
          <a:p>
            <a:r>
              <a:rPr lang="en-US" altLang="ko-KR" sz="900" dirty="0"/>
              <a:t>0  1  2  3  4  5  6</a:t>
            </a:r>
          </a:p>
        </p:txBody>
      </p:sp>
      <p:pic>
        <p:nvPicPr>
          <p:cNvPr id="28" name="그림 27">
            <a:extLst>
              <a:ext uri="{FF2B5EF4-FFF2-40B4-BE49-F238E27FC236}">
                <a16:creationId xmlns:a16="http://schemas.microsoft.com/office/drawing/2014/main" xmlns="" id="{33573FF7-37AF-4206-869F-E0606970F616}"/>
              </a:ext>
            </a:extLst>
          </p:cNvPr>
          <p:cNvPicPr>
            <a:picLocks noChangeAspect="1"/>
          </p:cNvPicPr>
          <p:nvPr/>
        </p:nvPicPr>
        <p:blipFill rotWithShape="1">
          <a:blip r:embed="rId3"/>
          <a:srcRect t="33362" b="37752"/>
          <a:stretch/>
        </p:blipFill>
        <p:spPr>
          <a:xfrm>
            <a:off x="2223383" y="475154"/>
            <a:ext cx="6536045" cy="1051733"/>
          </a:xfrm>
          <a:prstGeom prst="rect">
            <a:avLst/>
          </a:prstGeom>
        </p:spPr>
      </p:pic>
      <p:sp>
        <p:nvSpPr>
          <p:cNvPr id="45" name="직사각형 44">
            <a:extLst>
              <a:ext uri="{FF2B5EF4-FFF2-40B4-BE49-F238E27FC236}">
                <a16:creationId xmlns:a16="http://schemas.microsoft.com/office/drawing/2014/main" xmlns="" id="{0752EB01-DA5B-483B-B21E-3B27C334E638}"/>
              </a:ext>
            </a:extLst>
          </p:cNvPr>
          <p:cNvSpPr/>
          <p:nvPr/>
        </p:nvSpPr>
        <p:spPr>
          <a:xfrm>
            <a:off x="2379178" y="546109"/>
            <a:ext cx="6264618" cy="6421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sp>
        <p:nvSpPr>
          <p:cNvPr id="24" name="직사각형 23">
            <a:extLst>
              <a:ext uri="{FF2B5EF4-FFF2-40B4-BE49-F238E27FC236}">
                <a16:creationId xmlns:a16="http://schemas.microsoft.com/office/drawing/2014/main" xmlns="" id="{5E5021BF-EA1A-4B05-B19E-683CE4CBE9A3}"/>
              </a:ext>
            </a:extLst>
          </p:cNvPr>
          <p:cNvSpPr/>
          <p:nvPr/>
        </p:nvSpPr>
        <p:spPr>
          <a:xfrm>
            <a:off x="6993802" y="1336857"/>
            <a:ext cx="488888" cy="1900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p:cxnSp>
        <p:nvCxnSpPr>
          <p:cNvPr id="3" name="직선 화살표 연결선 2">
            <a:extLst>
              <a:ext uri="{FF2B5EF4-FFF2-40B4-BE49-F238E27FC236}">
                <a16:creationId xmlns:a16="http://schemas.microsoft.com/office/drawing/2014/main" xmlns="" id="{61064FF7-5D87-4D03-8C48-C901B547EC6A}"/>
              </a:ext>
            </a:extLst>
          </p:cNvPr>
          <p:cNvCxnSpPr/>
          <p:nvPr/>
        </p:nvCxnSpPr>
        <p:spPr>
          <a:xfrm>
            <a:off x="7191648" y="1176068"/>
            <a:ext cx="0" cy="1607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xmlns="" id="{82C2A3EA-124C-4A65-8ADD-81F3CFAB3F06}"/>
              </a:ext>
            </a:extLst>
          </p:cNvPr>
          <p:cNvSpPr/>
          <p:nvPr/>
        </p:nvSpPr>
        <p:spPr>
          <a:xfrm>
            <a:off x="327188" y="874380"/>
            <a:ext cx="1780563"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r>
              <a:rPr lang="en-US" altLang="ko-KR" dirty="0" smtClean="0"/>
              <a:t>Label </a:t>
            </a:r>
            <a:r>
              <a:rPr lang="en-US" altLang="ko-KR" dirty="0"/>
              <a:t>decode</a:t>
            </a:r>
            <a:endParaRPr lang="ko-KR" altLang="en-US" dirty="0"/>
          </a:p>
        </p:txBody>
      </p:sp>
      <p:grpSp>
        <p:nvGrpSpPr>
          <p:cNvPr id="129" name="그룹 128">
            <a:extLst>
              <a:ext uri="{FF2B5EF4-FFF2-40B4-BE49-F238E27FC236}">
                <a16:creationId xmlns:a16="http://schemas.microsoft.com/office/drawing/2014/main" xmlns="" id="{8E321B05-7DB0-4131-936B-956A59A2826C}"/>
              </a:ext>
            </a:extLst>
          </p:cNvPr>
          <p:cNvGrpSpPr/>
          <p:nvPr/>
        </p:nvGrpSpPr>
        <p:grpSpPr>
          <a:xfrm>
            <a:off x="925742" y="3339592"/>
            <a:ext cx="1000862" cy="1179153"/>
            <a:chOff x="1701510" y="4434734"/>
            <a:chExt cx="2042991" cy="1847586"/>
          </a:xfrm>
        </p:grpSpPr>
        <p:cxnSp>
          <p:nvCxnSpPr>
            <p:cNvPr id="130" name="직선 연결선 129">
              <a:extLst>
                <a:ext uri="{FF2B5EF4-FFF2-40B4-BE49-F238E27FC236}">
                  <a16:creationId xmlns:a16="http://schemas.microsoft.com/office/drawing/2014/main" xmlns="" id="{65863C3B-1A6A-45E0-8D93-67200D1BF625}"/>
                </a:ext>
              </a:extLst>
            </p:cNvPr>
            <p:cNvCxnSpPr>
              <a:cxnSpLocks/>
            </p:cNvCxnSpPr>
            <p:nvPr/>
          </p:nvCxnSpPr>
          <p:spPr>
            <a:xfrm>
              <a:off x="1952952"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xmlns="" id="{0BEBB10E-3E35-4608-8ADE-CB7E8A7E4114}"/>
                </a:ext>
              </a:extLst>
            </p:cNvPr>
            <p:cNvCxnSpPr>
              <a:cxnSpLocks/>
            </p:cNvCxnSpPr>
            <p:nvPr/>
          </p:nvCxnSpPr>
          <p:spPr>
            <a:xfrm>
              <a:off x="2248460"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xmlns="" id="{C621B078-E95A-4589-A8D6-524D821D67A8}"/>
                </a:ext>
              </a:extLst>
            </p:cNvPr>
            <p:cNvCxnSpPr>
              <a:cxnSpLocks/>
            </p:cNvCxnSpPr>
            <p:nvPr/>
          </p:nvCxnSpPr>
          <p:spPr>
            <a:xfrm>
              <a:off x="2533246"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xmlns="" id="{31A26B82-2EC6-4121-A785-41AFCF0F8639}"/>
                </a:ext>
              </a:extLst>
            </p:cNvPr>
            <p:cNvCxnSpPr>
              <a:cxnSpLocks/>
            </p:cNvCxnSpPr>
            <p:nvPr/>
          </p:nvCxnSpPr>
          <p:spPr>
            <a:xfrm>
              <a:off x="2822963"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xmlns="" id="{3A0D12AB-A5CD-45C8-8046-065688934E6E}"/>
                </a:ext>
              </a:extLst>
            </p:cNvPr>
            <p:cNvCxnSpPr>
              <a:cxnSpLocks/>
            </p:cNvCxnSpPr>
            <p:nvPr/>
          </p:nvCxnSpPr>
          <p:spPr>
            <a:xfrm>
              <a:off x="3118471"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직선 연결선 134">
              <a:extLst>
                <a:ext uri="{FF2B5EF4-FFF2-40B4-BE49-F238E27FC236}">
                  <a16:creationId xmlns:a16="http://schemas.microsoft.com/office/drawing/2014/main" xmlns="" id="{B71C243A-E92A-48E6-9032-F7AFBADB58A9}"/>
                </a:ext>
              </a:extLst>
            </p:cNvPr>
            <p:cNvCxnSpPr>
              <a:cxnSpLocks/>
            </p:cNvCxnSpPr>
            <p:nvPr/>
          </p:nvCxnSpPr>
          <p:spPr>
            <a:xfrm>
              <a:off x="3403254"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직선 연결선 135">
              <a:extLst>
                <a:ext uri="{FF2B5EF4-FFF2-40B4-BE49-F238E27FC236}">
                  <a16:creationId xmlns:a16="http://schemas.microsoft.com/office/drawing/2014/main" xmlns="" id="{12ABFA5A-1E22-49B4-941C-06F4AC41C673}"/>
                </a:ext>
              </a:extLst>
            </p:cNvPr>
            <p:cNvCxnSpPr>
              <a:cxnSpLocks/>
            </p:cNvCxnSpPr>
            <p:nvPr/>
          </p:nvCxnSpPr>
          <p:spPr>
            <a:xfrm flipH="1" flipV="1">
              <a:off x="1702556" y="5988478"/>
              <a:ext cx="2041945" cy="33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xmlns="" id="{A8FF461A-4D9F-4B92-997E-6476A1F5B287}"/>
                </a:ext>
              </a:extLst>
            </p:cNvPr>
            <p:cNvCxnSpPr>
              <a:cxnSpLocks/>
            </p:cNvCxnSpPr>
            <p:nvPr/>
          </p:nvCxnSpPr>
          <p:spPr>
            <a:xfrm flipH="1" flipV="1">
              <a:off x="1701510" y="5726300"/>
              <a:ext cx="2020380" cy="6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직선 연결선 137">
              <a:extLst>
                <a:ext uri="{FF2B5EF4-FFF2-40B4-BE49-F238E27FC236}">
                  <a16:creationId xmlns:a16="http://schemas.microsoft.com/office/drawing/2014/main" xmlns="" id="{559B8277-BA3E-42BA-948A-B2A0B1C7A1FF}"/>
                </a:ext>
              </a:extLst>
            </p:cNvPr>
            <p:cNvCxnSpPr>
              <a:cxnSpLocks/>
            </p:cNvCxnSpPr>
            <p:nvPr/>
          </p:nvCxnSpPr>
          <p:spPr>
            <a:xfrm flipH="1" flipV="1">
              <a:off x="1702556" y="5196715"/>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xmlns="" id="{CD18E7E4-04A3-411C-86F9-B7B69F982EF8}"/>
                </a:ext>
              </a:extLst>
            </p:cNvPr>
            <p:cNvCxnSpPr>
              <a:cxnSpLocks/>
            </p:cNvCxnSpPr>
            <p:nvPr/>
          </p:nvCxnSpPr>
          <p:spPr>
            <a:xfrm flipH="1" flipV="1">
              <a:off x="1702556" y="4940083"/>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xmlns="" id="{E28FCADF-FCF6-45A0-9C48-1EFE86ADAD2B}"/>
                </a:ext>
              </a:extLst>
            </p:cNvPr>
            <p:cNvCxnSpPr>
              <a:cxnSpLocks/>
            </p:cNvCxnSpPr>
            <p:nvPr/>
          </p:nvCxnSpPr>
          <p:spPr>
            <a:xfrm flipH="1" flipV="1">
              <a:off x="1702556" y="4683438"/>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xmlns="" id="{FEEBDC0A-3035-4FBB-B031-31099A2B91CB}"/>
                </a:ext>
              </a:extLst>
            </p:cNvPr>
            <p:cNvCxnSpPr>
              <a:cxnSpLocks/>
            </p:cNvCxnSpPr>
            <p:nvPr/>
          </p:nvCxnSpPr>
          <p:spPr>
            <a:xfrm flipH="1" flipV="1">
              <a:off x="1701510" y="5441450"/>
              <a:ext cx="2020380" cy="622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6" name="TextBox 155">
            <a:extLst>
              <a:ext uri="{FF2B5EF4-FFF2-40B4-BE49-F238E27FC236}">
                <a16:creationId xmlns:a16="http://schemas.microsoft.com/office/drawing/2014/main" xmlns="" id="{E91DC0FB-44A9-44EC-BCBC-34330A340540}"/>
              </a:ext>
            </a:extLst>
          </p:cNvPr>
          <p:cNvSpPr txBox="1"/>
          <p:nvPr/>
        </p:nvSpPr>
        <p:spPr>
          <a:xfrm>
            <a:off x="2379178" y="3345775"/>
            <a:ext cx="1107893" cy="1005506"/>
          </a:xfrm>
          <a:prstGeom prst="rect">
            <a:avLst/>
          </a:prstGeom>
          <a:noFill/>
          <a:ln>
            <a:solidFill>
              <a:srgbClr val="00B0F0"/>
            </a:solidFill>
          </a:ln>
        </p:spPr>
        <p:txBody>
          <a:bodyPr wrap="square" lIns="71323" tIns="0" rIns="71323" bIns="35662" rtlCol="0">
            <a:spAutoFit/>
          </a:bodyPr>
          <a:lstStyle/>
          <a:p>
            <a:r>
              <a:rPr lang="en-US" altLang="ko-KR" sz="900" dirty="0"/>
              <a:t>0  0  0  0  0  0  0</a:t>
            </a:r>
          </a:p>
          <a:p>
            <a:r>
              <a:rPr lang="en-US" altLang="ko-KR" sz="900" dirty="0"/>
              <a:t>1  1  1  1  1  1  1</a:t>
            </a:r>
          </a:p>
          <a:p>
            <a:r>
              <a:rPr lang="en-US" altLang="ko-KR" sz="900" dirty="0"/>
              <a:t>2  2  2  2  2  2  2</a:t>
            </a:r>
          </a:p>
          <a:p>
            <a:r>
              <a:rPr lang="en-US" altLang="ko-KR" sz="900" dirty="0"/>
              <a:t>3  3  3  3  3  3  3</a:t>
            </a:r>
          </a:p>
          <a:p>
            <a:r>
              <a:rPr lang="en-US" altLang="ko-KR" sz="900" dirty="0"/>
              <a:t>4  4  4  4  4  4  4</a:t>
            </a:r>
          </a:p>
          <a:p>
            <a:r>
              <a:rPr lang="en-US" altLang="ko-KR" sz="900" dirty="0"/>
              <a:t>5  5  5  5  5  5  5</a:t>
            </a:r>
          </a:p>
          <a:p>
            <a:r>
              <a:rPr lang="en-US" altLang="ko-KR" sz="900" dirty="0"/>
              <a:t>6  6  6  6  6  6  6</a:t>
            </a:r>
          </a:p>
        </p:txBody>
      </p:sp>
      <p:grpSp>
        <p:nvGrpSpPr>
          <p:cNvPr id="157" name="그룹 156">
            <a:extLst>
              <a:ext uri="{FF2B5EF4-FFF2-40B4-BE49-F238E27FC236}">
                <a16:creationId xmlns:a16="http://schemas.microsoft.com/office/drawing/2014/main" xmlns="" id="{A471ECC0-3872-4234-8635-5C7FB47938CA}"/>
              </a:ext>
            </a:extLst>
          </p:cNvPr>
          <p:cNvGrpSpPr/>
          <p:nvPr/>
        </p:nvGrpSpPr>
        <p:grpSpPr>
          <a:xfrm>
            <a:off x="2427884" y="3316502"/>
            <a:ext cx="1000862" cy="1179153"/>
            <a:chOff x="1701510" y="4434734"/>
            <a:chExt cx="2042991" cy="1847586"/>
          </a:xfrm>
        </p:grpSpPr>
        <p:cxnSp>
          <p:nvCxnSpPr>
            <p:cNvPr id="158" name="직선 연결선 157">
              <a:extLst>
                <a:ext uri="{FF2B5EF4-FFF2-40B4-BE49-F238E27FC236}">
                  <a16:creationId xmlns:a16="http://schemas.microsoft.com/office/drawing/2014/main" xmlns="" id="{0E77799E-BBD4-46EA-A737-97A27574DE97}"/>
                </a:ext>
              </a:extLst>
            </p:cNvPr>
            <p:cNvCxnSpPr>
              <a:cxnSpLocks/>
            </p:cNvCxnSpPr>
            <p:nvPr/>
          </p:nvCxnSpPr>
          <p:spPr>
            <a:xfrm>
              <a:off x="1952952"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xmlns="" id="{F69CE1C9-7FF5-4C20-BA0F-1BB6B56E9CD4}"/>
                </a:ext>
              </a:extLst>
            </p:cNvPr>
            <p:cNvCxnSpPr>
              <a:cxnSpLocks/>
            </p:cNvCxnSpPr>
            <p:nvPr/>
          </p:nvCxnSpPr>
          <p:spPr>
            <a:xfrm>
              <a:off x="2248460"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직선 연결선 159">
              <a:extLst>
                <a:ext uri="{FF2B5EF4-FFF2-40B4-BE49-F238E27FC236}">
                  <a16:creationId xmlns:a16="http://schemas.microsoft.com/office/drawing/2014/main" xmlns="" id="{DBA9CEEF-F8C1-459E-9061-8B29E32837A9}"/>
                </a:ext>
              </a:extLst>
            </p:cNvPr>
            <p:cNvCxnSpPr>
              <a:cxnSpLocks/>
            </p:cNvCxnSpPr>
            <p:nvPr/>
          </p:nvCxnSpPr>
          <p:spPr>
            <a:xfrm>
              <a:off x="2533246"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직선 연결선 160">
              <a:extLst>
                <a:ext uri="{FF2B5EF4-FFF2-40B4-BE49-F238E27FC236}">
                  <a16:creationId xmlns:a16="http://schemas.microsoft.com/office/drawing/2014/main" xmlns="" id="{E284187D-BB1B-4906-9C37-C785A900B7F4}"/>
                </a:ext>
              </a:extLst>
            </p:cNvPr>
            <p:cNvCxnSpPr>
              <a:cxnSpLocks/>
            </p:cNvCxnSpPr>
            <p:nvPr/>
          </p:nvCxnSpPr>
          <p:spPr>
            <a:xfrm>
              <a:off x="2822963"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직선 연결선 161">
              <a:extLst>
                <a:ext uri="{FF2B5EF4-FFF2-40B4-BE49-F238E27FC236}">
                  <a16:creationId xmlns:a16="http://schemas.microsoft.com/office/drawing/2014/main" xmlns="" id="{F94AED58-EAF2-4431-94A4-580E2A894479}"/>
                </a:ext>
              </a:extLst>
            </p:cNvPr>
            <p:cNvCxnSpPr>
              <a:cxnSpLocks/>
            </p:cNvCxnSpPr>
            <p:nvPr/>
          </p:nvCxnSpPr>
          <p:spPr>
            <a:xfrm>
              <a:off x="3118471"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xmlns="" id="{8772C0E2-B3C5-4BE7-81D1-9C35C91A8F79}"/>
                </a:ext>
              </a:extLst>
            </p:cNvPr>
            <p:cNvCxnSpPr>
              <a:cxnSpLocks/>
            </p:cNvCxnSpPr>
            <p:nvPr/>
          </p:nvCxnSpPr>
          <p:spPr>
            <a:xfrm>
              <a:off x="3403254"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xmlns="" id="{B4C1380E-4B3C-4CB9-9665-3A620CD0CDCE}"/>
                </a:ext>
              </a:extLst>
            </p:cNvPr>
            <p:cNvCxnSpPr>
              <a:cxnSpLocks/>
            </p:cNvCxnSpPr>
            <p:nvPr/>
          </p:nvCxnSpPr>
          <p:spPr>
            <a:xfrm flipH="1" flipV="1">
              <a:off x="1702556" y="5988478"/>
              <a:ext cx="2041945" cy="33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xmlns="" id="{CA2270AF-F2E2-4A2A-A4B2-11B5C3C2C830}"/>
                </a:ext>
              </a:extLst>
            </p:cNvPr>
            <p:cNvCxnSpPr>
              <a:cxnSpLocks/>
            </p:cNvCxnSpPr>
            <p:nvPr/>
          </p:nvCxnSpPr>
          <p:spPr>
            <a:xfrm flipH="1" flipV="1">
              <a:off x="1701510" y="5726300"/>
              <a:ext cx="2020380" cy="6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xmlns="" id="{F4997B60-3005-4715-B13A-2FB3ACD8ECC7}"/>
                </a:ext>
              </a:extLst>
            </p:cNvPr>
            <p:cNvCxnSpPr>
              <a:cxnSpLocks/>
            </p:cNvCxnSpPr>
            <p:nvPr/>
          </p:nvCxnSpPr>
          <p:spPr>
            <a:xfrm flipH="1" flipV="1">
              <a:off x="1702556" y="5196715"/>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xmlns="" id="{8AB6DC70-0A29-4FD1-A5BB-3D37D5E39C01}"/>
                </a:ext>
              </a:extLst>
            </p:cNvPr>
            <p:cNvCxnSpPr>
              <a:cxnSpLocks/>
            </p:cNvCxnSpPr>
            <p:nvPr/>
          </p:nvCxnSpPr>
          <p:spPr>
            <a:xfrm flipH="1" flipV="1">
              <a:off x="1702556" y="4940083"/>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직선 연결선 167">
              <a:extLst>
                <a:ext uri="{FF2B5EF4-FFF2-40B4-BE49-F238E27FC236}">
                  <a16:creationId xmlns:a16="http://schemas.microsoft.com/office/drawing/2014/main" xmlns="" id="{0FF659EC-84D1-44CE-8437-CC408A928DCD}"/>
                </a:ext>
              </a:extLst>
            </p:cNvPr>
            <p:cNvCxnSpPr>
              <a:cxnSpLocks/>
            </p:cNvCxnSpPr>
            <p:nvPr/>
          </p:nvCxnSpPr>
          <p:spPr>
            <a:xfrm flipH="1" flipV="1">
              <a:off x="1702556" y="4683438"/>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직선 연결선 168">
              <a:extLst>
                <a:ext uri="{FF2B5EF4-FFF2-40B4-BE49-F238E27FC236}">
                  <a16:creationId xmlns:a16="http://schemas.microsoft.com/office/drawing/2014/main" xmlns="" id="{0A13E23D-0170-4634-A1DC-DBE6849309D4}"/>
                </a:ext>
              </a:extLst>
            </p:cNvPr>
            <p:cNvCxnSpPr>
              <a:cxnSpLocks/>
            </p:cNvCxnSpPr>
            <p:nvPr/>
          </p:nvCxnSpPr>
          <p:spPr>
            <a:xfrm flipH="1" flipV="1">
              <a:off x="1701510" y="5441450"/>
              <a:ext cx="2020380" cy="6222"/>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xmlns="" id="{7AD4EE22-4318-4470-82FA-DD8791F87EA4}"/>
              </a:ext>
            </a:extLst>
          </p:cNvPr>
          <p:cNvSpPr txBox="1"/>
          <p:nvPr/>
        </p:nvSpPr>
        <p:spPr>
          <a:xfrm>
            <a:off x="1745235" y="1593729"/>
            <a:ext cx="956297" cy="626018"/>
          </a:xfrm>
          <a:prstGeom prst="rect">
            <a:avLst/>
          </a:prstGeom>
          <a:noFill/>
        </p:spPr>
        <p:txBody>
          <a:bodyPr wrap="square" lIns="71323" tIns="35662" rIns="71323" bIns="35662" rtlCol="0">
            <a:spAutoFit/>
          </a:bodyPr>
          <a:lstStyle/>
          <a:p>
            <a:r>
              <a:rPr lang="en-US" altLang="ko-KR" dirty="0" err="1"/>
              <a:t>ft.meshgrid</a:t>
            </a:r>
            <a:r>
              <a:rPr lang="en-US" altLang="ko-KR" dirty="0"/>
              <a:t>()</a:t>
            </a:r>
            <a:endParaRPr lang="ko-KR" altLang="en-US" dirty="0"/>
          </a:p>
        </p:txBody>
      </p:sp>
      <p:pic>
        <p:nvPicPr>
          <p:cNvPr id="1028" name="Picture 4" descr="What is the purpose of meshgrid in Python / NumPy? - Stack Overflow">
            <a:extLst>
              <a:ext uri="{FF2B5EF4-FFF2-40B4-BE49-F238E27FC236}">
                <a16:creationId xmlns:a16="http://schemas.microsoft.com/office/drawing/2014/main" xmlns="" id="{6F82A096-5026-43D3-8CF7-426E7F055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89" y="1917053"/>
            <a:ext cx="4036219" cy="1277938"/>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그룹 169">
            <a:extLst>
              <a:ext uri="{FF2B5EF4-FFF2-40B4-BE49-F238E27FC236}">
                <a16:creationId xmlns:a16="http://schemas.microsoft.com/office/drawing/2014/main" xmlns="" id="{0A00C7DA-06DA-4B37-8D42-C48C84514EBC}"/>
              </a:ext>
            </a:extLst>
          </p:cNvPr>
          <p:cNvGrpSpPr/>
          <p:nvPr/>
        </p:nvGrpSpPr>
        <p:grpSpPr>
          <a:xfrm>
            <a:off x="5782287" y="3194991"/>
            <a:ext cx="1041422" cy="1078679"/>
            <a:chOff x="1701510" y="4434734"/>
            <a:chExt cx="2042991" cy="1847586"/>
          </a:xfrm>
        </p:grpSpPr>
        <p:cxnSp>
          <p:nvCxnSpPr>
            <p:cNvPr id="171" name="직선 연결선 170">
              <a:extLst>
                <a:ext uri="{FF2B5EF4-FFF2-40B4-BE49-F238E27FC236}">
                  <a16:creationId xmlns:a16="http://schemas.microsoft.com/office/drawing/2014/main" xmlns="" id="{84D5FABB-FEA7-49DE-9DD3-D02986FA7125}"/>
                </a:ext>
              </a:extLst>
            </p:cNvPr>
            <p:cNvCxnSpPr>
              <a:cxnSpLocks/>
            </p:cNvCxnSpPr>
            <p:nvPr/>
          </p:nvCxnSpPr>
          <p:spPr>
            <a:xfrm>
              <a:off x="1952952"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직선 연결선 171">
              <a:extLst>
                <a:ext uri="{FF2B5EF4-FFF2-40B4-BE49-F238E27FC236}">
                  <a16:creationId xmlns:a16="http://schemas.microsoft.com/office/drawing/2014/main" xmlns="" id="{D661B762-A6E3-475B-BDA7-921DC1A6FF5B}"/>
                </a:ext>
              </a:extLst>
            </p:cNvPr>
            <p:cNvCxnSpPr>
              <a:cxnSpLocks/>
            </p:cNvCxnSpPr>
            <p:nvPr/>
          </p:nvCxnSpPr>
          <p:spPr>
            <a:xfrm>
              <a:off x="2248460"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직선 연결선 172">
              <a:extLst>
                <a:ext uri="{FF2B5EF4-FFF2-40B4-BE49-F238E27FC236}">
                  <a16:creationId xmlns:a16="http://schemas.microsoft.com/office/drawing/2014/main" xmlns="" id="{0C7103B3-9BD9-4E87-B775-1F91E4861D07}"/>
                </a:ext>
              </a:extLst>
            </p:cNvPr>
            <p:cNvCxnSpPr>
              <a:cxnSpLocks/>
            </p:cNvCxnSpPr>
            <p:nvPr/>
          </p:nvCxnSpPr>
          <p:spPr>
            <a:xfrm>
              <a:off x="2533246"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xmlns="" id="{08200824-4216-4432-BD21-CB43CAE6A6A8}"/>
                </a:ext>
              </a:extLst>
            </p:cNvPr>
            <p:cNvCxnSpPr>
              <a:cxnSpLocks/>
            </p:cNvCxnSpPr>
            <p:nvPr/>
          </p:nvCxnSpPr>
          <p:spPr>
            <a:xfrm>
              <a:off x="2822963"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xmlns="" id="{E60B2D25-E4A1-4C92-944C-006D66AD5307}"/>
                </a:ext>
              </a:extLst>
            </p:cNvPr>
            <p:cNvCxnSpPr>
              <a:cxnSpLocks/>
            </p:cNvCxnSpPr>
            <p:nvPr/>
          </p:nvCxnSpPr>
          <p:spPr>
            <a:xfrm>
              <a:off x="3118471"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직선 연결선 175">
              <a:extLst>
                <a:ext uri="{FF2B5EF4-FFF2-40B4-BE49-F238E27FC236}">
                  <a16:creationId xmlns:a16="http://schemas.microsoft.com/office/drawing/2014/main" xmlns="" id="{2D432AE7-1386-4C29-BA27-D4194A69580D}"/>
                </a:ext>
              </a:extLst>
            </p:cNvPr>
            <p:cNvCxnSpPr>
              <a:cxnSpLocks/>
            </p:cNvCxnSpPr>
            <p:nvPr/>
          </p:nvCxnSpPr>
          <p:spPr>
            <a:xfrm>
              <a:off x="3403254" y="4434734"/>
              <a:ext cx="0" cy="184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직선 연결선 176">
              <a:extLst>
                <a:ext uri="{FF2B5EF4-FFF2-40B4-BE49-F238E27FC236}">
                  <a16:creationId xmlns:a16="http://schemas.microsoft.com/office/drawing/2014/main" xmlns="" id="{44B2BAD2-DE03-4B68-B005-9E41E51A2738}"/>
                </a:ext>
              </a:extLst>
            </p:cNvPr>
            <p:cNvCxnSpPr>
              <a:cxnSpLocks/>
            </p:cNvCxnSpPr>
            <p:nvPr/>
          </p:nvCxnSpPr>
          <p:spPr>
            <a:xfrm flipH="1" flipV="1">
              <a:off x="1702556" y="5988478"/>
              <a:ext cx="2041945" cy="33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직선 연결선 177">
              <a:extLst>
                <a:ext uri="{FF2B5EF4-FFF2-40B4-BE49-F238E27FC236}">
                  <a16:creationId xmlns:a16="http://schemas.microsoft.com/office/drawing/2014/main" xmlns="" id="{F93B31F2-1BD3-41BA-9A40-F390AA7F6E58}"/>
                </a:ext>
              </a:extLst>
            </p:cNvPr>
            <p:cNvCxnSpPr>
              <a:cxnSpLocks/>
            </p:cNvCxnSpPr>
            <p:nvPr/>
          </p:nvCxnSpPr>
          <p:spPr>
            <a:xfrm flipH="1" flipV="1">
              <a:off x="1701510" y="5726300"/>
              <a:ext cx="2020380" cy="6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직선 연결선 178">
              <a:extLst>
                <a:ext uri="{FF2B5EF4-FFF2-40B4-BE49-F238E27FC236}">
                  <a16:creationId xmlns:a16="http://schemas.microsoft.com/office/drawing/2014/main" xmlns="" id="{BE2E59E3-F1CC-4AC5-85B0-E7C3674C31B3}"/>
                </a:ext>
              </a:extLst>
            </p:cNvPr>
            <p:cNvCxnSpPr>
              <a:cxnSpLocks/>
            </p:cNvCxnSpPr>
            <p:nvPr/>
          </p:nvCxnSpPr>
          <p:spPr>
            <a:xfrm flipH="1" flipV="1">
              <a:off x="1702556" y="5196715"/>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직선 연결선 179">
              <a:extLst>
                <a:ext uri="{FF2B5EF4-FFF2-40B4-BE49-F238E27FC236}">
                  <a16:creationId xmlns:a16="http://schemas.microsoft.com/office/drawing/2014/main" xmlns="" id="{728E29DA-3E6F-40DB-B589-A8F154A6F6B0}"/>
                </a:ext>
              </a:extLst>
            </p:cNvPr>
            <p:cNvCxnSpPr>
              <a:cxnSpLocks/>
            </p:cNvCxnSpPr>
            <p:nvPr/>
          </p:nvCxnSpPr>
          <p:spPr>
            <a:xfrm flipH="1" flipV="1">
              <a:off x="1702556" y="4940083"/>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직선 연결선 180">
              <a:extLst>
                <a:ext uri="{FF2B5EF4-FFF2-40B4-BE49-F238E27FC236}">
                  <a16:creationId xmlns:a16="http://schemas.microsoft.com/office/drawing/2014/main" xmlns="" id="{ACEE1178-1736-4976-9FD2-2CC7545127CC}"/>
                </a:ext>
              </a:extLst>
            </p:cNvPr>
            <p:cNvCxnSpPr>
              <a:cxnSpLocks/>
            </p:cNvCxnSpPr>
            <p:nvPr/>
          </p:nvCxnSpPr>
          <p:spPr>
            <a:xfrm flipH="1" flipV="1">
              <a:off x="1702556" y="4683438"/>
              <a:ext cx="2019334" cy="27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직선 연결선 181">
              <a:extLst>
                <a:ext uri="{FF2B5EF4-FFF2-40B4-BE49-F238E27FC236}">
                  <a16:creationId xmlns:a16="http://schemas.microsoft.com/office/drawing/2014/main" xmlns="" id="{57674577-33CD-4C88-AA0E-14DC3C4E2A12}"/>
                </a:ext>
              </a:extLst>
            </p:cNvPr>
            <p:cNvCxnSpPr>
              <a:cxnSpLocks/>
            </p:cNvCxnSpPr>
            <p:nvPr/>
          </p:nvCxnSpPr>
          <p:spPr>
            <a:xfrm flipH="1" flipV="1">
              <a:off x="1701510" y="5441450"/>
              <a:ext cx="2020380" cy="62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3" name="그룹 182">
            <a:extLst>
              <a:ext uri="{FF2B5EF4-FFF2-40B4-BE49-F238E27FC236}">
                <a16:creationId xmlns:a16="http://schemas.microsoft.com/office/drawing/2014/main" xmlns="" id="{EC281993-02A9-4217-BF6A-1142B006C2FC}"/>
              </a:ext>
            </a:extLst>
          </p:cNvPr>
          <p:cNvGrpSpPr/>
          <p:nvPr/>
        </p:nvGrpSpPr>
        <p:grpSpPr>
          <a:xfrm>
            <a:off x="5754578" y="3151031"/>
            <a:ext cx="1107893" cy="1122639"/>
            <a:chOff x="4866795" y="2212502"/>
            <a:chExt cx="2122614" cy="1935781"/>
          </a:xfrm>
          <a:solidFill>
            <a:srgbClr val="00B0F0">
              <a:alpha val="43000"/>
            </a:srgbClr>
          </a:solidFill>
        </p:grpSpPr>
        <p:sp>
          <p:nvSpPr>
            <p:cNvPr id="184" name="Google Shape;868;gd9a54310e3_0_424">
              <a:extLst>
                <a:ext uri="{FF2B5EF4-FFF2-40B4-BE49-F238E27FC236}">
                  <a16:creationId xmlns:a16="http://schemas.microsoft.com/office/drawing/2014/main" xmlns="" id="{FFCECE34-97F4-4A02-80DB-4125662186CF}"/>
                </a:ext>
              </a:extLst>
            </p:cNvPr>
            <p:cNvSpPr/>
            <p:nvPr/>
          </p:nvSpPr>
          <p:spPr>
            <a:xfrm>
              <a:off x="4939737" y="2212502"/>
              <a:ext cx="2045335" cy="1807748"/>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5" name="Google Shape;868;gd9a54310e3_0_424">
              <a:extLst>
                <a:ext uri="{FF2B5EF4-FFF2-40B4-BE49-F238E27FC236}">
                  <a16:creationId xmlns:a16="http://schemas.microsoft.com/office/drawing/2014/main" xmlns="" id="{829A34F6-62DF-45EE-8E32-3167EA80BB7F}"/>
                </a:ext>
              </a:extLst>
            </p:cNvPr>
            <p:cNvSpPr/>
            <p:nvPr/>
          </p:nvSpPr>
          <p:spPr>
            <a:xfrm>
              <a:off x="4884347" y="2300698"/>
              <a:ext cx="2019322" cy="1847585"/>
            </a:xfrm>
            <a:prstGeom prst="rect">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6" name="Google Shape;871;gd9a54310e3_0_424">
              <a:extLst>
                <a:ext uri="{FF2B5EF4-FFF2-40B4-BE49-F238E27FC236}">
                  <a16:creationId xmlns:a16="http://schemas.microsoft.com/office/drawing/2014/main" xmlns="" id="{9559D1F2-3863-4C49-968A-273235C9709A}"/>
                </a:ext>
              </a:extLst>
            </p:cNvPr>
            <p:cNvSpPr/>
            <p:nvPr/>
          </p:nvSpPr>
          <p:spPr>
            <a:xfrm>
              <a:off x="4878348" y="4016164"/>
              <a:ext cx="2111060" cy="121692"/>
            </a:xfrm>
            <a:prstGeom prst="parallelogram">
              <a:avLst>
                <a:gd name="adj" fmla="val 6851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7" name="Google Shape;871;gd9a54310e3_0_424">
              <a:extLst>
                <a:ext uri="{FF2B5EF4-FFF2-40B4-BE49-F238E27FC236}">
                  <a16:creationId xmlns:a16="http://schemas.microsoft.com/office/drawing/2014/main" xmlns="" id="{F918257F-A5B8-4534-9669-6B2AC426A86B}"/>
                </a:ext>
              </a:extLst>
            </p:cNvPr>
            <p:cNvSpPr/>
            <p:nvPr/>
          </p:nvSpPr>
          <p:spPr>
            <a:xfrm rot="5400000" flipH="1">
              <a:off x="3956729" y="3128516"/>
              <a:ext cx="1903356" cy="71331"/>
            </a:xfrm>
            <a:prstGeom prst="parallelogram">
              <a:avLst>
                <a:gd name="adj" fmla="val 14337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8" name="Google Shape;871;gd9a54310e3_0_424">
              <a:extLst>
                <a:ext uri="{FF2B5EF4-FFF2-40B4-BE49-F238E27FC236}">
                  <a16:creationId xmlns:a16="http://schemas.microsoft.com/office/drawing/2014/main" xmlns="" id="{AF0E42E0-1BE3-4ABA-92EF-EB9BE1DA9761}"/>
                </a:ext>
              </a:extLst>
            </p:cNvPr>
            <p:cNvSpPr/>
            <p:nvPr/>
          </p:nvSpPr>
          <p:spPr>
            <a:xfrm>
              <a:off x="4866795" y="2212505"/>
              <a:ext cx="2122614" cy="90679"/>
            </a:xfrm>
            <a:prstGeom prst="parallelogram">
              <a:avLst>
                <a:gd name="adj" fmla="val 72946"/>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sp>
          <p:nvSpPr>
            <p:cNvPr id="189" name="Google Shape;871;gd9a54310e3_0_424">
              <a:extLst>
                <a:ext uri="{FF2B5EF4-FFF2-40B4-BE49-F238E27FC236}">
                  <a16:creationId xmlns:a16="http://schemas.microsoft.com/office/drawing/2014/main" xmlns="" id="{35277521-46ED-4CAE-894D-6C411C13D85D}"/>
                </a:ext>
              </a:extLst>
            </p:cNvPr>
            <p:cNvSpPr/>
            <p:nvPr/>
          </p:nvSpPr>
          <p:spPr>
            <a:xfrm rot="5400000" flipH="1">
              <a:off x="6000665" y="3127117"/>
              <a:ext cx="1903354" cy="74129"/>
            </a:xfrm>
            <a:prstGeom prst="parallelogram">
              <a:avLst>
                <a:gd name="adj" fmla="val 130578"/>
              </a:avLst>
            </a:prstGeom>
            <a:gr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400" dirty="0">
                <a:solidFill>
                  <a:srgbClr val="000000"/>
                </a:solidFill>
                <a:latin typeface="Malgun Gothic"/>
                <a:ea typeface="Malgun Gothic"/>
                <a:cs typeface="Malgun Gothic"/>
                <a:sym typeface="Malgun Gothic"/>
              </a:endParaRPr>
            </a:p>
          </p:txBody>
        </p:sp>
      </p:grpSp>
      <p:sp>
        <p:nvSpPr>
          <p:cNvPr id="190" name="TextBox 189">
            <a:extLst>
              <a:ext uri="{FF2B5EF4-FFF2-40B4-BE49-F238E27FC236}">
                <a16:creationId xmlns:a16="http://schemas.microsoft.com/office/drawing/2014/main" xmlns="" id="{19AA9092-8C12-4EFB-A5F4-AD016E5F0BBD}"/>
              </a:ext>
            </a:extLst>
          </p:cNvPr>
          <p:cNvSpPr txBox="1"/>
          <p:nvPr/>
        </p:nvSpPr>
        <p:spPr>
          <a:xfrm>
            <a:off x="5111729" y="4402755"/>
            <a:ext cx="2493855" cy="903017"/>
          </a:xfrm>
          <a:prstGeom prst="rect">
            <a:avLst/>
          </a:prstGeom>
          <a:noFill/>
        </p:spPr>
        <p:txBody>
          <a:bodyPr wrap="square" lIns="71323" tIns="35662" rIns="71323" bIns="35662" rtlCol="0">
            <a:spAutoFit/>
          </a:bodyPr>
          <a:lstStyle/>
          <a:p>
            <a:pPr algn="ctr"/>
            <a:r>
              <a:rPr lang="en-US" altLang="ko-KR" dirty="0" err="1"/>
              <a:t>MeshGrid</a:t>
            </a:r>
            <a:r>
              <a:rPr lang="en-US" altLang="ko-KR" dirty="0"/>
              <a:t> X,Y</a:t>
            </a:r>
          </a:p>
          <a:p>
            <a:pPr algn="ctr"/>
            <a:r>
              <a:rPr lang="en-US" altLang="ko-KR" dirty="0"/>
              <a:t>shape(batch, width, height, anchor, </a:t>
            </a:r>
            <a:r>
              <a:rPr lang="en-US" altLang="ko-KR" dirty="0" err="1"/>
              <a:t>xy</a:t>
            </a:r>
            <a:r>
              <a:rPr lang="en-US" altLang="ko-KR" dirty="0"/>
              <a:t>)</a:t>
            </a:r>
            <a:endParaRPr lang="ko-KR" altLang="en-US" dirty="0"/>
          </a:p>
        </p:txBody>
      </p:sp>
      <p:sp>
        <p:nvSpPr>
          <p:cNvPr id="191" name="TextBox 190">
            <a:extLst>
              <a:ext uri="{FF2B5EF4-FFF2-40B4-BE49-F238E27FC236}">
                <a16:creationId xmlns:a16="http://schemas.microsoft.com/office/drawing/2014/main" xmlns="" id="{52246C09-FF32-44A4-9F97-C50E74DE7FD5}"/>
              </a:ext>
            </a:extLst>
          </p:cNvPr>
          <p:cNvSpPr txBox="1"/>
          <p:nvPr/>
        </p:nvSpPr>
        <p:spPr>
          <a:xfrm>
            <a:off x="1223198" y="4673291"/>
            <a:ext cx="406461" cy="626018"/>
          </a:xfrm>
          <a:prstGeom prst="rect">
            <a:avLst/>
          </a:prstGeom>
          <a:noFill/>
        </p:spPr>
        <p:txBody>
          <a:bodyPr wrap="square" lIns="71323" tIns="35662" rIns="71323" bIns="35662" rtlCol="0">
            <a:spAutoFit/>
          </a:bodyPr>
          <a:lstStyle/>
          <a:p>
            <a:r>
              <a:rPr lang="en-US" altLang="ko-KR" dirty="0"/>
              <a:t>XX</a:t>
            </a:r>
            <a:endParaRPr lang="ko-KR" altLang="en-US" dirty="0"/>
          </a:p>
        </p:txBody>
      </p:sp>
      <p:sp>
        <p:nvSpPr>
          <p:cNvPr id="192" name="TextBox 191">
            <a:extLst>
              <a:ext uri="{FF2B5EF4-FFF2-40B4-BE49-F238E27FC236}">
                <a16:creationId xmlns:a16="http://schemas.microsoft.com/office/drawing/2014/main" xmlns="" id="{0735A291-9E77-4D54-8F4F-8D9705996043}"/>
              </a:ext>
            </a:extLst>
          </p:cNvPr>
          <p:cNvSpPr txBox="1"/>
          <p:nvPr/>
        </p:nvSpPr>
        <p:spPr>
          <a:xfrm>
            <a:off x="2774054" y="4673291"/>
            <a:ext cx="406461" cy="349019"/>
          </a:xfrm>
          <a:prstGeom prst="rect">
            <a:avLst/>
          </a:prstGeom>
          <a:noFill/>
        </p:spPr>
        <p:txBody>
          <a:bodyPr wrap="square" lIns="71323" tIns="35662" rIns="71323" bIns="35662" rtlCol="0">
            <a:spAutoFit/>
          </a:bodyPr>
          <a:lstStyle/>
          <a:p>
            <a:r>
              <a:rPr lang="en-US" altLang="ko-KR" dirty="0"/>
              <a:t>YY</a:t>
            </a:r>
            <a:endParaRPr lang="ko-KR" altLang="en-US" dirty="0"/>
          </a:p>
        </p:txBody>
      </p:sp>
      <p:sp>
        <p:nvSpPr>
          <p:cNvPr id="11" name="화살표: 오른쪽 10">
            <a:extLst>
              <a:ext uri="{FF2B5EF4-FFF2-40B4-BE49-F238E27FC236}">
                <a16:creationId xmlns:a16="http://schemas.microsoft.com/office/drawing/2014/main" xmlns="" id="{6B65FB03-6BE8-4342-82A7-08D8AA94FA4F}"/>
              </a:ext>
            </a:extLst>
          </p:cNvPr>
          <p:cNvSpPr/>
          <p:nvPr/>
        </p:nvSpPr>
        <p:spPr>
          <a:xfrm>
            <a:off x="4309118" y="3584012"/>
            <a:ext cx="533583" cy="483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rtlCol="0" anchor="ctr"/>
          <a:lstStyle/>
          <a:p>
            <a:pPr algn="ctr"/>
            <a:endParaRPr lang="ko-KR" alt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xmlns="" id="{FB722EEE-DE6D-47D2-A53F-DF3F06BD3827}"/>
                  </a:ext>
                </a:extLst>
              </p:cNvPr>
              <p:cNvSpPr txBox="1"/>
              <p:nvPr/>
            </p:nvSpPr>
            <p:spPr>
              <a:xfrm>
                <a:off x="5347000" y="1882515"/>
                <a:ext cx="1718534" cy="1756649"/>
              </a:xfrm>
              <a:prstGeom prst="rect">
                <a:avLst/>
              </a:prstGeom>
              <a:noFill/>
            </p:spPr>
            <p:txBody>
              <a:bodyPr wrap="square" lIns="71323" tIns="35662" rIns="71323" bIns="35662">
                <a:spAutoFit/>
              </a:bodyPr>
              <a:lstStyle/>
              <a:p>
                <a:pPr/>
                <a14:m>
                  <m:oMathPara xmlns:m="http://schemas.openxmlformats.org/officeDocument/2006/math">
                    <m:oMathParaPr>
                      <m:jc m:val="centerGroup"/>
                    </m:oMathParaPr>
                    <m:oMath xmlns:m="http://schemas.openxmlformats.org/officeDocument/2006/math">
                      <m:nary>
                        <m:naryPr>
                          <m:chr m:val="∑"/>
                          <m:ctrlPr>
                            <a:rPr lang="ko-KR" altLang="en-US" i="1" smtClean="0">
                              <a:latin typeface="Cambria Math"/>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ea typeface="Cambria Math" panose="02040503050406030204" pitchFamily="18" charset="0"/>
                            </a:rPr>
                            <m:t>∈[0~</m:t>
                          </m:r>
                          <m:r>
                            <a:rPr lang="en-US" altLang="ko-KR" i="1">
                              <a:latin typeface="Cambria Math" panose="02040503050406030204" pitchFamily="18" charset="0"/>
                              <a:ea typeface="Cambria Math" panose="02040503050406030204" pitchFamily="18" charset="0"/>
                            </a:rPr>
                            <m:t>𝑆</m:t>
                          </m:r>
                          <m:r>
                            <a:rPr lang="en-US" altLang="ko-KR" i="1">
                              <a:latin typeface="Cambria Math" panose="02040503050406030204" pitchFamily="18" charset="0"/>
                              <a:ea typeface="Cambria Math" panose="02040503050406030204" pitchFamily="18" charset="0"/>
                            </a:rPr>
                            <m:t>]</m:t>
                          </m:r>
                        </m:sub>
                        <m:sup>
                          <m:sSup>
                            <m:sSupPr>
                              <m:ctrlPr>
                                <a:rPr lang="en-US" altLang="ko-KR" i="1">
                                  <a:latin typeface="Cambria Math"/>
                                </a:rPr>
                              </m:ctrlPr>
                            </m:sSupPr>
                            <m:e>
                              <m:r>
                                <a:rPr lang="en-US" altLang="ko-KR" i="1">
                                  <a:latin typeface="Cambria Math" panose="02040503050406030204" pitchFamily="18" charset="0"/>
                                </a:rPr>
                                <m:t>𝑆</m:t>
                              </m:r>
                            </m:e>
                            <m:sup>
                              <m:r>
                                <a:rPr lang="en-US" altLang="ko-KR" i="1">
                                  <a:latin typeface="Cambria Math" panose="02040503050406030204" pitchFamily="18" charset="0"/>
                                </a:rPr>
                                <m:t>2</m:t>
                              </m:r>
                            </m:sup>
                          </m:sSup>
                        </m:sup>
                        <m:e>
                          <m:nary>
                            <m:naryPr>
                              <m:chr m:val="∑"/>
                              <m:ctrlPr>
                                <a:rPr lang="en-US" altLang="ko-KR" i="1">
                                  <a:latin typeface="Cambria Math"/>
                                </a:rPr>
                              </m:ctrlPr>
                            </m:naryPr>
                            <m:sub>
                              <m:r>
                                <m:rPr>
                                  <m:brk m:alnAt="23"/>
                                </m:rPr>
                                <a:rPr lang="en-US" altLang="ko-KR" i="1">
                                  <a:latin typeface="Cambria Math" panose="02040503050406030204" pitchFamily="18" charset="0"/>
                                </a:rPr>
                                <m:t>𝑗</m:t>
                              </m:r>
                              <m:r>
                                <a:rPr lang="en-US" altLang="ko-KR" i="1">
                                  <a:latin typeface="Cambria Math" panose="02040503050406030204" pitchFamily="18" charset="0"/>
                                  <a:ea typeface="Cambria Math" panose="02040503050406030204" pitchFamily="18" charset="0"/>
                                </a:rPr>
                                <m:t>∈[0~3]</m:t>
                              </m:r>
                            </m:sub>
                            <m:sup>
                              <m:r>
                                <a:rPr lang="en-US" altLang="ko-KR" i="1">
                                  <a:latin typeface="Cambria Math" panose="02040503050406030204" pitchFamily="18" charset="0"/>
                                </a:rPr>
                                <m:t>𝐵</m:t>
                              </m:r>
                            </m:sup>
                            <m:e>
                              <m:d>
                                <m:dPr>
                                  <m:begChr m:val="["/>
                                  <m:endChr m:val="]"/>
                                  <m:ctrlPr>
                                    <a:rPr lang="en-US" altLang="ko-KR" i="1">
                                      <a:latin typeface="Cambria Math"/>
                                    </a:rPr>
                                  </m:ctrlPr>
                                </m:dPr>
                                <m:e>
                                  <m:sSub>
                                    <m:sSubPr>
                                      <m:ctrlPr>
                                        <a:rPr lang="en-US" altLang="ko-KR" i="1" smtClean="0">
                                          <a:latin typeface="Cambria Math"/>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𝑚</m:t>
                                      </m:r>
                                    </m:sub>
                                  </m:sSub>
                                  <m:r>
                                    <a:rPr lang="en-US" altLang="ko-KR" i="1">
                                      <a:latin typeface="Cambria Math" panose="02040503050406030204" pitchFamily="18" charset="0"/>
                                    </a:rPr>
                                    <m:t>,</m:t>
                                  </m:r>
                                  <m:sSub>
                                    <m:sSubPr>
                                      <m:ctrlPr>
                                        <a:rPr lang="en-US" altLang="ko-KR" i="1" smtClean="0">
                                          <a:latin typeface="Cambria Math"/>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𝑚</m:t>
                                      </m:r>
                                    </m:sub>
                                  </m:sSub>
                                  <m:r>
                                    <a:rPr lang="en-US" altLang="ko-KR" i="1" smtClean="0">
                                      <a:latin typeface="Cambria Math" panose="02040503050406030204" pitchFamily="18" charset="0"/>
                                    </a:rPr>
                                    <m:t> </m:t>
                                  </m:r>
                                </m:e>
                              </m:d>
                            </m:e>
                          </m:nary>
                        </m:e>
                      </m:nary>
                    </m:oMath>
                  </m:oMathPara>
                </a14:m>
                <a:endParaRPr lang="en-US" altLang="ko-KR" dirty="0"/>
              </a:p>
              <a:p>
                <a:endParaRPr lang="en-US" altLang="ko-KR" dirty="0"/>
              </a:p>
              <a:p>
                <a:r>
                  <a:rPr lang="en-US" altLang="ko-KR" dirty="0" err="1"/>
                  <a:t>xm</a:t>
                </a:r>
                <a:r>
                  <a:rPr lang="ko-KR" altLang="en-US" dirty="0"/>
                  <a:t> </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dirty="0"/>
                  <a:t> [0~S]</a:t>
                </a:r>
              </a:p>
              <a:p>
                <a:r>
                  <a:rPr lang="en-US" altLang="ko-KR" dirty="0" err="1"/>
                  <a:t>ym</a:t>
                </a:r>
                <a:r>
                  <a:rPr lang="ko-KR" altLang="en-US" dirty="0"/>
                  <a:t> </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dirty="0"/>
                  <a:t> [0~S]</a:t>
                </a:r>
              </a:p>
            </p:txBody>
          </p:sp>
        </mc:Choice>
        <mc:Fallback xmlns="">
          <p:sp>
            <p:nvSpPr>
              <p:cNvPr id="65" name="TextBox 64">
                <a:extLst>
                  <a:ext uri="{FF2B5EF4-FFF2-40B4-BE49-F238E27FC236}">
                    <a16:creationId xmlns="" xmlns:a16="http://schemas.microsoft.com/office/drawing/2014/main" xmlns:a14="http://schemas.microsoft.com/office/drawing/2010/main" id="{FB722EEE-DE6D-47D2-A53F-DF3F06BD3827}"/>
                  </a:ext>
                </a:extLst>
              </p:cNvPr>
              <p:cNvSpPr txBox="1">
                <a:spLocks noRot="1" noChangeAspect="1" noMove="1" noResize="1" noEditPoints="1" noAdjustHandles="1" noChangeArrowheads="1" noChangeShapeType="1" noTextEdit="1"/>
              </p:cNvSpPr>
              <p:nvPr/>
            </p:nvSpPr>
            <p:spPr>
              <a:xfrm>
                <a:off x="5347000" y="1882515"/>
                <a:ext cx="1718534" cy="1756649"/>
              </a:xfrm>
              <a:prstGeom prst="rect">
                <a:avLst/>
              </a:prstGeom>
              <a:blipFill rotWithShape="1">
                <a:blip r:embed="rId5"/>
                <a:stretch>
                  <a:fillRect l="-4255" r="-25887" b="-486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7973254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1567</TotalTime>
  <Words>3318</Words>
  <Application>Microsoft Office PowerPoint</Application>
  <PresentationFormat>화면 슬라이드 쇼(16:10)</PresentationFormat>
  <Paragraphs>796</Paragraphs>
  <Slides>128</Slides>
  <Notes>116</Notes>
  <HiddenSlides>0</HiddenSlides>
  <MMClips>0</MMClips>
  <ScaleCrop>false</ScaleCrop>
  <HeadingPairs>
    <vt:vector size="4" baseType="variant">
      <vt:variant>
        <vt:lpstr>테마</vt:lpstr>
      </vt:variant>
      <vt:variant>
        <vt:i4>1</vt:i4>
      </vt:variant>
      <vt:variant>
        <vt:lpstr>슬라이드 제목</vt:lpstr>
      </vt:variant>
      <vt:variant>
        <vt:i4>128</vt:i4>
      </vt:variant>
    </vt:vector>
  </HeadingPairs>
  <TitlesOfParts>
    <vt:vector size="129"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mAP (mean average precision)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tykim</dc:creator>
  <cp:lastModifiedBy>tykim</cp:lastModifiedBy>
  <cp:revision>197</cp:revision>
  <dcterms:created xsi:type="dcterms:W3CDTF">2021-04-14T05:28:49Z</dcterms:created>
  <dcterms:modified xsi:type="dcterms:W3CDTF">2021-05-25T14:30:20Z</dcterms:modified>
</cp:coreProperties>
</file>